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2" r:id="rId2"/>
    <p:sldId id="267" r:id="rId3"/>
    <p:sldId id="256" r:id="rId4"/>
    <p:sldId id="268" r:id="rId5"/>
    <p:sldId id="257" r:id="rId6"/>
    <p:sldId id="258" r:id="rId7"/>
    <p:sldId id="259" r:id="rId8"/>
    <p:sldId id="260" r:id="rId9"/>
    <p:sldId id="261" r:id="rId10"/>
    <p:sldId id="265" r:id="rId11"/>
    <p:sldId id="263" r:id="rId12"/>
    <p:sldId id="264" r:id="rId13"/>
    <p:sldId id="26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61BEF0D-F0BB-DE4B-95CE-6DB70DBA9567}" type="datetimeFigureOut">
              <a:rPr lang="en-US" dirty="0"/>
              <a:pPr/>
              <a:t>6/3/2020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6/3/2020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48B75847-4A74-4A8D-8823-7E3894343035}"/>
              </a:ext>
            </a:extLst>
          </p:cNvPr>
          <p:cNvSpPr/>
          <p:nvPr/>
        </p:nvSpPr>
        <p:spPr>
          <a:xfrm>
            <a:off x="3394229" y="1214890"/>
            <a:ext cx="6149266" cy="1615827"/>
          </a:xfrm>
          <a:prstGeom prst="rect">
            <a:avLst/>
          </a:prstGeom>
          <a:ln>
            <a:solidFill>
              <a:srgbClr val="FF0000"/>
            </a:solidFill>
          </a:ln>
          <a:effectLst>
            <a:outerShdw blurRad="76200" dist="12700" dir="8100000" sy="-23000" kx="800400" algn="br" rotWithShape="0">
              <a:prstClr val="black">
                <a:alpha val="20000"/>
              </a:prstClr>
            </a:outerShdw>
          </a:effectLst>
        </p:spPr>
        <p:txBody>
          <a:bodyPr wrap="square">
            <a:spAutoFit/>
          </a:bodyPr>
          <a:lstStyle/>
          <a:p>
            <a:pPr lvl="0" algn="ctr" defTabSz="914400" eaLnBrk="0" fontAlgn="base" hangingPunct="0">
              <a:spcBef>
                <a:spcPct val="0"/>
              </a:spcBef>
              <a:spcAft>
                <a:spcPct val="0"/>
              </a:spcAft>
            </a:pPr>
            <a:r>
              <a:rPr lang="el-GR" altLang="el-GR" b="1" dirty="0">
                <a:solidFill>
                  <a:srgbClr val="993300"/>
                </a:solidFill>
                <a:latin typeface="Roboto"/>
              </a:rPr>
              <a:t>Ενότητα 5</a:t>
            </a:r>
            <a:r>
              <a:rPr lang="el-GR" altLang="el-GR" sz="900" b="1" baseline="30000" dirty="0">
                <a:solidFill>
                  <a:srgbClr val="993300"/>
                </a:solidFill>
                <a:latin typeface="Roboto"/>
              </a:rPr>
              <a:t>η</a:t>
            </a:r>
            <a:endParaRPr lang="el-GR" altLang="el-GR" sz="900" b="1" dirty="0">
              <a:solidFill>
                <a:srgbClr val="993300"/>
              </a:solidFill>
              <a:latin typeface="Roboto"/>
            </a:endParaRPr>
          </a:p>
          <a:p>
            <a:pPr lvl="0" algn="ctr" defTabSz="914400" eaLnBrk="0" fontAlgn="base" hangingPunct="0">
              <a:spcBef>
                <a:spcPct val="0"/>
              </a:spcBef>
              <a:spcAft>
                <a:spcPct val="0"/>
              </a:spcAft>
            </a:pPr>
            <a:endParaRPr lang="el-GR" altLang="el-GR" sz="900" b="1" dirty="0">
              <a:solidFill>
                <a:srgbClr val="993300"/>
              </a:solidFill>
              <a:latin typeface="Roboto"/>
            </a:endParaRPr>
          </a:p>
          <a:p>
            <a:pPr lvl="0" algn="ctr" defTabSz="914400" eaLnBrk="0" fontAlgn="base" hangingPunct="0">
              <a:spcBef>
                <a:spcPct val="0"/>
              </a:spcBef>
              <a:spcAft>
                <a:spcPct val="0"/>
              </a:spcAft>
            </a:pPr>
            <a:endParaRPr lang="el-GR" altLang="el-GR" sz="900" b="1" dirty="0">
              <a:solidFill>
                <a:srgbClr val="993300"/>
              </a:solidFill>
              <a:latin typeface="Roboto"/>
            </a:endParaRPr>
          </a:p>
          <a:p>
            <a:pPr lvl="0" algn="ctr" defTabSz="914400" eaLnBrk="0" fontAlgn="base" hangingPunct="0">
              <a:spcBef>
                <a:spcPct val="0"/>
              </a:spcBef>
              <a:spcAft>
                <a:spcPct val="0"/>
              </a:spcAft>
            </a:pPr>
            <a:endParaRPr lang="el-GR" altLang="el-GR" sz="900" b="1" dirty="0">
              <a:solidFill>
                <a:srgbClr val="993300"/>
              </a:solidFill>
              <a:latin typeface="Roboto"/>
            </a:endParaRPr>
          </a:p>
          <a:p>
            <a:pPr lvl="0" algn="ctr" defTabSz="914400" eaLnBrk="0" fontAlgn="base" hangingPunct="0">
              <a:spcBef>
                <a:spcPct val="0"/>
              </a:spcBef>
              <a:spcAft>
                <a:spcPct val="0"/>
              </a:spcAft>
            </a:pPr>
            <a:endParaRPr lang="el-GR" altLang="el-GR" sz="900" b="1" dirty="0">
              <a:solidFill>
                <a:srgbClr val="993300"/>
              </a:solidFill>
              <a:latin typeface="Roboto"/>
            </a:endParaRPr>
          </a:p>
          <a:p>
            <a:pPr lvl="0" algn="ctr" defTabSz="914400" eaLnBrk="0" fontAlgn="base" hangingPunct="0">
              <a:spcBef>
                <a:spcPct val="0"/>
              </a:spcBef>
              <a:spcAft>
                <a:spcPct val="0"/>
              </a:spcAft>
            </a:pPr>
            <a:endParaRPr lang="el-GR" altLang="el-GR" sz="900" b="1" dirty="0">
              <a:solidFill>
                <a:srgbClr val="993300"/>
              </a:solidFill>
              <a:latin typeface="Roboto"/>
            </a:endParaRPr>
          </a:p>
          <a:p>
            <a:pPr lvl="0" algn="ctr" defTabSz="914400" eaLnBrk="0" fontAlgn="base" hangingPunct="0">
              <a:spcBef>
                <a:spcPct val="0"/>
              </a:spcBef>
              <a:spcAft>
                <a:spcPct val="0"/>
              </a:spcAft>
            </a:pPr>
            <a:endParaRPr lang="el-GR" altLang="el-GR" b="1" dirty="0">
              <a:solidFill>
                <a:srgbClr val="333333"/>
              </a:solidFill>
              <a:latin typeface="Roboto"/>
            </a:endParaRPr>
          </a:p>
          <a:p>
            <a:pPr lvl="0" algn="ctr" defTabSz="914400" eaLnBrk="0" fontAlgn="base" hangingPunct="0">
              <a:spcBef>
                <a:spcPct val="0"/>
              </a:spcBef>
              <a:spcAft>
                <a:spcPct val="0"/>
              </a:spcAft>
            </a:pPr>
            <a:r>
              <a:rPr lang="el-GR" altLang="el-GR" b="1" dirty="0">
                <a:solidFill>
                  <a:srgbClr val="333333"/>
                </a:solidFill>
                <a:latin typeface="Roboto"/>
              </a:rPr>
              <a:t>Συζητώντας για την εργασία και το επάγγελμα</a:t>
            </a:r>
          </a:p>
        </p:txBody>
      </p:sp>
    </p:spTree>
    <p:extLst>
      <p:ext uri="{BB962C8B-B14F-4D97-AF65-F5344CB8AC3E}">
        <p14:creationId xmlns:p14="http://schemas.microsoft.com/office/powerpoint/2010/main" val="1783973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991AF177-5038-481F-AF03-96E25EAFB3C4}"/>
              </a:ext>
            </a:extLst>
          </p:cNvPr>
          <p:cNvGraphicFramePr>
            <a:graphicFrameLocks noGrp="1"/>
          </p:cNvGraphicFramePr>
          <p:nvPr>
            <p:extLst>
              <p:ext uri="{D42A27DB-BD31-4B8C-83A1-F6EECF244321}">
                <p14:modId xmlns:p14="http://schemas.microsoft.com/office/powerpoint/2010/main" val="4191035395"/>
              </p:ext>
            </p:extLst>
          </p:nvPr>
        </p:nvGraphicFramePr>
        <p:xfrm>
          <a:off x="1836720" y="917447"/>
          <a:ext cx="9145224" cy="5763186"/>
        </p:xfrm>
        <a:graphic>
          <a:graphicData uri="http://schemas.openxmlformats.org/drawingml/2006/table">
            <a:tbl>
              <a:tblPr/>
              <a:tblGrid>
                <a:gridCol w="4977778">
                  <a:extLst>
                    <a:ext uri="{9D8B030D-6E8A-4147-A177-3AD203B41FA5}">
                      <a16:colId xmlns:a16="http://schemas.microsoft.com/office/drawing/2014/main" val="1778382209"/>
                    </a:ext>
                  </a:extLst>
                </a:gridCol>
                <a:gridCol w="2133336">
                  <a:extLst>
                    <a:ext uri="{9D8B030D-6E8A-4147-A177-3AD203B41FA5}">
                      <a16:colId xmlns:a16="http://schemas.microsoft.com/office/drawing/2014/main" val="2906459100"/>
                    </a:ext>
                  </a:extLst>
                </a:gridCol>
                <a:gridCol w="2034110">
                  <a:extLst>
                    <a:ext uri="{9D8B030D-6E8A-4147-A177-3AD203B41FA5}">
                      <a16:colId xmlns:a16="http://schemas.microsoft.com/office/drawing/2014/main" val="174593579"/>
                    </a:ext>
                  </a:extLst>
                </a:gridCol>
              </a:tblGrid>
              <a:tr h="591771">
                <a:tc>
                  <a:txBody>
                    <a:bodyPr/>
                    <a:lstStyle/>
                    <a:p>
                      <a:pPr algn="ctr"/>
                      <a:r>
                        <a:rPr lang="el-GR" sz="1200" b="1" dirty="0">
                          <a:effectLst/>
                          <a:latin typeface="Roboto"/>
                        </a:rPr>
                        <a:t>Προτάσεις</a:t>
                      </a:r>
                      <a:endParaRPr lang="el-GR" sz="1200" b="0" dirty="0">
                        <a:effectLst/>
                        <a:latin typeface="Roboto"/>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ctr"/>
                      <a:r>
                        <a:rPr lang="el-GR" sz="1200" b="1" dirty="0">
                          <a:effectLst/>
                        </a:rPr>
                        <a:t>Α’ όρος</a:t>
                      </a:r>
                      <a:endParaRPr lang="el-GR" sz="1200" b="0" dirty="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ctr"/>
                      <a:r>
                        <a:rPr lang="el-GR" sz="1200" b="1" dirty="0">
                          <a:effectLst/>
                          <a:latin typeface="Roboto"/>
                        </a:rPr>
                        <a:t>Β’ όρος</a:t>
                      </a:r>
                      <a:endParaRPr lang="el-GR" sz="1200" b="0" dirty="0">
                        <a:effectLst/>
                        <a:latin typeface="Roboto"/>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468869653"/>
                  </a:ext>
                </a:extLst>
              </a:tr>
              <a:tr h="1034283">
                <a:tc>
                  <a:txBody>
                    <a:bodyPr/>
                    <a:lstStyle/>
                    <a:p>
                      <a:pPr algn="l"/>
                      <a:r>
                        <a:rPr lang="el-GR" sz="1200" b="1" i="1">
                          <a:effectLst/>
                        </a:rPr>
                        <a:t>1.      Είναι προτιμότερο να φύγουμε νωρίς παρά να αργήσουμε.</a:t>
                      </a:r>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dirty="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3949511981"/>
                  </a:ext>
                </a:extLst>
              </a:tr>
              <a:tr h="1034283">
                <a:tc>
                  <a:txBody>
                    <a:bodyPr/>
                    <a:lstStyle/>
                    <a:p>
                      <a:pPr algn="l"/>
                      <a:r>
                        <a:rPr lang="el-GR" sz="1200" b="1" i="1">
                          <a:effectLst/>
                        </a:rPr>
                        <a:t>2.      Η δική μου εργασία είναι πιο περιεκτική από τη δική σου.</a:t>
                      </a:r>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179722266"/>
                  </a:ext>
                </a:extLst>
              </a:tr>
              <a:tr h="1034283">
                <a:tc>
                  <a:txBody>
                    <a:bodyPr/>
                    <a:lstStyle/>
                    <a:p>
                      <a:pPr algn="l"/>
                      <a:r>
                        <a:rPr lang="el-GR" sz="1200" b="1" i="1">
                          <a:effectLst/>
                        </a:rPr>
                        <a:t>3.      Θα ήθελα να περπατήσω παρά να πάρω το τρένο.</a:t>
                      </a:r>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4008144214"/>
                  </a:ext>
                </a:extLst>
              </a:tr>
              <a:tr h="1034283">
                <a:tc>
                  <a:txBody>
                    <a:bodyPr/>
                    <a:lstStyle/>
                    <a:p>
                      <a:pPr algn="l"/>
                      <a:r>
                        <a:rPr lang="el-GR" sz="1200" b="1" i="1">
                          <a:effectLst/>
                        </a:rPr>
                        <a:t>4.      Σκέφτηκα την απάντηση στο ερώτημα πρώτος εγώ από εσένα.</a:t>
                      </a:r>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pPr algn="l"/>
                      <a:endParaRPr lang="el-GR" sz="1200" b="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extLst>
                  <a:ext uri="{0D108BD9-81ED-4DB2-BD59-A6C34878D82A}">
                    <a16:rowId xmlns:a16="http://schemas.microsoft.com/office/drawing/2014/main" val="2718210966"/>
                  </a:ext>
                </a:extLst>
              </a:tr>
              <a:tr h="1034283">
                <a:tc>
                  <a:txBody>
                    <a:bodyPr/>
                    <a:lstStyle/>
                    <a:p>
                      <a:pPr algn="l"/>
                      <a:r>
                        <a:rPr lang="el-GR" sz="1200" b="1" i="1" dirty="0">
                          <a:effectLst/>
                        </a:rPr>
                        <a:t>5.      Το γλυκό είναι πιο νόστιμο από το αλμυρό κέικ.</a:t>
                      </a:r>
                      <a:endParaRPr lang="el-GR" sz="1200" b="0" dirty="0">
                        <a:effectLst/>
                      </a:endParaRPr>
                    </a:p>
                  </a:txBody>
                  <a:tcPr marL="61686" marR="51405" marT="30843" marB="308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rgbClr val="FFFFFF"/>
                    </a:solidFill>
                  </a:tcPr>
                </a:tc>
                <a:tc>
                  <a:txBody>
                    <a:bodyPr/>
                    <a:lstStyle/>
                    <a:p>
                      <a:endParaRPr lang="el-GR" sz="1200"/>
                    </a:p>
                  </a:txBody>
                  <a:tcPr marL="61686" marR="61686" marT="30843" marB="30843">
                    <a:lnL>
                      <a:noFill/>
                    </a:lnL>
                    <a:lnT w="7620" cap="flat" cmpd="sng" algn="ctr">
                      <a:solidFill>
                        <a:srgbClr val="EDEDED"/>
                      </a:solidFill>
                      <a:prstDash val="solid"/>
                      <a:round/>
                      <a:headEnd type="none" w="med" len="med"/>
                      <a:tailEnd type="none" w="med" len="med"/>
                    </a:lnT>
                  </a:tcPr>
                </a:tc>
                <a:tc>
                  <a:txBody>
                    <a:bodyPr/>
                    <a:lstStyle/>
                    <a:p>
                      <a:endParaRPr lang="el-GR" sz="1200" dirty="0"/>
                    </a:p>
                  </a:txBody>
                  <a:tcPr marL="61686" marR="61686" marT="30843" marB="30843">
                    <a:lnT w="7620" cap="flat" cmpd="sng" algn="ctr">
                      <a:solidFill>
                        <a:srgbClr val="EDEDED"/>
                      </a:solidFill>
                      <a:prstDash val="solid"/>
                      <a:round/>
                      <a:headEnd type="none" w="med" len="med"/>
                      <a:tailEnd type="none" w="med" len="med"/>
                    </a:lnT>
                  </a:tcPr>
                </a:tc>
                <a:extLst>
                  <a:ext uri="{0D108BD9-81ED-4DB2-BD59-A6C34878D82A}">
                    <a16:rowId xmlns:a16="http://schemas.microsoft.com/office/drawing/2014/main" val="1954017111"/>
                  </a:ext>
                </a:extLst>
              </a:tr>
            </a:tbl>
          </a:graphicData>
        </a:graphic>
      </p:graphicFrame>
      <p:sp>
        <p:nvSpPr>
          <p:cNvPr id="3" name="Rectangle 1">
            <a:extLst>
              <a:ext uri="{FF2B5EF4-FFF2-40B4-BE49-F238E27FC236}">
                <a16:creationId xmlns:a16="http://schemas.microsoft.com/office/drawing/2014/main" id="{AC6DE99C-C518-42C8-8301-3DD0B552BC61}"/>
              </a:ext>
            </a:extLst>
          </p:cNvPr>
          <p:cNvSpPr>
            <a:spLocks noChangeArrowheads="1"/>
          </p:cNvSpPr>
          <p:nvPr/>
        </p:nvSpPr>
        <p:spPr bwMode="auto">
          <a:xfrm>
            <a:off x="1837309" y="177367"/>
            <a:ext cx="9144635" cy="600164"/>
          </a:xfrm>
          <a:prstGeom prst="rect">
            <a:avLst/>
          </a:prstGeom>
          <a:solidFill>
            <a:srgbClr val="FFFFFF"/>
          </a:solidFill>
          <a:ln w="9525">
            <a:solidFill>
              <a:schemeClr val="accent2">
                <a:lumMod val="60000"/>
                <a:lumOff val="40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200" b="1" i="0" u="none" strike="noStrike" cap="none" normalizeH="0" baseline="0" dirty="0">
                <a:ln>
                  <a:noFill/>
                </a:ln>
                <a:solidFill>
                  <a:srgbClr val="111111"/>
                </a:solidFill>
                <a:effectLst/>
                <a:latin typeface="Roboto"/>
              </a:rPr>
              <a:t>Β.3.</a:t>
            </a:r>
            <a:r>
              <a:rPr kumimoji="0" lang="el-GR" altLang="el-GR" sz="1200" b="0" i="0" u="none" strike="noStrike" cap="none" normalizeH="0" baseline="0" dirty="0">
                <a:ln>
                  <a:noFill/>
                </a:ln>
                <a:solidFill>
                  <a:srgbClr val="111111"/>
                </a:solidFill>
                <a:effectLst/>
                <a:latin typeface="Roboto"/>
              </a:rPr>
              <a:t> Να υπογραμμίσετε τον πρώτο και το δεύτερο όρο σύγκρισης στις προτάσεις</a:t>
            </a:r>
          </a:p>
          <a:p>
            <a:pPr marL="0" marR="0" lvl="0" indent="0" algn="l" defTabSz="914400" rtl="0" eaLnBrk="0" fontAlgn="base" latinLnBrk="0" hangingPunct="0">
              <a:lnSpc>
                <a:spcPct val="100000"/>
              </a:lnSpc>
              <a:spcBef>
                <a:spcPct val="0"/>
              </a:spcBef>
              <a:spcAft>
                <a:spcPct val="0"/>
              </a:spcAft>
              <a:buClrTx/>
              <a:buSzTx/>
              <a:buFontTx/>
              <a:buNone/>
              <a:tabLst/>
            </a:pPr>
            <a:endParaRPr lang="el-GR" altLang="el-GR" sz="1200" dirty="0">
              <a:solidFill>
                <a:srgbClr val="111111"/>
              </a:solidFill>
              <a:latin typeface="Robot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200" b="0" i="0" u="none" strike="noStrike" cap="none" normalizeH="0" baseline="0" dirty="0">
                <a:ln>
                  <a:noFill/>
                </a:ln>
                <a:solidFill>
                  <a:srgbClr val="111111"/>
                </a:solidFill>
                <a:effectLst/>
                <a:latin typeface="Roboto"/>
              </a:rPr>
              <a:t>.</a:t>
            </a: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282935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753627EB-CDF1-4C03-81E0-0ACABB05F05A}"/>
              </a:ext>
            </a:extLst>
          </p:cNvPr>
          <p:cNvSpPr/>
          <p:nvPr/>
        </p:nvSpPr>
        <p:spPr>
          <a:xfrm>
            <a:off x="3048000" y="1794224"/>
            <a:ext cx="8135112" cy="2827954"/>
          </a:xfrm>
          <a:prstGeom prst="rect">
            <a:avLst/>
          </a:prstGeom>
          <a:ln>
            <a:solidFill>
              <a:schemeClr val="accent2">
                <a:lumMod val="60000"/>
                <a:lumOff val="40000"/>
              </a:schemeClr>
            </a:solidFill>
          </a:ln>
        </p:spPr>
        <p:txBody>
          <a:bodyPr wrap="square">
            <a:spAutoFit/>
          </a:bodyPr>
          <a:lstStyle/>
          <a:p>
            <a:pPr algn="ctr">
              <a:lnSpc>
                <a:spcPct val="150000"/>
              </a:lnSpc>
            </a:pPr>
            <a:r>
              <a:rPr lang="el-GR" b="1" dirty="0">
                <a:solidFill>
                  <a:srgbClr val="111111"/>
                </a:solidFill>
                <a:latin typeface="Roboto"/>
              </a:rPr>
              <a:t>ΠΑΡΑΓΩΓΗ  ΛΟΓΟΥ</a:t>
            </a:r>
          </a:p>
          <a:p>
            <a:pPr algn="just">
              <a:lnSpc>
                <a:spcPct val="150000"/>
              </a:lnSpc>
            </a:pPr>
            <a:endParaRPr lang="el-GR" b="1" dirty="0">
              <a:solidFill>
                <a:srgbClr val="111111"/>
              </a:solidFill>
              <a:latin typeface="Roboto"/>
            </a:endParaRPr>
          </a:p>
          <a:p>
            <a:pPr algn="just">
              <a:lnSpc>
                <a:spcPct val="150000"/>
              </a:lnSpc>
            </a:pPr>
            <a:r>
              <a:rPr lang="el-GR" b="1" dirty="0">
                <a:solidFill>
                  <a:srgbClr val="111111"/>
                </a:solidFill>
                <a:latin typeface="Roboto"/>
              </a:rPr>
              <a:t>Δ.</a:t>
            </a:r>
            <a:r>
              <a:rPr lang="el-GR" dirty="0">
                <a:solidFill>
                  <a:srgbClr val="111111"/>
                </a:solidFill>
                <a:latin typeface="Roboto"/>
              </a:rPr>
              <a:t> Σε ένα </a:t>
            </a:r>
            <a:r>
              <a:rPr lang="el-GR" b="1" dirty="0">
                <a:solidFill>
                  <a:srgbClr val="111111"/>
                </a:solidFill>
                <a:latin typeface="Roboto"/>
              </a:rPr>
              <a:t>άρθρο</a:t>
            </a:r>
            <a:r>
              <a:rPr lang="el-GR" dirty="0">
                <a:solidFill>
                  <a:srgbClr val="111111"/>
                </a:solidFill>
                <a:latin typeface="Roboto"/>
              </a:rPr>
              <a:t> στην εφημερίδα του σχολείου σας, να αναφέρετε τα κριτήρια με τα οποία επιλέγουν οι έφηβοι το επάγγελμα που θα ακολουθήσουν.</a:t>
            </a:r>
          </a:p>
          <a:p>
            <a:pPr algn="just">
              <a:lnSpc>
                <a:spcPct val="150000"/>
              </a:lnSpc>
            </a:pPr>
            <a:endParaRPr lang="el-GR" dirty="0">
              <a:solidFill>
                <a:srgbClr val="111111"/>
              </a:solidFill>
              <a:latin typeface="Roboto"/>
            </a:endParaRPr>
          </a:p>
          <a:p>
            <a:pPr algn="just">
              <a:lnSpc>
                <a:spcPct val="150000"/>
              </a:lnSpc>
            </a:pPr>
            <a:endParaRPr lang="el-GR" dirty="0">
              <a:solidFill>
                <a:srgbClr val="111111"/>
              </a:solidFill>
              <a:latin typeface="Roboto"/>
            </a:endParaRPr>
          </a:p>
          <a:p>
            <a:pPr marL="171450" indent="-171450" algn="r">
              <a:lnSpc>
                <a:spcPct val="150000"/>
              </a:lnSpc>
              <a:buFont typeface="Wingdings" panose="05000000000000000000" pitchFamily="2" charset="2"/>
              <a:buChar char="Ø"/>
            </a:pPr>
            <a:r>
              <a:rPr lang="el-GR" sz="1200" b="1" i="1" dirty="0">
                <a:solidFill>
                  <a:srgbClr val="111111"/>
                </a:solidFill>
                <a:latin typeface="Roboto"/>
              </a:rPr>
              <a:t>Βλ. στην επόμενη σελίδα για το ΑΡΘΡΟ</a:t>
            </a:r>
            <a:endParaRPr lang="el-GR" dirty="0"/>
          </a:p>
        </p:txBody>
      </p:sp>
    </p:spTree>
    <p:extLst>
      <p:ext uri="{BB962C8B-B14F-4D97-AF65-F5344CB8AC3E}">
        <p14:creationId xmlns:p14="http://schemas.microsoft.com/office/powerpoint/2010/main" val="2390373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8E8965AF-A275-41B4-B6CD-AB19DA712961}"/>
              </a:ext>
            </a:extLst>
          </p:cNvPr>
          <p:cNvSpPr/>
          <p:nvPr/>
        </p:nvSpPr>
        <p:spPr>
          <a:xfrm>
            <a:off x="1728216" y="146269"/>
            <a:ext cx="10287000" cy="6693499"/>
          </a:xfrm>
          <a:prstGeom prst="rect">
            <a:avLst/>
          </a:prstGeom>
          <a:ln>
            <a:solidFill>
              <a:schemeClr val="accent2">
                <a:lumMod val="60000"/>
                <a:lumOff val="40000"/>
              </a:schemeClr>
            </a:solidFill>
          </a:ln>
        </p:spPr>
        <p:txBody>
          <a:bodyPr wrap="square">
            <a:spAutoFit/>
          </a:bodyPr>
          <a:lstStyle/>
          <a:p>
            <a:pPr algn="ctr">
              <a:lnSpc>
                <a:spcPct val="150000"/>
              </a:lnSpc>
            </a:pPr>
            <a:r>
              <a:rPr lang="el-GR" sz="1600" b="1" i="1" dirty="0"/>
              <a:t>ΑΡΘΡΟ</a:t>
            </a:r>
          </a:p>
          <a:p>
            <a:pPr algn="just">
              <a:lnSpc>
                <a:spcPct val="150000"/>
              </a:lnSpc>
            </a:pPr>
            <a:r>
              <a:rPr lang="el-GR" sz="1600" b="1" i="1" dirty="0"/>
              <a:t>Ορισμός </a:t>
            </a:r>
          </a:p>
          <a:p>
            <a:pPr algn="just">
              <a:lnSpc>
                <a:spcPct val="150000"/>
              </a:lnSpc>
            </a:pPr>
            <a:r>
              <a:rPr lang="el-GR" sz="1600" dirty="0"/>
              <a:t>Το άρθρο είναι δημοσιευμένο κείμενο σε </a:t>
            </a:r>
            <a:r>
              <a:rPr lang="el-GR" sz="1600" u="sng" dirty="0"/>
              <a:t>εφημερίδα ή περιοδικό </a:t>
            </a:r>
            <a:r>
              <a:rPr lang="el-GR" sz="1600" dirty="0"/>
              <a:t>που αναφέρεται σε ειδικό θέμα και έχει </a:t>
            </a:r>
            <a:r>
              <a:rPr lang="el-GR" sz="1600" b="1" dirty="0">
                <a:solidFill>
                  <a:schemeClr val="accent2">
                    <a:lumMod val="60000"/>
                    <a:lumOff val="40000"/>
                  </a:schemeClr>
                </a:solidFill>
              </a:rPr>
              <a:t>ειδησεογραφικό χαρακτήρα</a:t>
            </a:r>
            <a:r>
              <a:rPr lang="el-GR" sz="1600" dirty="0"/>
              <a:t>. </a:t>
            </a:r>
            <a:r>
              <a:rPr lang="el-GR" sz="1600" dirty="0" err="1"/>
              <a:t>Eίναι</a:t>
            </a:r>
            <a:r>
              <a:rPr lang="el-GR" sz="1600" dirty="0"/>
              <a:t> ενταγμένο σε ένα επικοινωνιακό γλωσσικό περιβάλλον και έχει ως βασικό σκοπό την </a:t>
            </a:r>
            <a:r>
              <a:rPr lang="el-GR" sz="1600" b="1" dirty="0">
                <a:solidFill>
                  <a:schemeClr val="accent2">
                    <a:lumMod val="60000"/>
                    <a:lumOff val="40000"/>
                  </a:schemeClr>
                </a:solidFill>
              </a:rPr>
              <a:t>πειθώ. </a:t>
            </a:r>
            <a:r>
              <a:rPr lang="el-GR" sz="1600" dirty="0"/>
              <a:t>Πραγματεύεται θέματα της πρώτης γραμμής της επικαιρότητας, αλλά και ζητήματα ευρύτερου επιστημονικού, εγκυκλοπαιδικού καλλιτεχνικού ενδιαφέροντος, που σε κάποια στιγμή αποτέλεσαν θέμα επικαιρότητας και εξακολουθούν να απασχολούν την κοινή γνώμη. Ο αρθρογράφος προσεγγίζει το θέμα του </a:t>
            </a:r>
            <a:r>
              <a:rPr lang="el-GR" sz="1600" b="1" dirty="0">
                <a:solidFill>
                  <a:schemeClr val="accent2">
                    <a:lumMod val="60000"/>
                    <a:lumOff val="40000"/>
                  </a:schemeClr>
                </a:solidFill>
              </a:rPr>
              <a:t>τεκμηριωμένα</a:t>
            </a:r>
            <a:r>
              <a:rPr lang="el-GR" sz="1600" dirty="0"/>
              <a:t>, χρησιμοποιεί πολλές φορές ειδικό λεξιλόγιο και υιοθετεί το δικό του ύφος. (σοβαρό, ουδέτερο, αυστηρό). </a:t>
            </a:r>
          </a:p>
          <a:p>
            <a:pPr algn="just">
              <a:lnSpc>
                <a:spcPct val="150000"/>
              </a:lnSpc>
            </a:pPr>
            <a:endParaRPr lang="el-GR" sz="1600" dirty="0"/>
          </a:p>
          <a:p>
            <a:pPr algn="just">
              <a:lnSpc>
                <a:spcPct val="150000"/>
              </a:lnSpc>
            </a:pPr>
            <a:r>
              <a:rPr lang="el-GR" sz="1600" b="1" i="1" dirty="0"/>
              <a:t>Βασικά χαρακτηριστικά του άρθρου</a:t>
            </a:r>
          </a:p>
          <a:p>
            <a:pPr algn="just">
              <a:lnSpc>
                <a:spcPct val="150000"/>
              </a:lnSpc>
            </a:pPr>
            <a:r>
              <a:rPr lang="el-GR" sz="1600" b="1" i="1" dirty="0"/>
              <a:t> </a:t>
            </a:r>
          </a:p>
          <a:p>
            <a:pPr algn="just">
              <a:lnSpc>
                <a:spcPct val="150000"/>
              </a:lnSpc>
            </a:pPr>
            <a:r>
              <a:rPr lang="el-GR" sz="1600" dirty="0"/>
              <a:t>• έχει επίκαιρο χαρακτήρα </a:t>
            </a:r>
          </a:p>
          <a:p>
            <a:pPr algn="just">
              <a:lnSpc>
                <a:spcPct val="150000"/>
              </a:lnSpc>
            </a:pPr>
            <a:r>
              <a:rPr lang="el-GR" sz="1600" dirty="0"/>
              <a:t>• δημοσιεύεται σε εφημερίδα, σε περιοδικό, στο διαδίκτυο, </a:t>
            </a:r>
            <a:r>
              <a:rPr lang="el-GR" sz="1600" dirty="0" err="1"/>
              <a:t>κ.α</a:t>
            </a:r>
            <a:r>
              <a:rPr lang="el-GR" sz="1600" dirty="0"/>
              <a:t> </a:t>
            </a:r>
          </a:p>
          <a:p>
            <a:pPr algn="just">
              <a:lnSpc>
                <a:spcPct val="150000"/>
              </a:lnSpc>
            </a:pPr>
            <a:r>
              <a:rPr lang="el-GR" sz="1600" dirty="0"/>
              <a:t>• καταπιάνεται με θέματα ποικίλου ή και συγκεκριμένου περιεχομένου </a:t>
            </a:r>
          </a:p>
          <a:p>
            <a:pPr algn="just">
              <a:lnSpc>
                <a:spcPct val="150000"/>
              </a:lnSpc>
            </a:pPr>
            <a:r>
              <a:rPr lang="el-GR" sz="1600" dirty="0"/>
              <a:t>• συνήθως δεν έχει προσωπικό οικείο τόνο </a:t>
            </a:r>
          </a:p>
          <a:p>
            <a:pPr algn="just">
              <a:lnSpc>
                <a:spcPct val="150000"/>
              </a:lnSpc>
            </a:pPr>
            <a:r>
              <a:rPr lang="el-GR" sz="1600" dirty="0"/>
              <a:t>• είναι περιορισμένης έκτασης </a:t>
            </a:r>
          </a:p>
          <a:p>
            <a:pPr algn="just">
              <a:lnSpc>
                <a:spcPct val="150000"/>
              </a:lnSpc>
            </a:pPr>
            <a:r>
              <a:rPr lang="el-GR" sz="1600" dirty="0"/>
              <a:t>• διαφοροποιείται από τη λογοτεχνία </a:t>
            </a:r>
          </a:p>
        </p:txBody>
      </p:sp>
    </p:spTree>
    <p:extLst>
      <p:ext uri="{BB962C8B-B14F-4D97-AF65-F5344CB8AC3E}">
        <p14:creationId xmlns:p14="http://schemas.microsoft.com/office/powerpoint/2010/main" val="1278825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46B70358-FB4A-4799-A03E-BA8829FAE2DE}"/>
              </a:ext>
            </a:extLst>
          </p:cNvPr>
          <p:cNvSpPr/>
          <p:nvPr/>
        </p:nvSpPr>
        <p:spPr>
          <a:xfrm>
            <a:off x="2352583" y="722667"/>
            <a:ext cx="9445840" cy="5856411"/>
          </a:xfrm>
          <a:prstGeom prst="rect">
            <a:avLst/>
          </a:prstGeom>
          <a:ln>
            <a:solidFill>
              <a:schemeClr val="accent2">
                <a:lumMod val="60000"/>
                <a:lumOff val="40000"/>
              </a:schemeClr>
            </a:solidFill>
          </a:ln>
        </p:spPr>
        <p:txBody>
          <a:bodyPr wrap="square">
            <a:spAutoFit/>
          </a:bodyPr>
          <a:lstStyle/>
          <a:p>
            <a:pPr algn="ctr">
              <a:lnSpc>
                <a:spcPct val="150000"/>
              </a:lnSpc>
            </a:pPr>
            <a:r>
              <a:rPr lang="el-GR" b="1" dirty="0"/>
              <a:t>Δομή</a:t>
            </a:r>
          </a:p>
          <a:p>
            <a:pPr algn="just">
              <a:lnSpc>
                <a:spcPct val="150000"/>
              </a:lnSpc>
            </a:pPr>
            <a:r>
              <a:rPr lang="el-GR" dirty="0"/>
              <a:t> Η τυπική δομή άρθρου έχει ως εξής: </a:t>
            </a:r>
          </a:p>
          <a:p>
            <a:pPr algn="just">
              <a:lnSpc>
                <a:spcPct val="150000"/>
              </a:lnSpc>
            </a:pPr>
            <a:endParaRPr lang="el-GR" dirty="0"/>
          </a:p>
          <a:p>
            <a:pPr algn="just">
              <a:lnSpc>
                <a:spcPct val="150000"/>
              </a:lnSpc>
            </a:pPr>
            <a:r>
              <a:rPr lang="el-GR" b="1" i="1" dirty="0"/>
              <a:t>Πρόλογος</a:t>
            </a:r>
            <a:r>
              <a:rPr lang="el-GR" dirty="0"/>
              <a:t>     ► Εκτίθεται το θέμα ή η προβληματική του. </a:t>
            </a:r>
          </a:p>
          <a:p>
            <a:pPr algn="just">
              <a:lnSpc>
                <a:spcPct val="150000"/>
              </a:lnSpc>
            </a:pPr>
            <a:endParaRPr lang="el-GR" dirty="0"/>
          </a:p>
          <a:p>
            <a:pPr algn="just">
              <a:lnSpc>
                <a:spcPct val="150000"/>
              </a:lnSpc>
            </a:pPr>
            <a:endParaRPr lang="el-GR" dirty="0"/>
          </a:p>
          <a:p>
            <a:pPr algn="just">
              <a:lnSpc>
                <a:spcPct val="150000"/>
              </a:lnSpc>
            </a:pPr>
            <a:r>
              <a:rPr lang="el-GR" b="1" i="1" dirty="0"/>
              <a:t>Κύριο μέρος </a:t>
            </a:r>
            <a:r>
              <a:rPr lang="el-GR" dirty="0"/>
              <a:t>► Παράθεση επαρκούς αποδεικτικού υλικού για:</a:t>
            </a:r>
          </a:p>
          <a:p>
            <a:pPr algn="just">
              <a:lnSpc>
                <a:spcPct val="150000"/>
              </a:lnSpc>
            </a:pPr>
            <a:endParaRPr lang="el-GR" dirty="0"/>
          </a:p>
          <a:p>
            <a:pPr algn="just">
              <a:lnSpc>
                <a:spcPct val="150000"/>
              </a:lnSpc>
            </a:pPr>
            <a:r>
              <a:rPr lang="el-GR" dirty="0"/>
              <a:t>• διασαφήνιση της κυρίαρχης ιδέα</a:t>
            </a:r>
          </a:p>
          <a:p>
            <a:pPr algn="just">
              <a:lnSpc>
                <a:spcPct val="150000"/>
              </a:lnSpc>
            </a:pPr>
            <a:r>
              <a:rPr lang="el-GR" dirty="0"/>
              <a:t>• τεκμηρίωση της θέση-ισχυρισμού που διατυπώθηκε στην εισαγωγική παράγραφο </a:t>
            </a:r>
          </a:p>
          <a:p>
            <a:pPr algn="just">
              <a:lnSpc>
                <a:spcPct val="150000"/>
              </a:lnSpc>
            </a:pPr>
            <a:r>
              <a:rPr lang="el-GR" dirty="0"/>
              <a:t>• ανασκευή θέσης </a:t>
            </a:r>
          </a:p>
          <a:p>
            <a:pPr algn="just">
              <a:lnSpc>
                <a:spcPct val="150000"/>
              </a:lnSpc>
            </a:pPr>
            <a:endParaRPr lang="el-GR" dirty="0"/>
          </a:p>
          <a:p>
            <a:pPr algn="just">
              <a:lnSpc>
                <a:spcPct val="150000"/>
              </a:lnSpc>
            </a:pPr>
            <a:endParaRPr lang="el-GR" dirty="0"/>
          </a:p>
          <a:p>
            <a:pPr algn="just">
              <a:lnSpc>
                <a:spcPct val="150000"/>
              </a:lnSpc>
            </a:pPr>
            <a:r>
              <a:rPr lang="el-GR" b="1" i="1" dirty="0"/>
              <a:t>Επίλογος</a:t>
            </a:r>
            <a:r>
              <a:rPr lang="el-GR" dirty="0"/>
              <a:t>    ► Συμπυκνωμένη θεώρηση των θέσεων του κύριου θέματος</a:t>
            </a:r>
          </a:p>
        </p:txBody>
      </p:sp>
    </p:spTree>
    <p:extLst>
      <p:ext uri="{BB962C8B-B14F-4D97-AF65-F5344CB8AC3E}">
        <p14:creationId xmlns:p14="http://schemas.microsoft.com/office/powerpoint/2010/main" val="1373829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Φιλολογικό Υλικό για τους μαθητές του Γυμνασίου: 5η ενότητα ...">
            <a:extLst>
              <a:ext uri="{FF2B5EF4-FFF2-40B4-BE49-F238E27FC236}">
                <a16:creationId xmlns:a16="http://schemas.microsoft.com/office/drawing/2014/main" id="{C491B697-11E7-440A-8A1F-C22BEF8417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654" y="88776"/>
            <a:ext cx="12192000" cy="66316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442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6056E227-D4E6-42CF-B338-81BB02C52EA4}"/>
              </a:ext>
            </a:extLst>
          </p:cNvPr>
          <p:cNvSpPr>
            <a:spLocks noChangeArrowheads="1"/>
          </p:cNvSpPr>
          <p:nvPr/>
        </p:nvSpPr>
        <p:spPr bwMode="auto">
          <a:xfrm>
            <a:off x="198268" y="124120"/>
            <a:ext cx="11795464" cy="6361188"/>
          </a:xfrm>
          <a:prstGeom prst="rect">
            <a:avLst/>
          </a:prstGeom>
          <a:solidFill>
            <a:srgbClr val="FFFFFF"/>
          </a:solidFill>
          <a:ln w="9525">
            <a:solidFill>
              <a:schemeClr val="accent2">
                <a:lumMod val="60000"/>
                <a:lumOff val="40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126960" rIns="9144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50000"/>
              </a:lnSpc>
              <a:spcBef>
                <a:spcPct val="0"/>
              </a:spcBef>
              <a:spcAft>
                <a:spcPct val="0"/>
              </a:spcAft>
              <a:buClrTx/>
              <a:buSzTx/>
              <a:buFontTx/>
              <a:buNone/>
              <a:tabLst/>
            </a:pPr>
            <a:r>
              <a:rPr kumimoji="0" lang="el-GR" altLang="el-GR" sz="1600" b="1" i="1" u="none" strike="noStrike" cap="none" normalizeH="0" baseline="0" dirty="0">
                <a:ln>
                  <a:noFill/>
                </a:ln>
                <a:solidFill>
                  <a:srgbClr val="993300"/>
                </a:solidFill>
                <a:effectLst/>
                <a:latin typeface="Roboto"/>
              </a:rPr>
              <a:t>Πόσο σημαντικός είναι ο ρόλος των γονέων στη λήψη απόφασης επαγγέλματος;</a:t>
            </a:r>
          </a:p>
          <a:p>
            <a:pPr marL="0" marR="0" lvl="0" indent="0" algn="ctr" defTabSz="914400" rtl="0" eaLnBrk="0" fontAlgn="base" latinLnBrk="0" hangingPunct="0">
              <a:lnSpc>
                <a:spcPct val="150000"/>
              </a:lnSpc>
              <a:spcBef>
                <a:spcPct val="0"/>
              </a:spcBef>
              <a:spcAft>
                <a:spcPct val="0"/>
              </a:spcAft>
              <a:buClrTx/>
              <a:buSzTx/>
              <a:buFontTx/>
              <a:buNone/>
              <a:tabLst/>
            </a:pPr>
            <a:endParaRPr kumimoji="0" lang="el-GR" altLang="el-GR" sz="1600" b="1" i="1" u="none" strike="noStrike" cap="none" normalizeH="0" baseline="0" dirty="0">
              <a:ln>
                <a:noFill/>
              </a:ln>
              <a:solidFill>
                <a:srgbClr val="333333"/>
              </a:solidFill>
              <a:effectLst/>
              <a:latin typeface="Roboto"/>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altLang="el-GR" sz="1600" b="1" i="0" u="none" strike="noStrike" cap="none" normalizeH="0" baseline="0" dirty="0">
                <a:ln>
                  <a:noFill/>
                </a:ln>
                <a:solidFill>
                  <a:srgbClr val="111111"/>
                </a:solidFill>
                <a:effectLst/>
                <a:latin typeface="Roboto"/>
              </a:rPr>
              <a:t>Α. </a:t>
            </a:r>
            <a:r>
              <a:rPr kumimoji="0" lang="el-GR" altLang="el-GR" sz="1600" b="0" i="0" u="none" strike="noStrike" cap="none" normalizeH="0" baseline="0" dirty="0">
                <a:ln>
                  <a:noFill/>
                </a:ln>
                <a:solidFill>
                  <a:srgbClr val="111111"/>
                </a:solidFill>
                <a:effectLst/>
                <a:latin typeface="Roboto"/>
              </a:rPr>
              <a:t>Οι γονείς παίζουν σημαντικό ρόλο στην επιλογή του επαγγέλματος ενός εφήβου και στην επαγγελματική του </a:t>
            </a:r>
            <a:r>
              <a:rPr kumimoji="0" lang="el-GR" altLang="el-GR" sz="1600" b="1" i="0" u="sng" strike="noStrike" cap="none" normalizeH="0" baseline="0" dirty="0">
                <a:ln>
                  <a:noFill/>
                </a:ln>
                <a:solidFill>
                  <a:srgbClr val="111111"/>
                </a:solidFill>
                <a:effectLst/>
                <a:latin typeface="Roboto"/>
              </a:rPr>
              <a:t>εξέλιξη</a:t>
            </a:r>
            <a:r>
              <a:rPr kumimoji="0" lang="el-GR" altLang="el-GR" sz="1600" b="0" i="0" u="none" strike="noStrike" cap="none" normalizeH="0" baseline="0" dirty="0">
                <a:ln>
                  <a:noFill/>
                </a:ln>
                <a:solidFill>
                  <a:srgbClr val="111111"/>
                </a:solidFill>
                <a:effectLst/>
                <a:latin typeface="Roboto"/>
              </a:rPr>
              <a:t>. Όλοι οι γονείς θέλουν τα παιδιά τους να βρουν την ευτυχία και να επιτύχουν στη ζωή τους. Ένας σημαντικός παράγοντας, λοιπόν, που έχει να κάνει με την ευτυχία και την επιτυχία κάποιου είναι και το επάγγελμα που έχει επιλέξει.</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l-GR" altLang="el-GR" sz="1600" b="0" i="0" u="none" strike="noStrike" cap="none" normalizeH="0" baseline="0" dirty="0">
              <a:ln>
                <a:noFill/>
              </a:ln>
              <a:solidFill>
                <a:srgbClr val="111111"/>
              </a:solidFill>
              <a:effectLst/>
              <a:latin typeface="Roboto"/>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altLang="el-GR" sz="1600" b="1" i="0" u="none" strike="noStrike" cap="none" normalizeH="0" baseline="0" dirty="0">
                <a:ln>
                  <a:noFill/>
                </a:ln>
                <a:solidFill>
                  <a:srgbClr val="111111"/>
                </a:solidFill>
                <a:effectLst/>
                <a:latin typeface="Roboto"/>
              </a:rPr>
              <a:t>Β. </a:t>
            </a:r>
            <a:r>
              <a:rPr kumimoji="0" lang="el-GR" altLang="el-GR" sz="1600" b="0" i="0" u="none" strike="noStrike" cap="none" normalizeH="0" baseline="0" dirty="0">
                <a:ln>
                  <a:noFill/>
                </a:ln>
                <a:solidFill>
                  <a:srgbClr val="111111"/>
                </a:solidFill>
                <a:effectLst/>
                <a:latin typeface="Roboto"/>
              </a:rPr>
              <a:t>Έρευνες έχουν δείξει ότι οι μαθητές που νιώθουν υποστήριξη και αγάπη από τους γονείς τους, έχουν μεγαλύτερη αυτοπεποίθηση όταν επιλέγουν το επάγγελμα που θα ακολουθήσουν και η τελική τους επιλογή τους </a:t>
            </a:r>
            <a:r>
              <a:rPr kumimoji="0" lang="el-GR" altLang="el-GR" sz="1600" b="1" i="0" u="sng" strike="noStrike" cap="none" normalizeH="0" baseline="0" dirty="0">
                <a:ln>
                  <a:noFill/>
                </a:ln>
                <a:solidFill>
                  <a:srgbClr val="111111"/>
                </a:solidFill>
                <a:effectLst/>
                <a:latin typeface="Roboto"/>
              </a:rPr>
              <a:t>ικανοποιεί</a:t>
            </a:r>
            <a:r>
              <a:rPr kumimoji="0" lang="el-GR" altLang="el-GR" sz="1600" b="0" i="0" u="none" strike="noStrike" cap="none" normalizeH="0" baseline="0" dirty="0">
                <a:ln>
                  <a:noFill/>
                </a:ln>
                <a:solidFill>
                  <a:srgbClr val="111111"/>
                </a:solidFill>
                <a:effectLst/>
                <a:latin typeface="Roboto"/>
              </a:rPr>
              <a:t> και τους ευχαριστεί. Αυτό είναι πολύ σημαντικό, γιατί έχει αποδειχθεί ότι έφηβοι που νιώθουν ικανοποιημένοι από την επιλογή καριέρας που έχουν κάνει, τείνουν να είναι επιτυχημένοι επαγγελματίες στο μέλλον.</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l-GR" altLang="el-GR" sz="1600" b="0" i="0" u="none" strike="noStrike" cap="none" normalizeH="0" baseline="0" dirty="0">
              <a:ln>
                <a:noFill/>
              </a:ln>
              <a:solidFill>
                <a:srgbClr val="111111"/>
              </a:solidFill>
              <a:effectLst/>
              <a:latin typeface="Roboto"/>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el-GR" altLang="el-GR" sz="1600" b="1" i="0" u="none" strike="noStrike" cap="none" normalizeH="0" baseline="0" dirty="0">
                <a:ln>
                  <a:noFill/>
                </a:ln>
                <a:solidFill>
                  <a:srgbClr val="111111"/>
                </a:solidFill>
                <a:effectLst/>
                <a:latin typeface="Roboto"/>
              </a:rPr>
              <a:t>Γ</a:t>
            </a:r>
            <a:r>
              <a:rPr kumimoji="0" lang="el-GR" altLang="el-GR" sz="1600" b="0" i="0" u="none" strike="noStrike" cap="none" normalizeH="0" baseline="0" dirty="0">
                <a:ln>
                  <a:noFill/>
                </a:ln>
                <a:solidFill>
                  <a:srgbClr val="111111"/>
                </a:solidFill>
                <a:effectLst/>
                <a:latin typeface="Roboto"/>
              </a:rPr>
              <a:t>. Οι γονείς επηρεάζουν τα παιδιά τους στην επιλογή αυτή με πολλούς τρόπους. Καθορίζουν μέχρι ποιο επίπεδο εκπαίδευσης θα φτάσουν τα παιδιά τους και τις γνώσεις που έχουν σχετικά με τις διάφορες μορφές απασχόλησης και το πλήθος των επαγγελμάτων που υπάρχουν. Επίσης, παίζουν σημαντικό ρόλο στη στάση που θα κρατήσουν τα παιδιά τους μεγαλώνοντας, προς την εργασία γενικότερα, αλλά και στο </a:t>
            </a:r>
            <a:r>
              <a:rPr kumimoji="0" lang="el-GR" altLang="el-GR" sz="1600" b="1" i="0" u="sng" strike="noStrike" cap="none" normalizeH="0" baseline="0" dirty="0">
                <a:ln>
                  <a:noFill/>
                </a:ln>
                <a:solidFill>
                  <a:srgbClr val="111111"/>
                </a:solidFill>
                <a:effectLst/>
                <a:latin typeface="Roboto"/>
              </a:rPr>
              <a:t>κίνητρό</a:t>
            </a:r>
            <a:r>
              <a:rPr kumimoji="0" lang="el-GR" altLang="el-GR" sz="1600" b="0" i="0" u="none" strike="noStrike" cap="none" normalizeH="0" baseline="0" dirty="0">
                <a:ln>
                  <a:noFill/>
                </a:ln>
                <a:solidFill>
                  <a:srgbClr val="111111"/>
                </a:solidFill>
                <a:effectLst/>
                <a:latin typeface="Roboto"/>
              </a:rPr>
              <a:t> τους να επιτύχουν ειδικότερα. Τα περισσότερα από αυτά μαθαίνονται ασυνείδητα – τα παιδιά και οι έφηβοι </a:t>
            </a:r>
            <a:r>
              <a:rPr kumimoji="0" lang="el-GR" altLang="el-GR" sz="1600" b="1" i="0" u="sng" strike="noStrike" cap="none" normalizeH="0" baseline="0" dirty="0">
                <a:ln>
                  <a:noFill/>
                </a:ln>
                <a:solidFill>
                  <a:srgbClr val="111111"/>
                </a:solidFill>
                <a:effectLst/>
                <a:latin typeface="Roboto"/>
              </a:rPr>
              <a:t>προσλαμβάνουν</a:t>
            </a:r>
            <a:r>
              <a:rPr kumimoji="0" lang="el-GR" altLang="el-GR" sz="1600" b="0" i="0" u="none" strike="noStrike" cap="none" normalizeH="0" baseline="0" dirty="0">
                <a:ln>
                  <a:noFill/>
                </a:ln>
                <a:solidFill>
                  <a:srgbClr val="111111"/>
                </a:solidFill>
                <a:effectLst/>
                <a:latin typeface="Roboto"/>
              </a:rPr>
              <a:t> τις πεποιθήσεις και τις προσδοκίες των γονιών τους καθώς αυτά μεγαλώνουν, ακόμα και αν δεν μιλήσουν ποτέ μαζί τους για αυτά.</a:t>
            </a:r>
          </a:p>
        </p:txBody>
      </p:sp>
    </p:spTree>
    <p:extLst>
      <p:ext uri="{BB962C8B-B14F-4D97-AF65-F5344CB8AC3E}">
        <p14:creationId xmlns:p14="http://schemas.microsoft.com/office/powerpoint/2010/main" val="1982980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622E7780-4845-428B-8363-9069315F8182}"/>
              </a:ext>
            </a:extLst>
          </p:cNvPr>
          <p:cNvSpPr/>
          <p:nvPr/>
        </p:nvSpPr>
        <p:spPr>
          <a:xfrm>
            <a:off x="187911" y="513485"/>
            <a:ext cx="11816177" cy="5586658"/>
          </a:xfrm>
          <a:prstGeom prst="rect">
            <a:avLst/>
          </a:prstGeom>
          <a:solidFill>
            <a:schemeClr val="bg1"/>
          </a:solidFill>
          <a:ln>
            <a:solidFill>
              <a:schemeClr val="accent2">
                <a:lumMod val="60000"/>
                <a:lumOff val="40000"/>
              </a:schemeClr>
            </a:solidFill>
          </a:ln>
        </p:spPr>
        <p:txBody>
          <a:bodyPr wrap="square">
            <a:spAutoFit/>
          </a:bodyPr>
          <a:lstStyle/>
          <a:p>
            <a:pPr lvl="0" algn="just" defTabSz="914400" eaLnBrk="0" fontAlgn="base" hangingPunct="0">
              <a:lnSpc>
                <a:spcPct val="150000"/>
              </a:lnSpc>
              <a:spcBef>
                <a:spcPct val="0"/>
              </a:spcBef>
              <a:spcAft>
                <a:spcPct val="0"/>
              </a:spcAft>
            </a:pPr>
            <a:endParaRPr lang="el-GR" altLang="el-GR" sz="1600" b="1" dirty="0">
              <a:solidFill>
                <a:srgbClr val="111111"/>
              </a:solidFill>
              <a:latin typeface="Roboto"/>
            </a:endParaRPr>
          </a:p>
          <a:p>
            <a:pPr lvl="0" algn="just" defTabSz="914400" eaLnBrk="0" fontAlgn="base" hangingPunct="0">
              <a:lnSpc>
                <a:spcPct val="150000"/>
              </a:lnSpc>
              <a:spcBef>
                <a:spcPct val="0"/>
              </a:spcBef>
              <a:spcAft>
                <a:spcPct val="0"/>
              </a:spcAft>
            </a:pPr>
            <a:endParaRPr lang="el-GR" altLang="el-GR" sz="1600" b="1" dirty="0">
              <a:solidFill>
                <a:srgbClr val="111111"/>
              </a:solidFill>
              <a:latin typeface="Roboto"/>
            </a:endParaRPr>
          </a:p>
          <a:p>
            <a:pPr lvl="0" algn="just" defTabSz="914400" eaLnBrk="0" fontAlgn="base" hangingPunct="0">
              <a:lnSpc>
                <a:spcPct val="150000"/>
              </a:lnSpc>
              <a:spcBef>
                <a:spcPct val="0"/>
              </a:spcBef>
              <a:spcAft>
                <a:spcPct val="0"/>
              </a:spcAft>
            </a:pPr>
            <a:endParaRPr lang="el-GR" altLang="el-GR" sz="1600" b="1" dirty="0">
              <a:solidFill>
                <a:srgbClr val="111111"/>
              </a:solidFill>
              <a:latin typeface="Roboto"/>
            </a:endParaRPr>
          </a:p>
          <a:p>
            <a:pPr lvl="0" algn="just" defTabSz="914400" eaLnBrk="0" fontAlgn="base" hangingPunct="0">
              <a:lnSpc>
                <a:spcPct val="150000"/>
              </a:lnSpc>
              <a:spcBef>
                <a:spcPct val="0"/>
              </a:spcBef>
              <a:spcAft>
                <a:spcPct val="0"/>
              </a:spcAft>
            </a:pPr>
            <a:r>
              <a:rPr lang="el-GR" altLang="el-GR" sz="1600" b="1" dirty="0">
                <a:solidFill>
                  <a:srgbClr val="111111"/>
                </a:solidFill>
                <a:latin typeface="Roboto"/>
              </a:rPr>
              <a:t>Δ. </a:t>
            </a:r>
            <a:r>
              <a:rPr lang="el-GR" altLang="el-GR" sz="1600" dirty="0">
                <a:solidFill>
                  <a:srgbClr val="111111"/>
                </a:solidFill>
                <a:latin typeface="Roboto"/>
              </a:rPr>
              <a:t>Η επιλογή επαγγέλματος είναι μια εξαιρετικά σημαντική απόφαση που έχει να κάνει με το μέλλον του ατόμου, και αυτό δημιουργεί στο νέο αλλά και στους γονείς πολύ μεγάλη ανησυχία και άγχος. Είναι σημαντικό οι γονείς να δείχνουν υποστήριξη και να </a:t>
            </a:r>
            <a:r>
              <a:rPr lang="el-GR" altLang="el-GR" sz="1600" b="1" u="sng" dirty="0">
                <a:solidFill>
                  <a:srgbClr val="111111"/>
                </a:solidFill>
                <a:latin typeface="Roboto"/>
              </a:rPr>
              <a:t>ενθαρρύνουν</a:t>
            </a:r>
            <a:r>
              <a:rPr lang="el-GR" altLang="el-GR" sz="1600" dirty="0">
                <a:solidFill>
                  <a:srgbClr val="111111"/>
                </a:solidFill>
                <a:latin typeface="Roboto"/>
              </a:rPr>
              <a:t> τα </a:t>
            </a:r>
            <a:r>
              <a:rPr lang="el-GR" altLang="el-GR" sz="1600" dirty="0" err="1">
                <a:solidFill>
                  <a:srgbClr val="111111"/>
                </a:solidFill>
                <a:latin typeface="Roboto"/>
              </a:rPr>
              <a:t>έφηβα</a:t>
            </a:r>
            <a:r>
              <a:rPr lang="el-GR" altLang="el-GR" sz="1600" dirty="0">
                <a:solidFill>
                  <a:srgbClr val="111111"/>
                </a:solidFill>
                <a:latin typeface="Roboto"/>
              </a:rPr>
              <a:t> παιδιά τους να λάβουν υπόψη τους όλες τις δυνατές επιλογές που έχουν και να βρουν αυτό που τους ταιριάζει καλύτερα. Θα ήταν πολύ βοηθητικό να κρατούν ανοιχτές </a:t>
            </a:r>
            <a:r>
              <a:rPr lang="el-GR" altLang="el-GR" sz="1600" b="1" u="sng" dirty="0">
                <a:solidFill>
                  <a:srgbClr val="111111"/>
                </a:solidFill>
                <a:latin typeface="Roboto"/>
              </a:rPr>
              <a:t>διόδους</a:t>
            </a:r>
            <a:r>
              <a:rPr lang="el-GR" altLang="el-GR" sz="1600" dirty="0">
                <a:solidFill>
                  <a:srgbClr val="111111"/>
                </a:solidFill>
                <a:latin typeface="Roboto"/>
              </a:rPr>
              <a:t> επικοινωνίας και να ενθαρρύνουν τα παιδιά ώστε να παίρνουν όσο περισσότερη πληροφόρηση γίνεται σχετικά με όλα τα δυνατά πεδία απασχόλησης όπως και το να παροτρύνουν το έφηβο παιδί τους να παρακολουθήσει ένα συμβουλευτικό πρόγραμμα επαγγελματικού προσανατολισμού. Από μια τέτοια διαδικασία θα πάρει ακόμα περισσότερες πληροφορίες τόσο για τις διαφορετικές επαγγελματικές προοπτικές που υπάρχουν, όσο και για στοιχεία  του χαρακτήρα, της προσωπικότητας και των ικανοτήτων του και πως θα μπορούσε αυτά να τα αξιοποιήσει σε κάθε επάγγελμα. </a:t>
            </a:r>
          </a:p>
          <a:p>
            <a:pPr lvl="0" algn="r" defTabSz="914400" eaLnBrk="0" fontAlgn="base" hangingPunct="0">
              <a:lnSpc>
                <a:spcPct val="150000"/>
              </a:lnSpc>
              <a:spcBef>
                <a:spcPct val="0"/>
              </a:spcBef>
              <a:spcAft>
                <a:spcPct val="0"/>
              </a:spcAft>
            </a:pPr>
            <a:endParaRPr lang="el-GR" altLang="el-GR" sz="1600" b="1" dirty="0">
              <a:solidFill>
                <a:srgbClr val="111111"/>
              </a:solidFill>
              <a:latin typeface="Roboto"/>
            </a:endParaRPr>
          </a:p>
          <a:p>
            <a:pPr lvl="0" algn="r" defTabSz="914400" eaLnBrk="0" fontAlgn="base" hangingPunct="0">
              <a:lnSpc>
                <a:spcPct val="150000"/>
              </a:lnSpc>
              <a:spcBef>
                <a:spcPct val="0"/>
              </a:spcBef>
              <a:spcAft>
                <a:spcPct val="0"/>
              </a:spcAft>
            </a:pPr>
            <a:r>
              <a:rPr lang="el-GR" altLang="el-GR" sz="1600" b="1" dirty="0">
                <a:solidFill>
                  <a:srgbClr val="111111"/>
                </a:solidFill>
                <a:latin typeface="Roboto"/>
              </a:rPr>
              <a:t>(Διασκευή κειμένου)</a:t>
            </a:r>
          </a:p>
          <a:p>
            <a:pPr lvl="0" algn="r" defTabSz="914400" eaLnBrk="0" fontAlgn="base" hangingPunct="0">
              <a:lnSpc>
                <a:spcPct val="150000"/>
              </a:lnSpc>
              <a:spcBef>
                <a:spcPct val="0"/>
              </a:spcBef>
              <a:spcAft>
                <a:spcPct val="0"/>
              </a:spcAft>
            </a:pPr>
            <a:endParaRPr lang="el-GR" altLang="el-GR" sz="1600" b="1" dirty="0">
              <a:latin typeface="Arial" panose="020B0604020202020204" pitchFamily="34" charset="0"/>
            </a:endParaRPr>
          </a:p>
        </p:txBody>
      </p:sp>
    </p:spTree>
    <p:extLst>
      <p:ext uri="{BB962C8B-B14F-4D97-AF65-F5344CB8AC3E}">
        <p14:creationId xmlns:p14="http://schemas.microsoft.com/office/powerpoint/2010/main" val="241406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5A503887-4435-4E3A-8EE0-D132691C53F6}"/>
              </a:ext>
            </a:extLst>
          </p:cNvPr>
          <p:cNvSpPr/>
          <p:nvPr/>
        </p:nvSpPr>
        <p:spPr>
          <a:xfrm>
            <a:off x="2808302" y="1012509"/>
            <a:ext cx="8164497" cy="4194674"/>
          </a:xfrm>
          <a:prstGeom prst="rect">
            <a:avLst/>
          </a:prstGeom>
          <a:ln>
            <a:solidFill>
              <a:srgbClr val="00B050"/>
            </a:solidFill>
          </a:ln>
        </p:spPr>
        <p:txBody>
          <a:bodyPr wrap="square">
            <a:spAutoFit/>
          </a:bodyPr>
          <a:lstStyle/>
          <a:p>
            <a:pPr algn="ctr">
              <a:lnSpc>
                <a:spcPct val="150000"/>
              </a:lnSpc>
            </a:pPr>
            <a:endParaRPr lang="el-GR" b="1" i="1" dirty="0">
              <a:solidFill>
                <a:srgbClr val="111111"/>
              </a:solidFill>
              <a:latin typeface="Roboto"/>
            </a:endParaRPr>
          </a:p>
          <a:p>
            <a:pPr algn="ctr">
              <a:lnSpc>
                <a:spcPct val="150000"/>
              </a:lnSpc>
            </a:pPr>
            <a:r>
              <a:rPr lang="el-GR" b="1" i="1" dirty="0">
                <a:solidFill>
                  <a:srgbClr val="111111"/>
                </a:solidFill>
                <a:latin typeface="Roboto"/>
              </a:rPr>
              <a:t>ΔΡΑΣΤΗΡΙΟΤΗΤΕΣ</a:t>
            </a:r>
          </a:p>
          <a:p>
            <a:pPr algn="ctr">
              <a:lnSpc>
                <a:spcPct val="150000"/>
              </a:lnSpc>
            </a:pPr>
            <a:endParaRPr lang="el-GR" b="1" i="1" dirty="0">
              <a:solidFill>
                <a:srgbClr val="111111"/>
              </a:solidFill>
              <a:latin typeface="Roboto"/>
            </a:endParaRPr>
          </a:p>
          <a:p>
            <a:pPr algn="ctr">
              <a:lnSpc>
                <a:spcPct val="150000"/>
              </a:lnSpc>
            </a:pPr>
            <a:endParaRPr lang="el-GR" b="1" i="1" dirty="0">
              <a:solidFill>
                <a:srgbClr val="111111"/>
              </a:solidFill>
              <a:latin typeface="Roboto"/>
            </a:endParaRPr>
          </a:p>
          <a:p>
            <a:pPr algn="just">
              <a:lnSpc>
                <a:spcPct val="150000"/>
              </a:lnSpc>
            </a:pPr>
            <a:endParaRPr lang="el-GR" b="1" dirty="0">
              <a:solidFill>
                <a:srgbClr val="111111"/>
              </a:solidFill>
              <a:latin typeface="Roboto"/>
            </a:endParaRPr>
          </a:p>
          <a:p>
            <a:pPr algn="just">
              <a:lnSpc>
                <a:spcPct val="150000"/>
              </a:lnSpc>
            </a:pPr>
            <a:r>
              <a:rPr lang="el-GR" b="1" dirty="0">
                <a:solidFill>
                  <a:srgbClr val="111111"/>
                </a:solidFill>
                <a:latin typeface="Roboto"/>
              </a:rPr>
              <a:t>Α.1.</a:t>
            </a:r>
            <a:r>
              <a:rPr lang="el-GR" dirty="0">
                <a:solidFill>
                  <a:srgbClr val="111111"/>
                </a:solidFill>
                <a:latin typeface="Roboto"/>
              </a:rPr>
              <a:t> Τι θα μπορούσαν να κάνουν οι γονείς ώστε να βοηθήσουν τα παιδιά τους στη σωστή επιλογή επαγγέλματος;</a:t>
            </a:r>
          </a:p>
          <a:p>
            <a:pPr algn="just">
              <a:lnSpc>
                <a:spcPct val="150000"/>
              </a:lnSpc>
            </a:pPr>
            <a:endParaRPr lang="el-GR" dirty="0">
              <a:solidFill>
                <a:srgbClr val="111111"/>
              </a:solidFill>
              <a:latin typeface="Roboto"/>
            </a:endParaRPr>
          </a:p>
          <a:p>
            <a:pPr algn="just">
              <a:lnSpc>
                <a:spcPct val="150000"/>
              </a:lnSpc>
            </a:pPr>
            <a:endParaRPr lang="el-GR" dirty="0">
              <a:solidFill>
                <a:srgbClr val="111111"/>
              </a:solidFill>
              <a:latin typeface="Roboto"/>
            </a:endParaRPr>
          </a:p>
          <a:p>
            <a:pPr algn="just">
              <a:lnSpc>
                <a:spcPct val="150000"/>
              </a:lnSpc>
            </a:pPr>
            <a:endParaRPr lang="el-GR" dirty="0"/>
          </a:p>
        </p:txBody>
      </p:sp>
    </p:spTree>
    <p:extLst>
      <p:ext uri="{BB962C8B-B14F-4D97-AF65-F5344CB8AC3E}">
        <p14:creationId xmlns:p14="http://schemas.microsoft.com/office/powerpoint/2010/main" val="375112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00E12D92-76FF-4698-8D6E-38078D90862B}"/>
              </a:ext>
            </a:extLst>
          </p:cNvPr>
          <p:cNvSpPr/>
          <p:nvPr/>
        </p:nvSpPr>
        <p:spPr>
          <a:xfrm>
            <a:off x="3048000" y="1674674"/>
            <a:ext cx="7880412" cy="2533771"/>
          </a:xfrm>
          <a:prstGeom prst="rect">
            <a:avLst/>
          </a:prstGeom>
          <a:ln>
            <a:solidFill>
              <a:srgbClr val="00B050"/>
            </a:solidFill>
          </a:ln>
        </p:spPr>
        <p:txBody>
          <a:bodyPr wrap="square">
            <a:spAutoFit/>
          </a:bodyPr>
          <a:lstStyle/>
          <a:p>
            <a:pPr algn="just">
              <a:lnSpc>
                <a:spcPct val="150000"/>
              </a:lnSpc>
            </a:pPr>
            <a:r>
              <a:rPr lang="el-GR" b="1" dirty="0">
                <a:solidFill>
                  <a:srgbClr val="111111"/>
                </a:solidFill>
                <a:latin typeface="Roboto"/>
              </a:rPr>
              <a:t>Α.2.</a:t>
            </a:r>
            <a:r>
              <a:rPr lang="el-GR" dirty="0">
                <a:solidFill>
                  <a:srgbClr val="111111"/>
                </a:solidFill>
                <a:latin typeface="Roboto"/>
              </a:rPr>
              <a:t> «Η επιλογή επαγγέλματος είναι μια εξαιρετικά σημαντική απόφαση που έχει να κάνει με το μέλλον του ατόμου, και αυτό δημιουργεί στο νέο αλλά και στους γονείς πολύ μεγάλη ανησυχία και άγχος». </a:t>
            </a:r>
          </a:p>
          <a:p>
            <a:pPr algn="just">
              <a:lnSpc>
                <a:spcPct val="150000"/>
              </a:lnSpc>
            </a:pPr>
            <a:endParaRPr lang="el-GR" dirty="0">
              <a:solidFill>
                <a:srgbClr val="111111"/>
              </a:solidFill>
              <a:latin typeface="Roboto"/>
            </a:endParaRPr>
          </a:p>
          <a:p>
            <a:pPr algn="just">
              <a:lnSpc>
                <a:spcPct val="150000"/>
              </a:lnSpc>
            </a:pPr>
            <a:r>
              <a:rPr lang="el-GR" dirty="0">
                <a:solidFill>
                  <a:srgbClr val="111111"/>
                </a:solidFill>
                <a:latin typeface="Roboto"/>
              </a:rPr>
              <a:t>Με βάση αυτή τη θεματική πρόταση, να γράψετε την άποψή σας σχετικά με την παραπάνω άποψη της αρθρογράφου.</a:t>
            </a:r>
            <a:endParaRPr lang="el-GR" dirty="0"/>
          </a:p>
        </p:txBody>
      </p:sp>
    </p:spTree>
    <p:extLst>
      <p:ext uri="{BB962C8B-B14F-4D97-AF65-F5344CB8AC3E}">
        <p14:creationId xmlns:p14="http://schemas.microsoft.com/office/powerpoint/2010/main" val="1684878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a:extLst>
              <a:ext uri="{FF2B5EF4-FFF2-40B4-BE49-F238E27FC236}">
                <a16:creationId xmlns:a16="http://schemas.microsoft.com/office/drawing/2014/main" id="{3E649E14-1FFF-4515-A0D1-E766A5B1D092}"/>
              </a:ext>
            </a:extLst>
          </p:cNvPr>
          <p:cNvSpPr/>
          <p:nvPr/>
        </p:nvSpPr>
        <p:spPr>
          <a:xfrm>
            <a:off x="2923711" y="2626440"/>
            <a:ext cx="8626137" cy="1477328"/>
          </a:xfrm>
          <a:prstGeom prst="rect">
            <a:avLst/>
          </a:prstGeom>
          <a:ln>
            <a:solidFill>
              <a:srgbClr val="00B050"/>
            </a:solidFill>
          </a:ln>
        </p:spPr>
        <p:txBody>
          <a:bodyPr wrap="square">
            <a:spAutoFit/>
          </a:bodyPr>
          <a:lstStyle/>
          <a:p>
            <a:endParaRPr lang="el-GR" b="1" dirty="0">
              <a:solidFill>
                <a:srgbClr val="111111"/>
              </a:solidFill>
              <a:latin typeface="Roboto"/>
            </a:endParaRPr>
          </a:p>
          <a:p>
            <a:endParaRPr lang="el-GR" b="1" dirty="0">
              <a:solidFill>
                <a:srgbClr val="111111"/>
              </a:solidFill>
              <a:latin typeface="Roboto"/>
            </a:endParaRPr>
          </a:p>
          <a:p>
            <a:r>
              <a:rPr lang="el-GR" b="1" dirty="0">
                <a:solidFill>
                  <a:srgbClr val="111111"/>
                </a:solidFill>
                <a:latin typeface="Roboto"/>
              </a:rPr>
              <a:t>Α.3.</a:t>
            </a:r>
            <a:r>
              <a:rPr lang="el-GR" dirty="0">
                <a:solidFill>
                  <a:srgbClr val="111111"/>
                </a:solidFill>
                <a:latin typeface="Roboto"/>
              </a:rPr>
              <a:t> Να γράψετε μια συνώνυμη λέξη για τις υπογραμμισμένες λέξεις του κειμένου.</a:t>
            </a:r>
          </a:p>
          <a:p>
            <a:endParaRPr lang="el-GR" dirty="0">
              <a:solidFill>
                <a:srgbClr val="111111"/>
              </a:solidFill>
              <a:latin typeface="Roboto"/>
            </a:endParaRPr>
          </a:p>
          <a:p>
            <a:endParaRPr lang="el-GR" dirty="0"/>
          </a:p>
        </p:txBody>
      </p:sp>
    </p:spTree>
    <p:extLst>
      <p:ext uri="{BB962C8B-B14F-4D97-AF65-F5344CB8AC3E}">
        <p14:creationId xmlns:p14="http://schemas.microsoft.com/office/powerpoint/2010/main" val="3070159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Πίνακας 1">
            <a:extLst>
              <a:ext uri="{FF2B5EF4-FFF2-40B4-BE49-F238E27FC236}">
                <a16:creationId xmlns:a16="http://schemas.microsoft.com/office/drawing/2014/main" id="{065AD6E7-DB9A-4505-BA18-4325BA5F3526}"/>
              </a:ext>
            </a:extLst>
          </p:cNvPr>
          <p:cNvGraphicFramePr>
            <a:graphicFrameLocks noGrp="1"/>
          </p:cNvGraphicFramePr>
          <p:nvPr>
            <p:extLst>
              <p:ext uri="{D42A27DB-BD31-4B8C-83A1-F6EECF244321}">
                <p14:modId xmlns:p14="http://schemas.microsoft.com/office/powerpoint/2010/main" val="2697725870"/>
              </p:ext>
            </p:extLst>
          </p:nvPr>
        </p:nvGraphicFramePr>
        <p:xfrm>
          <a:off x="2299315" y="1292172"/>
          <a:ext cx="8497882" cy="5463731"/>
        </p:xfrm>
        <a:graphic>
          <a:graphicData uri="http://schemas.openxmlformats.org/drawingml/2006/table">
            <a:tbl>
              <a:tblPr/>
              <a:tblGrid>
                <a:gridCol w="3150208">
                  <a:extLst>
                    <a:ext uri="{9D8B030D-6E8A-4147-A177-3AD203B41FA5}">
                      <a16:colId xmlns:a16="http://schemas.microsoft.com/office/drawing/2014/main" val="241891922"/>
                    </a:ext>
                  </a:extLst>
                </a:gridCol>
                <a:gridCol w="2673837">
                  <a:extLst>
                    <a:ext uri="{9D8B030D-6E8A-4147-A177-3AD203B41FA5}">
                      <a16:colId xmlns:a16="http://schemas.microsoft.com/office/drawing/2014/main" val="3713886712"/>
                    </a:ext>
                  </a:extLst>
                </a:gridCol>
                <a:gridCol w="2673837">
                  <a:extLst>
                    <a:ext uri="{9D8B030D-6E8A-4147-A177-3AD203B41FA5}">
                      <a16:colId xmlns:a16="http://schemas.microsoft.com/office/drawing/2014/main" val="2427528302"/>
                    </a:ext>
                  </a:extLst>
                </a:gridCol>
              </a:tblGrid>
              <a:tr h="999560">
                <a:tc>
                  <a:txBody>
                    <a:bodyPr/>
                    <a:lstStyle/>
                    <a:p>
                      <a:pPr algn="ctr"/>
                      <a:r>
                        <a:rPr lang="el-GR" sz="1600" b="1" dirty="0">
                          <a:effectLst/>
                          <a:latin typeface="Roboto"/>
                        </a:rPr>
                        <a:t>Λέξεις</a:t>
                      </a:r>
                      <a:endParaRPr lang="el-GR" sz="1600" b="0" dirty="0">
                        <a:effectLst/>
                        <a:latin typeface="Roboto"/>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ctr"/>
                      <a:r>
                        <a:rPr lang="el-GR" sz="1600" b="1">
                          <a:effectLst/>
                        </a:rPr>
                        <a:t>Β’ συνθετικό</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ctr"/>
                      <a:endParaRPr lang="el-GR" sz="1600" b="1" dirty="0">
                        <a:effectLst/>
                        <a:latin typeface="Roboto"/>
                      </a:endParaRPr>
                    </a:p>
                    <a:p>
                      <a:pPr algn="ctr"/>
                      <a:r>
                        <a:rPr lang="el-GR" sz="1600" b="1" dirty="0">
                          <a:effectLst/>
                          <a:latin typeface="Roboto"/>
                        </a:rPr>
                        <a:t>Νέα λέξη</a:t>
                      </a:r>
                    </a:p>
                    <a:p>
                      <a:pPr algn="ctr"/>
                      <a:endParaRPr lang="el-GR" sz="1600" b="0" dirty="0">
                        <a:effectLst/>
                        <a:latin typeface="Roboto"/>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259178003"/>
                  </a:ext>
                </a:extLst>
              </a:tr>
              <a:tr h="438977">
                <a:tc>
                  <a:txBody>
                    <a:bodyPr/>
                    <a:lstStyle/>
                    <a:p>
                      <a:pPr algn="l"/>
                      <a:r>
                        <a:rPr lang="el-GR" sz="1600" b="1" i="1">
                          <a:effectLst/>
                        </a:rPr>
                        <a:t>επιτυχία</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974949656"/>
                  </a:ext>
                </a:extLst>
              </a:tr>
              <a:tr h="438977">
                <a:tc>
                  <a:txBody>
                    <a:bodyPr/>
                    <a:lstStyle/>
                    <a:p>
                      <a:pPr algn="l"/>
                      <a:r>
                        <a:rPr lang="el-GR" sz="1600" b="1" i="1">
                          <a:effectLst/>
                        </a:rPr>
                        <a:t>υποστήριξη</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7295639"/>
                  </a:ext>
                </a:extLst>
              </a:tr>
              <a:tr h="438977">
                <a:tc>
                  <a:txBody>
                    <a:bodyPr/>
                    <a:lstStyle/>
                    <a:p>
                      <a:pPr algn="l"/>
                      <a:r>
                        <a:rPr lang="el-GR" sz="1600" b="1" i="1">
                          <a:effectLst/>
                        </a:rPr>
                        <a:t>επιλέγουν</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960615038"/>
                  </a:ext>
                </a:extLst>
              </a:tr>
              <a:tr h="438977">
                <a:tc>
                  <a:txBody>
                    <a:bodyPr/>
                    <a:lstStyle/>
                    <a:p>
                      <a:pPr algn="l"/>
                      <a:r>
                        <a:rPr lang="el-GR" sz="1600" b="1" i="1">
                          <a:effectLst/>
                        </a:rPr>
                        <a:t>ικανοποιεί</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384291683"/>
                  </a:ext>
                </a:extLst>
              </a:tr>
              <a:tr h="513378">
                <a:tc>
                  <a:txBody>
                    <a:bodyPr/>
                    <a:lstStyle/>
                    <a:p>
                      <a:pPr algn="l"/>
                      <a:r>
                        <a:rPr lang="el-GR" sz="1600" b="1" i="1">
                          <a:effectLst/>
                        </a:rPr>
                        <a:t>προσλαμβάνουν</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80333263"/>
                  </a:ext>
                </a:extLst>
              </a:tr>
              <a:tr h="438977">
                <a:tc>
                  <a:txBody>
                    <a:bodyPr/>
                    <a:lstStyle/>
                    <a:p>
                      <a:pPr algn="l"/>
                      <a:r>
                        <a:rPr lang="el-GR" sz="1600" b="1" i="1">
                          <a:effectLst/>
                        </a:rPr>
                        <a:t>ανησυχία</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dirty="0">
                          <a:effectLst/>
                        </a:rPr>
                        <a:t> </a:t>
                      </a:r>
                      <a:endParaRPr lang="el-GR" sz="1600" b="0" dirty="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90862592"/>
                  </a:ext>
                </a:extLst>
              </a:tr>
              <a:tr h="438977">
                <a:tc>
                  <a:txBody>
                    <a:bodyPr/>
                    <a:lstStyle/>
                    <a:p>
                      <a:pPr algn="l"/>
                      <a:r>
                        <a:rPr lang="el-GR" sz="1600" b="1" i="1">
                          <a:effectLst/>
                        </a:rPr>
                        <a:t>επικοινωνίας</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761748610"/>
                  </a:ext>
                </a:extLst>
              </a:tr>
              <a:tr h="438977">
                <a:tc>
                  <a:txBody>
                    <a:bodyPr/>
                    <a:lstStyle/>
                    <a:p>
                      <a:pPr algn="l"/>
                      <a:r>
                        <a:rPr lang="el-GR" sz="1600" b="1" i="1">
                          <a:effectLst/>
                        </a:rPr>
                        <a:t>ενθαρρύνουν</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192118571"/>
                  </a:ext>
                </a:extLst>
              </a:tr>
              <a:tr h="438977">
                <a:tc>
                  <a:txBody>
                    <a:bodyPr/>
                    <a:lstStyle/>
                    <a:p>
                      <a:pPr algn="l"/>
                      <a:r>
                        <a:rPr lang="el-GR" sz="1600" b="1" i="1">
                          <a:effectLst/>
                        </a:rPr>
                        <a:t>πρόγραμμα</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598643546"/>
                  </a:ext>
                </a:extLst>
              </a:tr>
              <a:tr h="438977">
                <a:tc>
                  <a:txBody>
                    <a:bodyPr/>
                    <a:lstStyle/>
                    <a:p>
                      <a:pPr algn="l"/>
                      <a:r>
                        <a:rPr lang="el-GR" sz="1600" b="1" i="1" dirty="0">
                          <a:effectLst/>
                        </a:rPr>
                        <a:t>προοπτικές</a:t>
                      </a:r>
                      <a:endParaRPr lang="el-GR" sz="1600" b="0" dirty="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a:effectLst/>
                        </a:rPr>
                        <a:t> </a:t>
                      </a:r>
                      <a:endParaRPr lang="el-GR" sz="1600" b="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r>
                        <a:rPr lang="el-GR" sz="1600" b="1" i="1" dirty="0">
                          <a:effectLst/>
                        </a:rPr>
                        <a:t> </a:t>
                      </a:r>
                      <a:endParaRPr lang="el-GR" sz="1600" b="0" dirty="0">
                        <a:effectLst/>
                      </a:endParaRPr>
                    </a:p>
                  </a:txBody>
                  <a:tcPr marL="82685" marR="68904" marT="41343" marB="41343"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774361082"/>
                  </a:ext>
                </a:extLst>
              </a:tr>
            </a:tbl>
          </a:graphicData>
        </a:graphic>
      </p:graphicFrame>
      <p:sp>
        <p:nvSpPr>
          <p:cNvPr id="3" name="Rectangle 1">
            <a:extLst>
              <a:ext uri="{FF2B5EF4-FFF2-40B4-BE49-F238E27FC236}">
                <a16:creationId xmlns:a16="http://schemas.microsoft.com/office/drawing/2014/main" id="{5D33771E-F726-4326-A0AB-CFBDC99A7AB2}"/>
              </a:ext>
            </a:extLst>
          </p:cNvPr>
          <p:cNvSpPr>
            <a:spLocks noChangeArrowheads="1"/>
          </p:cNvSpPr>
          <p:nvPr/>
        </p:nvSpPr>
        <p:spPr bwMode="auto">
          <a:xfrm>
            <a:off x="2299315" y="384231"/>
            <a:ext cx="8497884" cy="907941"/>
          </a:xfrm>
          <a:prstGeom prst="rect">
            <a:avLst/>
          </a:prstGeom>
          <a:solidFill>
            <a:srgbClr val="FFFFFF"/>
          </a:solidFill>
          <a:ln w="9525">
            <a:solidFill>
              <a:schemeClr val="accent2">
                <a:lumMod val="60000"/>
                <a:lumOff val="40000"/>
              </a:schemeClr>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400" b="1" i="0" u="none" strike="noStrike" cap="none" normalizeH="0" baseline="0" dirty="0">
                <a:ln>
                  <a:noFill/>
                </a:ln>
                <a:solidFill>
                  <a:srgbClr val="111111"/>
                </a:solidFill>
                <a:effectLst/>
                <a:latin typeface="Roboto"/>
              </a:rPr>
              <a:t>B.1.</a:t>
            </a:r>
            <a:r>
              <a:rPr kumimoji="0" lang="el-GR" altLang="el-GR" sz="1400" b="0" i="0" u="none" strike="noStrike" cap="none" normalizeH="0" baseline="0" dirty="0">
                <a:ln>
                  <a:noFill/>
                </a:ln>
                <a:solidFill>
                  <a:srgbClr val="111111"/>
                </a:solidFill>
                <a:effectLst/>
                <a:latin typeface="Roboto"/>
              </a:rPr>
              <a:t> Να γράψετε τι μέρος του λόγου είναι το β’ συνθετικό των λέξεων που σας δίνονται και να δημιουργήσετε μια νέα λέξη (απλή ή σύνθετη) από αυτό.</a:t>
            </a:r>
            <a:endParaRPr kumimoji="0" lang="el-GR" altLang="el-G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l-GR" altLang="el-GR" sz="1400" b="0" i="0" u="none" strike="noStrike" cap="none" normalizeH="0" baseline="0" dirty="0">
                <a:ln>
                  <a:noFill/>
                </a:ln>
                <a:solidFill>
                  <a:schemeClr val="tx1"/>
                </a:solidFill>
                <a:effectLst/>
                <a:latin typeface="Arial" panose="020B0604020202020204" pitchFamily="34" charset="0"/>
              </a:rPr>
            </a:br>
            <a:endParaRPr kumimoji="0" lang="el-GR" altLang="el-GR"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925484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a:extLst>
              <a:ext uri="{FF2B5EF4-FFF2-40B4-BE49-F238E27FC236}">
                <a16:creationId xmlns:a16="http://schemas.microsoft.com/office/drawing/2014/main" id="{A05D2318-2AB1-4EEF-AC56-0DA2E19D9725}"/>
              </a:ext>
            </a:extLst>
          </p:cNvPr>
          <p:cNvSpPr>
            <a:spLocks noChangeArrowheads="1"/>
          </p:cNvSpPr>
          <p:nvPr/>
        </p:nvSpPr>
        <p:spPr bwMode="auto">
          <a:xfrm>
            <a:off x="2218018" y="531598"/>
            <a:ext cx="8408031" cy="1031051"/>
          </a:xfrm>
          <a:prstGeom prst="rect">
            <a:avLst/>
          </a:prstGeom>
          <a:noFill/>
          <a:ln w="9525">
            <a:solidFill>
              <a:schemeClr val="accent2">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600" b="1" i="0" u="none" strike="noStrike" cap="none" normalizeH="0" baseline="0" dirty="0">
              <a:ln>
                <a:noFill/>
              </a:ln>
              <a:solidFill>
                <a:schemeClr val="tx1"/>
              </a:solidFill>
              <a:effectLst/>
              <a:latin typeface="Roboto"/>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a:ln>
                  <a:noFill/>
                </a:ln>
                <a:solidFill>
                  <a:schemeClr val="tx1"/>
                </a:solidFill>
                <a:effectLst/>
                <a:latin typeface="Roboto"/>
              </a:rPr>
              <a:t>Β.2.</a:t>
            </a:r>
            <a:r>
              <a:rPr kumimoji="0" lang="el-GR" altLang="el-GR" sz="1600" b="0" i="0" u="none" strike="noStrike" cap="none" normalizeH="0" baseline="0" dirty="0">
                <a:ln>
                  <a:noFill/>
                </a:ln>
                <a:solidFill>
                  <a:schemeClr val="tx1"/>
                </a:solidFill>
                <a:effectLst/>
                <a:latin typeface="Roboto"/>
              </a:rPr>
              <a:t> Να γράψετε τα παραθετικά των παρακάτω λέξεων.</a:t>
            </a:r>
          </a:p>
          <a:p>
            <a:pPr marL="0" marR="0" lvl="0" indent="0" algn="l" defTabSz="914400" rtl="0" eaLnBrk="0" fontAlgn="base" latinLnBrk="0" hangingPunct="0">
              <a:lnSpc>
                <a:spcPct val="100000"/>
              </a:lnSpc>
              <a:spcBef>
                <a:spcPct val="0"/>
              </a:spcBef>
              <a:spcAft>
                <a:spcPct val="0"/>
              </a:spcAft>
              <a:buClrTx/>
              <a:buSzTx/>
              <a:buFontTx/>
              <a:buNone/>
              <a:tabLst/>
            </a:pPr>
            <a:endParaRPr lang="el-GR" altLang="el-GR" sz="1600" dirty="0">
              <a:latin typeface="Roboto"/>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dirty="0">
              <a:ln>
                <a:noFill/>
              </a:ln>
              <a:solidFill>
                <a:schemeClr val="tx1"/>
              </a:solidFill>
              <a:effectLst/>
              <a:latin typeface="Arial" panose="020B0604020202020204" pitchFamily="34" charset="0"/>
            </a:endParaRPr>
          </a:p>
        </p:txBody>
      </p:sp>
      <p:graphicFrame>
        <p:nvGraphicFramePr>
          <p:cNvPr id="6" name="Πίνακας 5">
            <a:extLst>
              <a:ext uri="{FF2B5EF4-FFF2-40B4-BE49-F238E27FC236}">
                <a16:creationId xmlns:a16="http://schemas.microsoft.com/office/drawing/2014/main" id="{3B971219-8714-45E9-9994-0CA1F4752F8A}"/>
              </a:ext>
            </a:extLst>
          </p:cNvPr>
          <p:cNvGraphicFramePr>
            <a:graphicFrameLocks noGrp="1"/>
          </p:cNvGraphicFramePr>
          <p:nvPr>
            <p:extLst>
              <p:ext uri="{D42A27DB-BD31-4B8C-83A1-F6EECF244321}">
                <p14:modId xmlns:p14="http://schemas.microsoft.com/office/powerpoint/2010/main" val="1852092353"/>
              </p:ext>
            </p:extLst>
          </p:nvPr>
        </p:nvGraphicFramePr>
        <p:xfrm>
          <a:off x="2154441" y="2140924"/>
          <a:ext cx="8471609" cy="914400"/>
        </p:xfrm>
        <a:graphic>
          <a:graphicData uri="http://schemas.openxmlformats.org/drawingml/2006/table">
            <a:tbl>
              <a:tblPr/>
              <a:tblGrid>
                <a:gridCol w="3109831">
                  <a:extLst>
                    <a:ext uri="{9D8B030D-6E8A-4147-A177-3AD203B41FA5}">
                      <a16:colId xmlns:a16="http://schemas.microsoft.com/office/drawing/2014/main" val="3202919710"/>
                    </a:ext>
                  </a:extLst>
                </a:gridCol>
                <a:gridCol w="2895360">
                  <a:extLst>
                    <a:ext uri="{9D8B030D-6E8A-4147-A177-3AD203B41FA5}">
                      <a16:colId xmlns:a16="http://schemas.microsoft.com/office/drawing/2014/main" val="4195597364"/>
                    </a:ext>
                  </a:extLst>
                </a:gridCol>
                <a:gridCol w="2466418">
                  <a:extLst>
                    <a:ext uri="{9D8B030D-6E8A-4147-A177-3AD203B41FA5}">
                      <a16:colId xmlns:a16="http://schemas.microsoft.com/office/drawing/2014/main" val="1685662194"/>
                    </a:ext>
                  </a:extLst>
                </a:gridCol>
              </a:tblGrid>
              <a:tr h="0">
                <a:tc>
                  <a:txBody>
                    <a:bodyPr/>
                    <a:lstStyle/>
                    <a:p>
                      <a:pPr algn="ctr"/>
                      <a:r>
                        <a:rPr lang="el-GR" b="1">
                          <a:effectLst/>
                          <a:latin typeface="Roboto"/>
                        </a:rPr>
                        <a:t>Θετικός βαθμός</a:t>
                      </a:r>
                      <a:endParaRPr lang="el-GR" b="0">
                        <a:effectLst/>
                        <a:latin typeface="Roboto"/>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ctr"/>
                      <a:r>
                        <a:rPr lang="el-GR" b="1">
                          <a:effectLst/>
                        </a:rPr>
                        <a:t>Συγκριτικός βαθμός</a:t>
                      </a:r>
                      <a:endParaRPr lang="el-GR" b="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ctr"/>
                      <a:endParaRPr lang="el-GR" b="1" dirty="0">
                        <a:effectLst/>
                        <a:latin typeface="Roboto"/>
                      </a:endParaRPr>
                    </a:p>
                    <a:p>
                      <a:pPr algn="ctr"/>
                      <a:r>
                        <a:rPr lang="el-GR" b="1" dirty="0">
                          <a:effectLst/>
                          <a:latin typeface="Roboto"/>
                        </a:rPr>
                        <a:t>Υπερθετικός βαθμός</a:t>
                      </a:r>
                    </a:p>
                    <a:p>
                      <a:pPr algn="ctr"/>
                      <a:endParaRPr lang="el-GR" b="0" dirty="0">
                        <a:effectLst/>
                        <a:latin typeface="Roboto"/>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900588535"/>
                  </a:ext>
                </a:extLst>
              </a:tr>
            </a:tbl>
          </a:graphicData>
        </a:graphic>
      </p:graphicFrame>
      <p:graphicFrame>
        <p:nvGraphicFramePr>
          <p:cNvPr id="7" name="Πίνακας 6">
            <a:extLst>
              <a:ext uri="{FF2B5EF4-FFF2-40B4-BE49-F238E27FC236}">
                <a16:creationId xmlns:a16="http://schemas.microsoft.com/office/drawing/2014/main" id="{FC985CD3-65BF-4C36-8B2C-2F46E91272CB}"/>
              </a:ext>
            </a:extLst>
          </p:cNvPr>
          <p:cNvGraphicFramePr>
            <a:graphicFrameLocks noGrp="1"/>
          </p:cNvGraphicFramePr>
          <p:nvPr>
            <p:extLst>
              <p:ext uri="{D42A27DB-BD31-4B8C-83A1-F6EECF244321}">
                <p14:modId xmlns:p14="http://schemas.microsoft.com/office/powerpoint/2010/main" val="2841026206"/>
              </p:ext>
            </p:extLst>
          </p:nvPr>
        </p:nvGraphicFramePr>
        <p:xfrm>
          <a:off x="2154441" y="3055324"/>
          <a:ext cx="8471608" cy="2868744"/>
        </p:xfrm>
        <a:graphic>
          <a:graphicData uri="http://schemas.openxmlformats.org/drawingml/2006/table">
            <a:tbl>
              <a:tblPr/>
              <a:tblGrid>
                <a:gridCol w="3109831">
                  <a:extLst>
                    <a:ext uri="{9D8B030D-6E8A-4147-A177-3AD203B41FA5}">
                      <a16:colId xmlns:a16="http://schemas.microsoft.com/office/drawing/2014/main" val="2159676598"/>
                    </a:ext>
                  </a:extLst>
                </a:gridCol>
                <a:gridCol w="2895359">
                  <a:extLst>
                    <a:ext uri="{9D8B030D-6E8A-4147-A177-3AD203B41FA5}">
                      <a16:colId xmlns:a16="http://schemas.microsoft.com/office/drawing/2014/main" val="2316136440"/>
                    </a:ext>
                  </a:extLst>
                </a:gridCol>
                <a:gridCol w="2466418">
                  <a:extLst>
                    <a:ext uri="{9D8B030D-6E8A-4147-A177-3AD203B41FA5}">
                      <a16:colId xmlns:a16="http://schemas.microsoft.com/office/drawing/2014/main" val="2281064638"/>
                    </a:ext>
                  </a:extLst>
                </a:gridCol>
              </a:tblGrid>
              <a:tr h="836717">
                <a:tc>
                  <a:txBody>
                    <a:bodyPr/>
                    <a:lstStyle/>
                    <a:p>
                      <a:pPr algn="l"/>
                      <a:r>
                        <a:rPr lang="el-GR" b="0" dirty="0">
                          <a:effectLst/>
                        </a:rPr>
                        <a:t>σημαντικό</a:t>
                      </a:r>
                    </a:p>
                    <a:p>
                      <a:pPr algn="l"/>
                      <a:endParaRPr lang="el-GR" b="0" dirty="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endParaRPr lang="el-GR" b="0" dirty="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endParaRPr lang="el-GR" b="0" dirty="0">
                        <a:effectLst/>
                      </a:endParaRPr>
                    </a:p>
                    <a:p>
                      <a:pPr algn="l"/>
                      <a:endParaRPr lang="el-GR" b="0" dirty="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3250328495"/>
                  </a:ext>
                </a:extLst>
              </a:tr>
              <a:tr h="836717">
                <a:tc>
                  <a:txBody>
                    <a:bodyPr/>
                    <a:lstStyle/>
                    <a:p>
                      <a:pPr algn="l"/>
                      <a:r>
                        <a:rPr lang="el-GR" b="0" dirty="0">
                          <a:effectLst/>
                        </a:rPr>
                        <a:t>Ικανοποιημένοι</a:t>
                      </a:r>
                    </a:p>
                    <a:p>
                      <a:pPr algn="l"/>
                      <a:endParaRPr lang="el-GR" b="0" dirty="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endParaRPr lang="el-GR" b="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pPr algn="l"/>
                      <a:endParaRPr lang="el-GR" b="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26391118"/>
                  </a:ext>
                </a:extLst>
              </a:tr>
              <a:tr h="1195310">
                <a:tc>
                  <a:txBody>
                    <a:bodyPr/>
                    <a:lstStyle/>
                    <a:p>
                      <a:pPr algn="l"/>
                      <a:r>
                        <a:rPr lang="el-GR" b="0" dirty="0">
                          <a:effectLst/>
                        </a:rPr>
                        <a:t>πολλούς</a:t>
                      </a:r>
                    </a:p>
                    <a:p>
                      <a:pPr algn="l"/>
                      <a:endParaRPr lang="el-GR" b="0" dirty="0">
                        <a:effectLst/>
                      </a:endParaRPr>
                    </a:p>
                    <a:p>
                      <a:pPr algn="l"/>
                      <a:endParaRPr lang="el-GR" b="0" dirty="0">
                        <a:effectLst/>
                      </a:endParaRPr>
                    </a:p>
                  </a:txBody>
                  <a:tcPr marR="76200" anchor="ctr">
                    <a:lnL>
                      <a:noFill/>
                    </a:lnL>
                    <a:lnR>
                      <a:noFill/>
                    </a:lnR>
                    <a:lnT w="7620" cap="flat" cmpd="sng" algn="ctr">
                      <a:solidFill>
                        <a:srgbClr val="EDEDED"/>
                      </a:solidFill>
                      <a:prstDash val="solid"/>
                      <a:round/>
                      <a:headEnd type="none" w="med" len="med"/>
                      <a:tailEnd type="none" w="med" len="med"/>
                    </a:lnT>
                    <a:lnB w="7620" cap="flat" cmpd="sng" algn="ctr">
                      <a:solidFill>
                        <a:srgbClr val="EDEDED"/>
                      </a:solidFill>
                      <a:prstDash val="solid"/>
                      <a:round/>
                      <a:headEnd type="none" w="med" len="med"/>
                      <a:tailEnd type="none" w="med" len="med"/>
                    </a:lnB>
                    <a:solidFill>
                      <a:schemeClr val="accent2">
                        <a:lumMod val="40000"/>
                        <a:lumOff val="60000"/>
                      </a:schemeClr>
                    </a:solidFill>
                  </a:tcPr>
                </a:tc>
                <a:tc>
                  <a:txBody>
                    <a:bodyPr/>
                    <a:lstStyle/>
                    <a:p>
                      <a:endParaRPr lang="el-GR" dirty="0"/>
                    </a:p>
                    <a:p>
                      <a:endParaRPr lang="el-GR" dirty="0"/>
                    </a:p>
                    <a:p>
                      <a:r>
                        <a:rPr lang="el-GR" dirty="0"/>
                        <a:t>μεγαλύτερη</a:t>
                      </a:r>
                    </a:p>
                  </a:txBody>
                  <a:tcPr>
                    <a:lnL>
                      <a:noFill/>
                    </a:lnL>
                    <a:lnT w="7620" cap="flat" cmpd="sng" algn="ctr">
                      <a:solidFill>
                        <a:srgbClr val="EDEDED"/>
                      </a:solidFill>
                      <a:prstDash val="solid"/>
                      <a:round/>
                      <a:headEnd type="none" w="med" len="med"/>
                      <a:tailEnd type="none" w="med" len="med"/>
                    </a:lnT>
                    <a:solidFill>
                      <a:schemeClr val="accent2">
                        <a:lumMod val="40000"/>
                        <a:lumOff val="60000"/>
                      </a:schemeClr>
                    </a:solidFill>
                  </a:tcPr>
                </a:tc>
                <a:tc>
                  <a:txBody>
                    <a:bodyPr/>
                    <a:lstStyle/>
                    <a:p>
                      <a:endParaRPr lang="el-GR" dirty="0"/>
                    </a:p>
                  </a:txBody>
                  <a:tcPr>
                    <a:lnT w="7620" cap="flat" cmpd="sng" algn="ctr">
                      <a:solidFill>
                        <a:srgbClr val="EDEDED"/>
                      </a:solidFill>
                      <a:prstDash val="solid"/>
                      <a:round/>
                      <a:headEnd type="none" w="med" len="med"/>
                      <a:tailEnd type="none" w="med" len="med"/>
                    </a:lnT>
                    <a:solidFill>
                      <a:schemeClr val="accent2">
                        <a:lumMod val="40000"/>
                        <a:lumOff val="60000"/>
                      </a:schemeClr>
                    </a:solidFill>
                  </a:tcPr>
                </a:tc>
                <a:extLst>
                  <a:ext uri="{0D108BD9-81ED-4DB2-BD59-A6C34878D82A}">
                    <a16:rowId xmlns:a16="http://schemas.microsoft.com/office/drawing/2014/main" val="3527820805"/>
                  </a:ext>
                </a:extLst>
              </a:tr>
            </a:tbl>
          </a:graphicData>
        </a:graphic>
      </p:graphicFrame>
    </p:spTree>
    <p:extLst>
      <p:ext uri="{BB962C8B-B14F-4D97-AF65-F5344CB8AC3E}">
        <p14:creationId xmlns:p14="http://schemas.microsoft.com/office/powerpoint/2010/main" val="431147223"/>
      </p:ext>
    </p:extLst>
  </p:cSld>
  <p:clrMapOvr>
    <a:masterClrMapping/>
  </p:clrMapOvr>
</p:sld>
</file>

<file path=ppt/theme/theme1.xml><?xml version="1.0" encoding="utf-8"?>
<a:theme xmlns:a="http://schemas.openxmlformats.org/drawingml/2006/main" name="Θρόισμα">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37</TotalTime>
  <Words>930</Words>
  <Application>Microsoft Office PowerPoint</Application>
  <PresentationFormat>Ευρεία οθόνη</PresentationFormat>
  <Paragraphs>125</Paragraphs>
  <Slides>13</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13</vt:i4>
      </vt:variant>
    </vt:vector>
  </HeadingPairs>
  <TitlesOfParts>
    <vt:vector size="19" baseType="lpstr">
      <vt:lpstr>Arial</vt:lpstr>
      <vt:lpstr>Century Gothic</vt:lpstr>
      <vt:lpstr>Roboto</vt:lpstr>
      <vt:lpstr>Wingdings</vt:lpstr>
      <vt:lpstr>Wingdings 3</vt:lpstr>
      <vt:lpstr>Θρόισμα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 ΤΑΣΙΟΠΟΥΛΟΥ</dc:creator>
  <cp:lastModifiedBy>User</cp:lastModifiedBy>
  <cp:revision>5</cp:revision>
  <dcterms:created xsi:type="dcterms:W3CDTF">2020-06-02T21:22:49Z</dcterms:created>
  <dcterms:modified xsi:type="dcterms:W3CDTF">2020-06-02T22:00:15Z</dcterms:modified>
</cp:coreProperties>
</file>