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2Z82Xt4Zmo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sers.sch.gr/ipap/Ellinikos_Politismos/Istoria_c/c-06-28.htm" TargetMode="External"/><Relationship Id="rId2" Type="http://schemas.openxmlformats.org/officeDocument/2006/relationships/hyperlink" Target="https://www.youtube.com/watch?v=AfkNgLQOcek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nizelos-foundation.gr/el/%CE%B7-%CF%83%CF%8D%CE%B3%CE%BA%CF%81%CE%BF%CF%85%CF%83%CE%B7-%CE%B2%CE%B5%CE%BD%CE%B9%CE%B6%CE%AD%CE%BB%CE%BF%CF%85-%CE%BA%CF%81%CE%B7%CF%84%CF%8E%CE%BD-%CE%B2%CE%BF%CF%85%CE%BB%CE%B5%CF%85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2498" y="1380393"/>
            <a:ext cx="8915399" cy="417950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Ο Ελευθέριος Βενιζέλος πρωθυπουργός: 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η </a:t>
            </a:r>
            <a:r>
              <a:rPr lang="el-GR" sz="2800" b="1" dirty="0"/>
              <a:t>βενιζελική πολιτική της περιόδου 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1910-1912</a:t>
            </a:r>
            <a:br>
              <a:rPr lang="el-GR" sz="2800" b="1" dirty="0" smtClean="0"/>
            </a:br>
            <a:r>
              <a:rPr lang="el-GR" sz="2800" b="1" dirty="0"/>
              <a:t/>
            </a:r>
            <a:br>
              <a:rPr lang="el-GR" sz="2800" b="1" dirty="0"/>
            </a:b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/>
              <a:t/>
            </a:r>
            <a:br>
              <a:rPr lang="el-GR" sz="2800" b="1" dirty="0"/>
            </a:b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41676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42681" y="469651"/>
            <a:ext cx="9214757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4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Πρόσκληση </a:t>
            </a:r>
            <a:r>
              <a:rPr lang="el-GR" sz="2400" b="1" dirty="0">
                <a:latin typeface="Arial" panose="020B0604020202020204" pitchFamily="34" charset="0"/>
              </a:rPr>
              <a:t>Ελ. Βενιζέλου από Στρατιωτικό </a:t>
            </a:r>
            <a:r>
              <a:rPr lang="el-GR" sz="2400" b="1" dirty="0" smtClean="0">
                <a:latin typeface="Arial" panose="020B0604020202020204" pitchFamily="34" charset="0"/>
              </a:rPr>
              <a:t>Σύνδεσμο</a:t>
            </a: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Αρχικά</a:t>
            </a:r>
            <a:r>
              <a:rPr lang="el-GR" sz="2400" dirty="0">
                <a:latin typeface="Arial" panose="020B0604020202020204" pitchFamily="34" charset="0"/>
              </a:rPr>
              <a:t>, ο Βενιζέλος αρνείται τη πρόσκληση του Στρατιωτικού Συνδέσμου να αναλάβει την πρωθυπουργία της χώρας</a:t>
            </a:r>
            <a:r>
              <a:rPr lang="el-GR" sz="2400" dirty="0" smtClean="0">
                <a:latin typeface="Arial" panose="020B0604020202020204" pitchFamily="34" charset="0"/>
              </a:rPr>
              <a:t>​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Διαφωνεί με την κατάργηση της </a:t>
            </a:r>
            <a:r>
              <a:rPr lang="el-GR" sz="2400" dirty="0" smtClean="0">
                <a:latin typeface="Arial" panose="020B0604020202020204" pitchFamily="34" charset="0"/>
              </a:rPr>
              <a:t>μοναρχίας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Συμφωνία βασιλιά, Συνδέσμου και Κομμάτων να γίνουν εκλογές για ανάδειξη Αναθεωρητικής Βουλής</a:t>
            </a:r>
            <a:r>
              <a:rPr lang="el-GR" sz="2400" dirty="0" smtClean="0">
                <a:latin typeface="Arial" panose="020B0604020202020204" pitchFamily="34" charset="0"/>
              </a:rPr>
              <a:t>,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Τελικά, μετά από δύο εκλογικές </a:t>
            </a:r>
            <a:r>
              <a:rPr lang="el-GR" sz="2400" dirty="0" smtClean="0">
                <a:latin typeface="Arial" panose="020B0604020202020204" pitchFamily="34" charset="0"/>
              </a:rPr>
              <a:t>αναμετρήσεις</a:t>
            </a:r>
          </a:p>
          <a:p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(Αύγουστος και Μάρτιος 1910) το κόμμα των Φιλελευθέρων κέρδισε την πλειοψηφία στη Βουλή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9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8920" y="697077"/>
            <a:ext cx="9419566" cy="369331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2400" b="1" dirty="0" smtClean="0">
              <a:hlinkClick r:id="rId2"/>
            </a:endParaRPr>
          </a:p>
          <a:p>
            <a:endParaRPr lang="el-GR" sz="2400" b="1" dirty="0">
              <a:hlinkClick r:id="rId2"/>
            </a:endParaRPr>
          </a:p>
          <a:p>
            <a:r>
              <a:rPr lang="el-GR" sz="2400" b="1" dirty="0" smtClean="0">
                <a:hlinkClick r:id="rId2"/>
              </a:rPr>
              <a:t>https</a:t>
            </a:r>
            <a:r>
              <a:rPr lang="el-GR" sz="2400" b="1" dirty="0">
                <a:hlinkClick r:id="rId2"/>
              </a:rPr>
              <a:t>://</a:t>
            </a:r>
            <a:r>
              <a:rPr lang="el-GR" sz="2400" b="1" dirty="0" smtClean="0">
                <a:hlinkClick r:id="rId2"/>
              </a:rPr>
              <a:t>www.youtube.com/watch?v=T2Z82Xt4Zmo</a:t>
            </a:r>
            <a:endParaRPr lang="el-GR" sz="2400" b="1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b="1" dirty="0" smtClean="0"/>
          </a:p>
          <a:p>
            <a:endParaRPr lang="el-GR" b="1" dirty="0"/>
          </a:p>
          <a:p>
            <a:endParaRPr lang="el-GR" b="1" dirty="0" smtClean="0"/>
          </a:p>
          <a:p>
            <a:endParaRPr lang="el-GR" sz="2400" b="1" dirty="0"/>
          </a:p>
          <a:p>
            <a:r>
              <a:rPr lang="el-GR" sz="2400" b="1" dirty="0" smtClean="0"/>
              <a:t>Η άφιξη του Βενιζέλου, οι εκλογές του 1910, οι μεταρρυθμίσεις,</a:t>
            </a:r>
            <a:endParaRPr lang="el-GR" sz="2400" b="1" dirty="0"/>
          </a:p>
          <a:p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5586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61747" y="174734"/>
            <a:ext cx="10234245" cy="637097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4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Το </a:t>
            </a:r>
            <a:r>
              <a:rPr lang="el-GR" sz="2400" b="1" dirty="0">
                <a:latin typeface="Arial" panose="020B0604020202020204" pitchFamily="34" charset="0"/>
              </a:rPr>
              <a:t>έργο του Βενιζέλου </a:t>
            </a:r>
            <a:r>
              <a:rPr lang="el-GR" sz="2400" b="1" dirty="0" smtClean="0">
                <a:latin typeface="Arial" panose="020B0604020202020204" pitchFamily="34" charset="0"/>
              </a:rPr>
              <a:t>1910-1912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r>
              <a:rPr lang="el-GR" sz="2400" b="1" dirty="0"/>
              <a:t/>
            </a:r>
            <a:br>
              <a:rPr lang="el-GR" sz="2400" b="1" dirty="0"/>
            </a:br>
            <a:r>
              <a:rPr lang="el-GR" sz="2400" b="1" dirty="0">
                <a:latin typeface="Arial" panose="020B0604020202020204" pitchFamily="34" charset="0"/>
              </a:rPr>
              <a:t>Αναθεώρηση του Συντάγματος του </a:t>
            </a:r>
            <a:r>
              <a:rPr lang="el-GR" sz="2400" b="1" dirty="0" smtClean="0">
                <a:latin typeface="Arial" panose="020B0604020202020204" pitchFamily="34" charset="0"/>
              </a:rPr>
              <a:t>1911: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αποτελεσματικότερη </a:t>
            </a:r>
            <a:r>
              <a:rPr lang="el-GR" sz="2400" dirty="0">
                <a:latin typeface="Arial" panose="020B0604020202020204" pitchFamily="34" charset="0"/>
              </a:rPr>
              <a:t>προστασία των ατομικών </a:t>
            </a:r>
            <a:r>
              <a:rPr lang="el-GR" sz="2400" dirty="0" smtClean="0">
                <a:latin typeface="Arial" panose="020B0604020202020204" pitchFamily="34" charset="0"/>
              </a:rPr>
              <a:t>ελευθεριών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απαλλοτρίωση </a:t>
            </a:r>
            <a:r>
              <a:rPr lang="el-GR" sz="2400" dirty="0">
                <a:latin typeface="Arial" panose="020B0604020202020204" pitchFamily="34" charset="0"/>
              </a:rPr>
              <a:t>μεγάλων εκτάσεων γης και αναδιανομή τους στους </a:t>
            </a:r>
            <a:r>
              <a:rPr lang="el-GR" sz="2400" dirty="0" smtClean="0">
                <a:latin typeface="Arial" panose="020B0604020202020204" pitchFamily="34" charset="0"/>
              </a:rPr>
              <a:t>ακτήμονες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μονιμότητα </a:t>
            </a:r>
            <a:r>
              <a:rPr lang="el-GR" sz="2400" dirty="0">
                <a:latin typeface="Arial" panose="020B0604020202020204" pitchFamily="34" charset="0"/>
              </a:rPr>
              <a:t>δημοσίων </a:t>
            </a:r>
            <a:r>
              <a:rPr lang="el-GR" sz="2400" dirty="0" smtClean="0">
                <a:latin typeface="Arial" panose="020B0604020202020204" pitchFamily="34" charset="0"/>
              </a:rPr>
              <a:t>υπαλλήλων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οι </a:t>
            </a:r>
            <a:r>
              <a:rPr lang="el-GR" sz="2400" dirty="0">
                <a:latin typeface="Arial" panose="020B0604020202020204" pitchFamily="34" charset="0"/>
              </a:rPr>
              <a:t>στρατιωτικοί και οι δημόσιοι υπάλληλοι απαγορευόταν να εκλέγονται </a:t>
            </a:r>
            <a:r>
              <a:rPr lang="el-GR" sz="2400" dirty="0" smtClean="0">
                <a:latin typeface="Arial" panose="020B0604020202020204" pitchFamily="34" charset="0"/>
              </a:rPr>
              <a:t>βουλευτές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καθιέρωση </a:t>
            </a:r>
            <a:r>
              <a:rPr lang="el-GR" sz="2400" dirty="0">
                <a:latin typeface="Arial" panose="020B0604020202020204" pitchFamily="34" charset="0"/>
              </a:rPr>
              <a:t>υποχρεωτικής δωρεάν εκπαίδευσης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 algn="ctr"/>
            <a:r>
              <a:rPr lang="el-GR" sz="2400" dirty="0">
                <a:latin typeface="Arial" panose="020B0604020202020204" pitchFamily="34" charset="0"/>
              </a:rPr>
              <a:t>​</a:t>
            </a:r>
            <a:r>
              <a:rPr lang="el-GR" sz="2400" b="1" dirty="0">
                <a:latin typeface="Arial" panose="020B0604020202020204" pitchFamily="34" charset="0"/>
              </a:rPr>
              <a:t>=&gt; </a:t>
            </a:r>
            <a:r>
              <a:rPr lang="el-GR" sz="2400" dirty="0">
                <a:latin typeface="Arial" panose="020B0604020202020204" pitchFamily="34" charset="0"/>
              </a:rPr>
              <a:t>την προώθηση των παραπάνω ρυθμίσεων στήριξε η </a:t>
            </a:r>
            <a:r>
              <a:rPr lang="el-GR" sz="2400" b="1" dirty="0">
                <a:latin typeface="Arial" panose="020B0604020202020204" pitchFamily="34" charset="0"/>
              </a:rPr>
              <a:t>κοινοβουλευτική ομάδα των </a:t>
            </a:r>
            <a:r>
              <a:rPr lang="el-GR" sz="2400" b="1" dirty="0" smtClean="0">
                <a:latin typeface="Arial" panose="020B0604020202020204" pitchFamily="34" charset="0"/>
              </a:rPr>
              <a:t>Κοινωνιολόγων</a:t>
            </a: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(αρχηγός Αλ. Παπαναστασίου</a:t>
            </a:r>
            <a:r>
              <a:rPr lang="el-GR" sz="2400" dirty="0" smtClean="0">
                <a:latin typeface="Arial" panose="020B0604020202020204" pitchFamily="34" charset="0"/>
              </a:rPr>
              <a:t>).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8812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929091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l-GR" dirty="0" smtClean="0">
                <a:hlinkClick r:id="rId2"/>
              </a:rPr>
              <a:t/>
            </a:r>
            <a:br>
              <a:rPr lang="el-GR" dirty="0" smtClean="0">
                <a:hlinkClick r:id="rId2"/>
              </a:rPr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www.youtube.com/watch?v=AfkNgLQOcek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Ο Ελευθέριος Βενιζέλος πρωθυπουργός: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</a:t>
            </a:r>
            <a:r>
              <a:rPr lang="el-GR" dirty="0"/>
              <a:t>βενιζελική πολιτική της περιόδου 1910-1912 </a:t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users.sch.gr/ipap/Ellinikos_Politismos/Istoria_c/c-06-28.htm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4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1370" y="665264"/>
            <a:ext cx="11321143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sz="2400" b="1" dirty="0">
                <a:latin typeface="Arial" panose="020B0604020202020204" pitchFamily="34" charset="0"/>
              </a:rPr>
              <a:t>Αναδιοργάνωση ενόπλων δυνάμεων: </a:t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dirty="0" smtClean="0">
                <a:latin typeface="Arial" panose="020B0604020202020204" pitchFamily="34" charset="0"/>
              </a:rPr>
              <a:t>Επεδίωξε </a:t>
            </a:r>
            <a:r>
              <a:rPr lang="el-GR" sz="2400" dirty="0">
                <a:latin typeface="Arial" panose="020B0604020202020204" pitchFamily="34" charset="0"/>
              </a:rPr>
              <a:t>την αξιοποίηση όλων των αξιωματικών =&gt; απέκτησε ισχυρή επιρροή στο στράτευμα.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Επανέφερε στην ηγεσία του στρατού το διάδοχο Κωνσταντίνο (αντιδράσεις από τους βενιζελικούς</a:t>
            </a:r>
            <a:r>
              <a:rPr lang="el-GR" sz="2400" dirty="0" smtClean="0">
                <a:latin typeface="Arial" panose="020B0604020202020204" pitchFamily="34" charset="0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Σκοπός </a:t>
            </a:r>
            <a:r>
              <a:rPr lang="el-GR" sz="2400" b="1" dirty="0">
                <a:latin typeface="Arial" panose="020B0604020202020204" pitchFamily="34" charset="0"/>
              </a:rPr>
              <a:t>του Βενιζέλου</a:t>
            </a:r>
            <a:r>
              <a:rPr lang="el-GR" sz="2400" b="1" dirty="0" smtClean="0">
                <a:latin typeface="Arial" panose="020B0604020202020204" pitchFamily="34" charset="0"/>
              </a:rPr>
              <a:t>: Συμβιβαστική </a:t>
            </a:r>
            <a:r>
              <a:rPr lang="el-GR" sz="2400" b="1" dirty="0">
                <a:latin typeface="Arial" panose="020B0604020202020204" pitchFamily="34" charset="0"/>
              </a:rPr>
              <a:t>στάση απέναντι στη μοναρχία</a:t>
            </a:r>
            <a:endParaRPr lang="el-GR" sz="2400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-</a:t>
            </a:r>
            <a:r>
              <a:rPr lang="el-GR" sz="2400" dirty="0" smtClean="0">
                <a:latin typeface="Arial" panose="020B0604020202020204" pitchFamily="34" charset="0"/>
              </a:rPr>
              <a:t> Μέτρα </a:t>
            </a:r>
            <a:r>
              <a:rPr lang="el-GR" sz="2400" dirty="0">
                <a:latin typeface="Arial" panose="020B0604020202020204" pitchFamily="34" charset="0"/>
              </a:rPr>
              <a:t>υπέρ των ασθενέστερων κοινωνικών τάξεων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-</a:t>
            </a:r>
            <a:r>
              <a:rPr lang="el-GR" sz="2400" dirty="0" smtClean="0">
                <a:latin typeface="Arial" panose="020B0604020202020204" pitchFamily="34" charset="0"/>
              </a:rPr>
              <a:t> Στρατιωτική </a:t>
            </a:r>
            <a:r>
              <a:rPr lang="el-GR" sz="2400" dirty="0">
                <a:latin typeface="Arial" panose="020B0604020202020204" pitchFamily="34" charset="0"/>
              </a:rPr>
              <a:t>ανασυγκρότηση της χώρας. 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</a:rPr>
              <a:t>Εκτιμούσε ότι η Ελλάδα για να επιτύχει τις επιδιώξεις της θα έπρεπε να λάβει μέρος σε πόλεμο.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>Εκλογές Μαρτίου 1912:</a:t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dirty="0" smtClean="0">
                <a:latin typeface="Arial" panose="020B0604020202020204" pitchFamily="34" charset="0"/>
              </a:rPr>
              <a:t>-</a:t>
            </a:r>
            <a:r>
              <a:rPr lang="el-GR" sz="2400" dirty="0" smtClean="0">
                <a:latin typeface="Arial" panose="020B0604020202020204" pitchFamily="34" charset="0"/>
              </a:rPr>
              <a:t>Θριαμβευτική </a:t>
            </a:r>
            <a:r>
              <a:rPr lang="el-GR" sz="2400" dirty="0">
                <a:latin typeface="Arial" panose="020B0604020202020204" pitchFamily="34" charset="0"/>
              </a:rPr>
              <a:t>επικράτηση κόμματος Φιλελευθέρων:Μεγάλο μέρος της ελληνικής κοινωνίας πίστευε στον Βενιζέλο</a:t>
            </a:r>
          </a:p>
          <a:p>
            <a:r>
              <a:rPr lang="el-GR" sz="2400" dirty="0" smtClean="0">
                <a:latin typeface="Arial" panose="020B0604020202020204" pitchFamily="34" charset="0"/>
              </a:rPr>
              <a:t>-Ριζική </a:t>
            </a:r>
            <a:r>
              <a:rPr lang="el-GR" sz="2400" dirty="0">
                <a:latin typeface="Arial" panose="020B0604020202020204" pitchFamily="34" charset="0"/>
              </a:rPr>
              <a:t>ανανέωση της πολιτικής με εκλογή </a:t>
            </a:r>
            <a:r>
              <a:rPr lang="el-GR" sz="2400" dirty="0" smtClean="0">
                <a:latin typeface="Arial" panose="020B0604020202020204" pitchFamily="34" charset="0"/>
              </a:rPr>
              <a:t>με γάλου </a:t>
            </a:r>
            <a:r>
              <a:rPr lang="el-GR" sz="2400" dirty="0">
                <a:latin typeface="Arial" panose="020B0604020202020204" pitchFamily="34" charset="0"/>
              </a:rPr>
              <a:t>αριθμού νέων βουλευτών. 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68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261" y="2881312"/>
            <a:ext cx="8715375" cy="194310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505504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0538" y="261817"/>
            <a:ext cx="10456985" cy="64325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8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latin typeface="Arial" panose="020B0604020202020204" pitchFamily="34" charset="0"/>
              </a:rPr>
              <a:t>Δραστηριότητες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 smtClean="0">
                <a:latin typeface="Arial" panose="020B0604020202020204" pitchFamily="34" charset="0"/>
              </a:rPr>
              <a:t>Για </a:t>
            </a:r>
            <a:r>
              <a:rPr lang="el-GR" sz="2800" b="1" dirty="0">
                <a:latin typeface="Arial" panose="020B0604020202020204" pitchFamily="34" charset="0"/>
              </a:rPr>
              <a:t>τη διάσταση μεταξύ Βενιζέλου και Κρητών Βουλευτών περιόδου 1911-12, μπορείτε να διαβάσετε ένα ενδιαφέρον άρθρο πατώντας </a:t>
            </a:r>
          </a:p>
          <a:p>
            <a:pPr>
              <a:buFont typeface="Arial" panose="020B0604020202020204" pitchFamily="34" charset="0"/>
              <a:buChar char="•"/>
            </a:pPr>
            <a:endParaRPr lang="el-GR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hlinkClick r:id="rId2"/>
              </a:rPr>
              <a:t>https://www.venizelos-foundation.gr/el/%CE%B7-%CF%83%CF%8D%CE%B3%CE%BA%CF%81%CE%BF%CF%85%CF%83%CE%B7-%CE%B2%CE%B5%CE%BD%CE%B9%CE%B6%CE%AD%CE%BB%CE%BF%CF%85-%CE%BA%CF%81%CE%B7%CF%84%CF%8E%CE%BD-%CE%B2%CE%BF%CF%85%CE%BB%CE%B5%CF%85</a:t>
            </a:r>
            <a:r>
              <a:rPr lang="en-US" b="1" dirty="0" smtClean="0">
                <a:latin typeface="Arial" panose="020B0604020202020204" pitchFamily="34" charset="0"/>
                <a:hlinkClick r:id="rId2"/>
              </a:rPr>
              <a:t>/</a:t>
            </a:r>
            <a:endParaRPr lang="el-GR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b="1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Η σύγκρουση Βενιζέλου – Κρητών βουλευτών (1911-1912): άρθρο του Γ. Κουκουράκη.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στην εφημ. </a:t>
            </a:r>
            <a:r>
              <a:rPr lang="el-GR" i="1" dirty="0"/>
              <a:t>Χανιώτικα Νέα</a:t>
            </a:r>
            <a:r>
              <a:rPr lang="el-GR" dirty="0"/>
              <a:t> (ημερομηνία δημοσίευσης, 1-12-2009</a:t>
            </a:r>
            <a:r>
              <a:rPr lang="el-GR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Ο Γιώργος Κουκουράκης είναι επιστημονικός συνεργάτης του Εθνικού Ιδρύματος Ερευνών και Μελετών “Ελευθέριος Κ. Βενιζέλος</a:t>
            </a:r>
            <a:r>
              <a:rPr lang="el-GR" dirty="0" smtClean="0"/>
              <a:t>”</a:t>
            </a:r>
            <a:endParaRPr lang="el-GR" sz="28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8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785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61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Ο Ελευθέριος Βενιζέλος πρωθυπουργός:  η βενιζελική πολιτική της περιόδου  1910-1912    </vt:lpstr>
      <vt:lpstr>PowerPoint Presentation</vt:lpstr>
      <vt:lpstr>PowerPoint Presentation</vt:lpstr>
      <vt:lpstr>PowerPoint Presentation</vt:lpstr>
      <vt:lpstr> https://www.youtube.com/watch?v=AfkNgLQOcek   Ο Ελευθέριος Βενιζέλος πρωθυπουργός:  η βενιζελική πολιτική της περιόδου 1910-1912   https://users.sch.gr/ipap/Ellinikos_Politismos/Istoria_c/c-06-28.htm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Ελευθέριος Βενιζέλος πρωθυπουργός: η βενιζελική πολιτική της περιόδου  1910-1912</dc:title>
  <dc:creator>ΤΑΣΙΟΠΟΥΛΟΥ</dc:creator>
  <cp:lastModifiedBy>huawei</cp:lastModifiedBy>
  <cp:revision>3</cp:revision>
  <dcterms:created xsi:type="dcterms:W3CDTF">2023-09-03T01:34:49Z</dcterms:created>
  <dcterms:modified xsi:type="dcterms:W3CDTF">2023-09-03T22:16:48Z</dcterms:modified>
</cp:coreProperties>
</file>