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ormorant Garamond"/>
      <p:regular r:id="rId17"/>
      <p:bold r:id="rId18"/>
      <p:italic r:id="rId19"/>
      <p:boldItalic r:id="rId20"/>
    </p:embeddedFont>
    <p:embeddedFont>
      <p:font typeface="Nuni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Paytone One"/>
      <p:regular r:id="rId29"/>
    </p:embeddedFont>
    <p:embeddedFont>
      <p:font typeface="Ultra"/>
      <p:regular r:id="rId30"/>
    </p:embeddedFont>
    <p:embeddedFont>
      <p:font typeface="Comforta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morantGaramond-boldItalic.fntdata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aytone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fortaa-regular.fntdata"/><Relationship Id="rId30" Type="http://schemas.openxmlformats.org/officeDocument/2006/relationships/font" Target="fonts/Ultr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Comforta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rmorantGaramond-regular.fntdata"/><Relationship Id="rId16" Type="http://schemas.openxmlformats.org/officeDocument/2006/relationships/slide" Target="slides/slide11.xml"/><Relationship Id="rId19" Type="http://schemas.openxmlformats.org/officeDocument/2006/relationships/font" Target="fonts/CormorantGaramond-italic.fntdata"/><Relationship Id="rId18" Type="http://schemas.openxmlformats.org/officeDocument/2006/relationships/font" Target="fonts/Cormorant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baaad6c8f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baaad6c8f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aaad6c8f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baaad6c8f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9200fc2a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9200fc2a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9519fe1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9519fe1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9519fe13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9519fe13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fe7cd552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fe7cd552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fe7cd552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fe7cd552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aaad6c8f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aaad6c8f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aaad6c8f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baaad6c8f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aaad6c8f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aaad6c8f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Ultra"/>
                <a:ea typeface="Ultra"/>
                <a:cs typeface="Ultra"/>
                <a:sym typeface="Ultra"/>
              </a:rPr>
              <a:t>Passive voice</a:t>
            </a:r>
            <a:endParaRPr>
              <a:solidFill>
                <a:srgbClr val="0000FF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/>
          <p:nvPr/>
        </p:nvSpPr>
        <p:spPr>
          <a:xfrm>
            <a:off x="387775" y="943775"/>
            <a:ext cx="31389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People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expected </a:t>
            </a:r>
            <a:r>
              <a:rPr lang="en" sz="1800"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him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" sz="1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win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He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was expected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to win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2"/>
          <p:cNvSpPr txBox="1"/>
          <p:nvPr/>
        </p:nvSpPr>
        <p:spPr>
          <a:xfrm>
            <a:off x="4177725" y="819450"/>
            <a:ext cx="42876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People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believed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she </a:t>
            </a:r>
            <a:r>
              <a:rPr lang="en" sz="1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had killed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him.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She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was believed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TO have killed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him.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2"/>
          <p:cNvSpPr txBox="1"/>
          <p:nvPr/>
        </p:nvSpPr>
        <p:spPr>
          <a:xfrm>
            <a:off x="4631375" y="2136400"/>
            <a:ext cx="313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425050" y="361200"/>
            <a:ext cx="4206324" cy="400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Arial"/>
              </a:rPr>
              <a:t>κι άλλα παραδείγματα…</a:t>
            </a:r>
          </a:p>
        </p:txBody>
      </p:sp>
      <p:sp>
        <p:nvSpPr>
          <p:cNvPr id="286" name="Google Shape;286;p22"/>
          <p:cNvSpPr txBox="1"/>
          <p:nvPr/>
        </p:nvSpPr>
        <p:spPr>
          <a:xfrm>
            <a:off x="292650" y="2170825"/>
            <a:ext cx="3555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People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lang="en" sz="1800"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is complaining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a lot.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She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is said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to be complaining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a lot.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 txBox="1"/>
          <p:nvPr/>
        </p:nvSpPr>
        <p:spPr>
          <a:xfrm>
            <a:off x="3972850" y="2077875"/>
            <a:ext cx="4785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People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believe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she </a:t>
            </a:r>
            <a:r>
              <a:rPr lang="en" sz="1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had been cheating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in her exams.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She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is believed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to have been cheating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in her exams.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"/>
          <p:cNvSpPr txBox="1"/>
          <p:nvPr/>
        </p:nvSpPr>
        <p:spPr>
          <a:xfrm>
            <a:off x="365825" y="387775"/>
            <a:ext cx="3716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r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Τα ρήματα </a:t>
            </a: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hear, help, see, make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στην ενεργητικη φωνή συντάσσονται, με ρήμα απλό: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Στην passive όμως, συντάσσονται με to+ρήμα απλό: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3"/>
          <p:cNvSpPr txBox="1"/>
          <p:nvPr/>
        </p:nvSpPr>
        <p:spPr>
          <a:xfrm>
            <a:off x="4082525" y="921875"/>
            <a:ext cx="35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active: They</a:t>
            </a: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heard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her </a:t>
            </a:r>
            <a:r>
              <a:rPr b="1" lang="en" sz="1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call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for help.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3"/>
          <p:cNvSpPr txBox="1"/>
          <p:nvPr/>
        </p:nvSpPr>
        <p:spPr>
          <a:xfrm>
            <a:off x="4082525" y="1991550"/>
            <a:ext cx="406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passive: She </a:t>
            </a: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was heard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to call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for help.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3"/>
          <p:cNvSpPr txBox="1"/>
          <p:nvPr/>
        </p:nvSpPr>
        <p:spPr>
          <a:xfrm>
            <a:off x="980375" y="2742275"/>
            <a:ext cx="7733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Όμως: </a:t>
            </a:r>
            <a:r>
              <a:rPr b="1" lang="en" sz="19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hear, help,see, make + ing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, παραμένει ίδιο στην active &amp; στην passive: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365825" y="3219275"/>
            <a:ext cx="3980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active: They </a:t>
            </a:r>
            <a:r>
              <a:rPr b="1" lang="en" sz="17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saw him swimming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near the rocks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3"/>
          <p:cNvSpPr txBox="1"/>
          <p:nvPr/>
        </p:nvSpPr>
        <p:spPr>
          <a:xfrm>
            <a:off x="4645150" y="3219275"/>
            <a:ext cx="414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passive: He </a:t>
            </a:r>
            <a:r>
              <a:rPr b="1" lang="en" sz="17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was seen swimming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near the rocks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3"/>
          <p:cNvSpPr/>
          <p:nvPr/>
        </p:nvSpPr>
        <p:spPr>
          <a:xfrm>
            <a:off x="417050" y="2691050"/>
            <a:ext cx="519300" cy="477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3"/>
          <p:cNvSpPr txBox="1"/>
          <p:nvPr/>
        </p:nvSpPr>
        <p:spPr>
          <a:xfrm>
            <a:off x="570700" y="3738025"/>
            <a:ext cx="783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0" name="Google Shape;300;p23"/>
          <p:cNvCxnSpPr/>
          <p:nvPr/>
        </p:nvCxnSpPr>
        <p:spPr>
          <a:xfrm>
            <a:off x="4272900" y="3501000"/>
            <a:ext cx="2991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01" name="Google Shape;301;p23"/>
          <p:cNvSpPr txBox="1"/>
          <p:nvPr/>
        </p:nvSpPr>
        <p:spPr>
          <a:xfrm>
            <a:off x="1191850" y="3738025"/>
            <a:ext cx="420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Let (= αφήνω, επιτρέπω)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2" name="Google Shape;302;p23"/>
          <p:cNvCxnSpPr/>
          <p:nvPr/>
        </p:nvCxnSpPr>
        <p:spPr>
          <a:xfrm>
            <a:off x="3475375" y="3980288"/>
            <a:ext cx="1777800" cy="72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03" name="Google Shape;303;p23"/>
          <p:cNvSpPr txBox="1"/>
          <p:nvPr/>
        </p:nvSpPr>
        <p:spPr>
          <a:xfrm>
            <a:off x="5398750" y="3716900"/>
            <a:ext cx="190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be allowed to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3"/>
          <p:cNvSpPr/>
          <p:nvPr/>
        </p:nvSpPr>
        <p:spPr>
          <a:xfrm>
            <a:off x="417050" y="3619975"/>
            <a:ext cx="519300" cy="477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3"/>
          <p:cNvSpPr txBox="1"/>
          <p:nvPr/>
        </p:nvSpPr>
        <p:spPr>
          <a:xfrm>
            <a:off x="881575" y="4096975"/>
            <a:ext cx="255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My father lets me drive his car.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p23"/>
          <p:cNvCxnSpPr/>
          <p:nvPr/>
        </p:nvCxnSpPr>
        <p:spPr>
          <a:xfrm>
            <a:off x="3672875" y="4502200"/>
            <a:ext cx="1126800" cy="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07" name="Google Shape;307;p23"/>
          <p:cNvSpPr txBox="1"/>
          <p:nvPr/>
        </p:nvSpPr>
        <p:spPr>
          <a:xfrm>
            <a:off x="4953275" y="4241475"/>
            <a:ext cx="331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I am allowed to drive my father’s car.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/>
        </p:nvSpPr>
        <p:spPr>
          <a:xfrm>
            <a:off x="314600" y="380475"/>
            <a:ext cx="8472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674EA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Όπως συμβαίνει κ με τα ελληνικά, τα ρήματα στην αγγλική γλώσσα έχουν κι αυτά 2 φωνές: </a:t>
            </a:r>
            <a:endParaRPr b="1" sz="1700">
              <a:solidFill>
                <a:srgbClr val="674EA7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570650" y="848725"/>
            <a:ext cx="24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Ενεργητική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= active voice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5962975" y="848725"/>
            <a:ext cx="215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Παθητική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=passive voice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460950" y="1185300"/>
            <a:ext cx="313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My father washes the car every Sunday.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5176450" y="1185313"/>
            <a:ext cx="345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car is washed by my father every Sunday.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387525" y="1863475"/>
            <a:ext cx="1068300" cy="14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Χρησιμοποιούμε passive voice: </a:t>
            </a:r>
            <a:endParaRPr b="1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1455825" y="1943950"/>
            <a:ext cx="7389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Comfortaa"/>
              <a:buChar char="❏"/>
            </a:pPr>
            <a:r>
              <a:rPr b="1" lang="en" sz="12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Όταν αυτός που κάνει την πράξη είναι άγνωστος,ασήμαντος,ή εννοειται εύκολα από τα συμφραζόμενα.</a:t>
            </a:r>
            <a:endParaRPr b="1" sz="1200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r>
              <a:rPr lang="en" sz="12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My purse was stolen on the train. (άγνωστος)</a:t>
            </a:r>
            <a:endParaRPr sz="11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These tables are made in Africa. (ασήμαντος)</a:t>
            </a:r>
            <a:endParaRPr sz="11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My house was painted </a:t>
            </a:r>
            <a:r>
              <a:rPr lang="en" sz="11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two</a:t>
            </a:r>
            <a:r>
              <a:rPr lang="en" sz="11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 weeks ago. (εννοειται ευκολα απο τα συμφραζόμενα)</a:t>
            </a:r>
            <a:endParaRPr sz="11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351200" y="3021250"/>
            <a:ext cx="8359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Comfortaa"/>
              <a:buChar char="❏"/>
            </a:pPr>
            <a:r>
              <a:rPr b="1" lang="en" sz="12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Όταν μας ενδιαφέρει περισσότερο η πράξη, το γεγονός, παρά αυτός που την κάνει - τίτλοι ειδήσεων, άρθρα εφημερίδων, επίσημες ανακοινώσεις, διαφημίσεις, οδηγίες διαδικασίες</a:t>
            </a:r>
            <a:br>
              <a:rPr b="1" lang="en" sz="12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en" sz="12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</a:t>
            </a:r>
            <a:r>
              <a:rPr lang="en" sz="11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The new museum will be opened to the public next Monday. (επίσημη ανακοίνωση)</a:t>
            </a:r>
            <a:endParaRPr sz="1100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 The fruit is dried in the sun for 15 days (διαδικασία)</a:t>
            </a:r>
            <a:endParaRPr sz="1100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Famous actress was found dead in her apartment yesterday. (τίτλος είδησης)</a:t>
            </a:r>
            <a:endParaRPr sz="1100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41" name="Google Shape;141;p14"/>
          <p:cNvCxnSpPr/>
          <p:nvPr/>
        </p:nvCxnSpPr>
        <p:spPr>
          <a:xfrm>
            <a:off x="453625" y="1726700"/>
            <a:ext cx="8062800" cy="72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14"/>
          <p:cNvSpPr txBox="1"/>
          <p:nvPr/>
        </p:nvSpPr>
        <p:spPr>
          <a:xfrm>
            <a:off x="444475" y="4098550"/>
            <a:ext cx="8081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Calibri"/>
              <a:buChar char="❏"/>
            </a:pPr>
            <a:r>
              <a:rPr b="1" lang="en" sz="12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Όταν δεν θελουμε να αναλάβουμε την ευθύνη ή να κατονομάσουμε τον υπεύθυνο μιας πράξης.</a:t>
            </a:r>
            <a:br>
              <a:rPr b="1" lang="en" sz="12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en" sz="12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                  </a:t>
            </a:r>
            <a:r>
              <a:rPr lang="en" sz="11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Look miss!! The window has been smashed (δεν κατονομάζουμε ποιός το έσπασε)</a:t>
            </a:r>
            <a:endParaRPr sz="1100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511850" y="252950"/>
            <a:ext cx="75057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Βήματα μετατροπής απο </a:t>
            </a:r>
            <a:r>
              <a:rPr b="1" lang="en" u="sng">
                <a:solidFill>
                  <a:schemeClr val="accent1"/>
                </a:solidFill>
              </a:rPr>
              <a:t>active </a:t>
            </a:r>
            <a:r>
              <a:rPr b="1" lang="en">
                <a:solidFill>
                  <a:schemeClr val="accent1"/>
                </a:solidFill>
              </a:rPr>
              <a:t>σε </a:t>
            </a:r>
            <a:r>
              <a:rPr b="1" lang="en" u="sng">
                <a:solidFill>
                  <a:schemeClr val="accent1"/>
                </a:solidFill>
              </a:rPr>
              <a:t>passive</a:t>
            </a:r>
            <a:endParaRPr b="1" u="sng">
              <a:solidFill>
                <a:schemeClr val="accent1"/>
              </a:solidFill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2414450" y="975300"/>
            <a:ext cx="230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rPr>
              <a:t>active</a:t>
            </a:r>
            <a:endParaRPr b="1">
              <a:solidFill>
                <a:schemeClr val="accent1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511850" y="1280400"/>
            <a:ext cx="190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(υποκειμενο)</a:t>
            </a:r>
            <a:endParaRPr sz="2000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W. Shakespeare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3043675" y="1375500"/>
            <a:ext cx="1814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ΡΗΜΑ</a:t>
            </a:r>
            <a:endParaRPr b="1" sz="20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wrote</a:t>
            </a:r>
            <a:endParaRPr b="1" sz="24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5619100" y="1329400"/>
            <a:ext cx="2765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(αντικείμενο)</a:t>
            </a:r>
            <a:endParaRPr sz="20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Romeo &amp; Juliet.</a:t>
            </a:r>
            <a:endParaRPr sz="20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351175" y="3329000"/>
            <a:ext cx="199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Romeo &amp; Juliet</a:t>
            </a:r>
            <a:endParaRPr sz="20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2509575" y="3339800"/>
            <a:ext cx="848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was </a:t>
            </a:r>
            <a:endParaRPr b="1" sz="23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3775300" y="3362900"/>
            <a:ext cx="143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written</a:t>
            </a:r>
            <a:endParaRPr sz="20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5505700" y="3409425"/>
            <a:ext cx="299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" sz="200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     W. Shakespeare.</a:t>
            </a:r>
            <a:endParaRPr sz="2000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15"/>
          <p:cNvCxnSpPr/>
          <p:nvPr/>
        </p:nvCxnSpPr>
        <p:spPr>
          <a:xfrm flipH="1">
            <a:off x="1536325" y="2048625"/>
            <a:ext cx="4192500" cy="13608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15"/>
          <p:cNvSpPr txBox="1"/>
          <p:nvPr/>
        </p:nvSpPr>
        <p:spPr>
          <a:xfrm>
            <a:off x="274250" y="3588775"/>
            <a:ext cx="1744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υποκείμενο της παθητικής προτασης</a:t>
            </a:r>
            <a:endParaRPr sz="13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5"/>
          <p:cNvCxnSpPr/>
          <p:nvPr/>
        </p:nvCxnSpPr>
        <p:spPr>
          <a:xfrm flipH="1">
            <a:off x="2816850" y="2092525"/>
            <a:ext cx="526800" cy="1375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15"/>
          <p:cNvSpPr txBox="1"/>
          <p:nvPr/>
        </p:nvSpPr>
        <p:spPr>
          <a:xfrm>
            <a:off x="1989775" y="3654625"/>
            <a:ext cx="1661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Ρήμα </a:t>
            </a:r>
            <a:r>
              <a:rPr lang="en" sz="13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to be</a:t>
            </a:r>
            <a:r>
              <a:rPr lang="en" sz="1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στον ίδιο χρόνο με το ρήμα της ενεργητικής πρότασης</a:t>
            </a:r>
            <a:endParaRPr sz="1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15"/>
          <p:cNvCxnSpPr/>
          <p:nvPr/>
        </p:nvCxnSpPr>
        <p:spPr>
          <a:xfrm>
            <a:off x="3563125" y="2114475"/>
            <a:ext cx="483000" cy="14634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" name="Google Shape;161;p15"/>
          <p:cNvSpPr txBox="1"/>
          <p:nvPr/>
        </p:nvSpPr>
        <p:spPr>
          <a:xfrm>
            <a:off x="3738738" y="3705825"/>
            <a:ext cx="1602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Κύριο ρήμα ενεργητικής πρότασης στην 3η στήλη</a:t>
            </a:r>
            <a:endParaRPr sz="13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Google Shape;162;p15"/>
          <p:cNvCxnSpPr/>
          <p:nvPr/>
        </p:nvCxnSpPr>
        <p:spPr>
          <a:xfrm>
            <a:off x="1375500" y="1971775"/>
            <a:ext cx="5509200" cy="1617000"/>
          </a:xfrm>
          <a:prstGeom prst="straightConnector1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" name="Google Shape;163;p15"/>
          <p:cNvSpPr txBox="1"/>
          <p:nvPr/>
        </p:nvSpPr>
        <p:spPr>
          <a:xfrm>
            <a:off x="6080025" y="3742400"/>
            <a:ext cx="256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agent= ποιητικό αίτιο με την πρόθεση </a:t>
            </a:r>
            <a:r>
              <a:rPr b="1" lang="en" u="sng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endParaRPr b="1" u="sng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5"/>
          <p:cNvSpPr txBox="1"/>
          <p:nvPr/>
        </p:nvSpPr>
        <p:spPr>
          <a:xfrm>
            <a:off x="2703300" y="2939600"/>
            <a:ext cx="166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rPr>
              <a:t>passive</a:t>
            </a:r>
            <a:endParaRPr b="1">
              <a:solidFill>
                <a:schemeClr val="accent1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5502000" y="3450175"/>
            <a:ext cx="526800" cy="4641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type="title"/>
          </p:nvPr>
        </p:nvSpPr>
        <p:spPr>
          <a:xfrm>
            <a:off x="328950" y="260275"/>
            <a:ext cx="84771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Comfortaa"/>
              <a:buChar char="●"/>
            </a:pPr>
            <a:r>
              <a:rPr lang="en" sz="1800">
                <a:solidFill>
                  <a:srgbClr val="20124D"/>
                </a:solidFill>
                <a:latin typeface="Comfortaa"/>
                <a:ea typeface="Comfortaa"/>
                <a:cs typeface="Comfortaa"/>
                <a:sym typeface="Comfortaa"/>
              </a:rPr>
              <a:t>Χρησιμοποιούμε </a:t>
            </a:r>
            <a:r>
              <a:rPr b="1" lang="en" sz="1800">
                <a:solidFill>
                  <a:srgbClr val="20124D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by+agent</a:t>
            </a:r>
            <a:r>
              <a:rPr lang="en" sz="1800">
                <a:solidFill>
                  <a:srgbClr val="20124D"/>
                </a:solidFill>
                <a:latin typeface="Comfortaa"/>
                <a:ea typeface="Comfortaa"/>
                <a:cs typeface="Comfortaa"/>
                <a:sym typeface="Comfortaa"/>
              </a:rPr>
              <a:t> για να πούμε ποιός κάνει την πράξη:</a:t>
            </a:r>
            <a:endParaRPr sz="1800">
              <a:solidFill>
                <a:srgbClr val="20124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621025" y="676775"/>
            <a:ext cx="835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apple pie was baked        by      </a:t>
            </a:r>
            <a:r>
              <a:rPr lang="en" u="sng">
                <a:latin typeface="Calibri"/>
                <a:ea typeface="Calibri"/>
                <a:cs typeface="Calibri"/>
                <a:sym typeface="Calibri"/>
              </a:rPr>
              <a:t>Charlie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6"/>
          <p:cNvSpPr/>
          <p:nvPr/>
        </p:nvSpPr>
        <p:spPr>
          <a:xfrm flipH="1" rot="10800000">
            <a:off x="2648575" y="671675"/>
            <a:ext cx="475500" cy="441300"/>
          </a:xfrm>
          <a:prstGeom prst="ellipse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 </a:t>
            </a:r>
            <a:endParaRPr u="sng">
              <a:solidFill>
                <a:srgbClr val="9900FF"/>
              </a:solidFill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4156200" y="676775"/>
            <a:ext cx="441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dress was altered=μεταποιήθηκε     by     my mother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6991350" y="640775"/>
            <a:ext cx="461700" cy="472200"/>
          </a:xfrm>
          <a:prstGeom prst="ellipse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286650" y="1268175"/>
            <a:ext cx="8232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Xρησιμοποιούμε </a:t>
            </a:r>
            <a:r>
              <a:rPr b="1" lang="en" sz="1800"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with + instrument, material, ingredient</a:t>
            </a: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 για να μιλήσουμε για το αντικείμενο, υλικό, συστατικό, με το οποίο έγινε η πράξη.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76" name="Google Shape;176;p16"/>
          <p:cNvCxnSpPr/>
          <p:nvPr/>
        </p:nvCxnSpPr>
        <p:spPr>
          <a:xfrm flipH="1" rot="10800000">
            <a:off x="336900" y="1183225"/>
            <a:ext cx="8238300" cy="14700"/>
          </a:xfrm>
          <a:prstGeom prst="straightConnector1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Google Shape;177;p16"/>
          <p:cNvSpPr txBox="1"/>
          <p:nvPr/>
        </p:nvSpPr>
        <p:spPr>
          <a:xfrm>
            <a:off x="496600" y="2143725"/>
            <a:ext cx="38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door was opened </a:t>
            </a:r>
            <a:r>
              <a:rPr lang="en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a crowbar.=λοστός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4389100" y="1982775"/>
            <a:ext cx="4302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omelette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has been made </a:t>
            </a:r>
            <a:r>
              <a:rPr lang="en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eggs, peppers and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mushrooms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16"/>
          <p:cNvCxnSpPr/>
          <p:nvPr/>
        </p:nvCxnSpPr>
        <p:spPr>
          <a:xfrm flipH="1" rot="10800000">
            <a:off x="406650" y="2659875"/>
            <a:ext cx="8399400" cy="43800"/>
          </a:xfrm>
          <a:prstGeom prst="straightConnector1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16"/>
          <p:cNvSpPr txBox="1"/>
          <p:nvPr/>
        </p:nvSpPr>
        <p:spPr>
          <a:xfrm>
            <a:off x="406650" y="2819675"/>
            <a:ext cx="78432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Το agent παραλείπεται όταν είναι κάποιο από τα: </a:t>
            </a:r>
            <a:r>
              <a:rPr b="1" lang="en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rPr>
              <a:t>someone/somebody,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rPr>
              <a:t>anyone/anybody, people, one, they, he….</a:t>
            </a:r>
            <a:endParaRPr b="1">
              <a:solidFill>
                <a:srgbClr val="741B4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41B4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omfortaa"/>
                <a:ea typeface="Comfortaa"/>
                <a:cs typeface="Comfortaa"/>
                <a:sym typeface="Comfortaa"/>
              </a:rPr>
              <a:t>Somebody locked the front door.            The front door has been locked.</a:t>
            </a:r>
            <a:endParaRPr b="1"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3856300" y="3634950"/>
            <a:ext cx="373200" cy="4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"/>
          <p:cNvSpPr txBox="1"/>
          <p:nvPr/>
        </p:nvSpPr>
        <p:spPr>
          <a:xfrm>
            <a:off x="452100" y="3910175"/>
            <a:ext cx="7902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Δεν παραλείπεται όμως, όταν είναι συγκεκριμένο ή σημαντικό πρόσωπο ή ειναι απαραίτητο για να έχει ολοκληρωμένο νόημα η πρόταση.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omfortaa"/>
                <a:ea typeface="Comfortaa"/>
                <a:cs typeface="Comfortaa"/>
                <a:sym typeface="Comfortaa"/>
              </a:rPr>
              <a:t>This poem was written</a:t>
            </a: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300">
                <a:highlight>
                  <a:srgbClr val="E69138"/>
                </a:highlight>
                <a:latin typeface="Comfortaa"/>
                <a:ea typeface="Comfortaa"/>
                <a:cs typeface="Comfortaa"/>
                <a:sym typeface="Comfortaa"/>
              </a:rPr>
              <a:t>by Dionisios Solomos.</a:t>
            </a:r>
            <a:endParaRPr b="1" sz="1300">
              <a:highlight>
                <a:srgbClr val="E6913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/>
          <p:nvPr/>
        </p:nvSpPr>
        <p:spPr>
          <a:xfrm>
            <a:off x="335700" y="210750"/>
            <a:ext cx="847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4125"/>
                </a:solidFill>
                <a:latin typeface="Comfortaa"/>
                <a:ea typeface="Comfortaa"/>
                <a:cs typeface="Comfortaa"/>
                <a:sym typeface="Comfortaa"/>
              </a:rPr>
              <a:t>Ερωτήσεις στην passive voice</a:t>
            </a:r>
            <a:endParaRPr b="1">
              <a:solidFill>
                <a:srgbClr val="CC412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475575" y="709700"/>
            <a:ext cx="234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1)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Ερώτηση ενεργητικής φωνής: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3628875" y="865363"/>
            <a:ext cx="31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b="1" lang="en">
                <a:solidFill>
                  <a:srgbClr val="6FA8DC"/>
                </a:solidFill>
                <a:latin typeface="Comfortaa"/>
                <a:ea typeface="Comfortaa"/>
                <a:cs typeface="Comfortaa"/>
                <a:sym typeface="Comfortaa"/>
              </a:rPr>
              <a:t>How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did they fix the roof?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475575" y="1295025"/>
            <a:ext cx="284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2) Φτιάχνουμε ενεργητική προταση με τελεία: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3994900" y="1552338"/>
            <a:ext cx="264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They fixed the roof.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2" name="Google Shape;192;p17"/>
          <p:cNvSpPr txBox="1"/>
          <p:nvPr/>
        </p:nvSpPr>
        <p:spPr>
          <a:xfrm>
            <a:off x="515775" y="1879013"/>
            <a:ext cx="250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3) Μετατρέπουμε σε  ΠΑΘΗΤΙΚΗ πρόταση: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3" name="Google Shape;193;p17"/>
          <p:cNvSpPr txBox="1"/>
          <p:nvPr/>
        </p:nvSpPr>
        <p:spPr>
          <a:xfrm>
            <a:off x="4053388" y="2135775"/>
            <a:ext cx="258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 roof was fixed.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555975" y="2594700"/>
            <a:ext cx="2268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4) Αντιστρέφουμε για να φτιάξουμε ερώτηση παθητικής φωνής: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4016775" y="3103950"/>
            <a:ext cx="25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Was the roof fixed?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515775" y="3716775"/>
            <a:ext cx="2268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5) Προσθέτουμε στην αρχή την ερωτηματική λέξη: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3767975" y="3972850"/>
            <a:ext cx="290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b="1" lang="en">
                <a:solidFill>
                  <a:srgbClr val="6FA8DC"/>
                </a:solidFill>
                <a:latin typeface="Comfortaa"/>
                <a:ea typeface="Comfortaa"/>
                <a:cs typeface="Comfortaa"/>
                <a:sym typeface="Comfortaa"/>
              </a:rPr>
              <a:t>How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was the roof fixed?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98" name="Google Shape;198;p17"/>
          <p:cNvCxnSpPr/>
          <p:nvPr/>
        </p:nvCxnSpPr>
        <p:spPr>
          <a:xfrm flipH="1">
            <a:off x="4865650" y="1274513"/>
            <a:ext cx="7200" cy="1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17"/>
          <p:cNvCxnSpPr/>
          <p:nvPr/>
        </p:nvCxnSpPr>
        <p:spPr>
          <a:xfrm>
            <a:off x="4927825" y="1879025"/>
            <a:ext cx="7200" cy="28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17"/>
          <p:cNvCxnSpPr/>
          <p:nvPr/>
        </p:nvCxnSpPr>
        <p:spPr>
          <a:xfrm flipH="1">
            <a:off x="4927825" y="2640713"/>
            <a:ext cx="720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17"/>
          <p:cNvCxnSpPr/>
          <p:nvPr/>
        </p:nvCxnSpPr>
        <p:spPr>
          <a:xfrm>
            <a:off x="4931425" y="3537350"/>
            <a:ext cx="0" cy="40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17"/>
          <p:cNvCxnSpPr>
            <a:stCxn id="189" idx="1"/>
            <a:endCxn id="197" idx="1"/>
          </p:cNvCxnSpPr>
          <p:nvPr/>
        </p:nvCxnSpPr>
        <p:spPr>
          <a:xfrm>
            <a:off x="3628875" y="1065463"/>
            <a:ext cx="139200" cy="3107400"/>
          </a:xfrm>
          <a:prstGeom prst="bentConnector3">
            <a:avLst>
              <a:gd fmla="val -171067" name="adj1"/>
            </a:avLst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17"/>
          <p:cNvSpPr txBox="1"/>
          <p:nvPr/>
        </p:nvSpPr>
        <p:spPr>
          <a:xfrm>
            <a:off x="6844775" y="2135775"/>
            <a:ext cx="1887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Όταν θέλουμε να μάθουμε από ποιόν ή τί έγινε η πράξη, στο τέλος της παθητικής ερώτησης </a:t>
            </a: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βάζουμε το </a:t>
            </a:r>
            <a:r>
              <a:rPr b="1" lang="en" sz="17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by </a:t>
            </a:r>
            <a:endParaRPr b="1" sz="17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➔"/>
            </a:pPr>
            <a:r>
              <a:rPr b="1" lang="en" sz="1700">
                <a:latin typeface="Comfortaa"/>
                <a:ea typeface="Comfortaa"/>
                <a:cs typeface="Comfortaa"/>
                <a:sym typeface="Comfortaa"/>
              </a:rPr>
              <a:t>Who was this poem written </a:t>
            </a:r>
            <a:r>
              <a:rPr b="1" lang="en" sz="17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by</a:t>
            </a:r>
            <a:r>
              <a:rPr b="1" lang="en" sz="1700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4" name="Google Shape;204;p17"/>
          <p:cNvSpPr/>
          <p:nvPr/>
        </p:nvSpPr>
        <p:spPr>
          <a:xfrm rot="10800000">
            <a:off x="6844775" y="2048600"/>
            <a:ext cx="1935300" cy="2825100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"/>
          <p:cNvSpPr txBox="1"/>
          <p:nvPr/>
        </p:nvSpPr>
        <p:spPr>
          <a:xfrm>
            <a:off x="7430675" y="1265575"/>
            <a:ext cx="130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Ultra"/>
                <a:ea typeface="Ultra"/>
                <a:cs typeface="Ultra"/>
                <a:sym typeface="Ultra"/>
              </a:rPr>
              <a:t>ΠΡΟΣΟΧΗ!</a:t>
            </a:r>
            <a:endParaRPr b="1">
              <a:solidFill>
                <a:srgbClr val="FF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/>
          <p:nvPr/>
        </p:nvSpPr>
        <p:spPr>
          <a:xfrm>
            <a:off x="365825" y="358500"/>
            <a:ext cx="289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04D4D"/>
                </a:solidFill>
                <a:latin typeface="Comfortaa"/>
                <a:ea typeface="Comfortaa"/>
                <a:cs typeface="Comfortaa"/>
                <a:sym typeface="Comfortaa"/>
              </a:rPr>
              <a:t>Ρήματα με </a:t>
            </a:r>
            <a:r>
              <a:rPr b="1" lang="en">
                <a:solidFill>
                  <a:srgbClr val="804D4D"/>
                </a:solidFill>
                <a:latin typeface="Comfortaa"/>
                <a:ea typeface="Comfortaa"/>
                <a:cs typeface="Comfortaa"/>
                <a:sym typeface="Comfortaa"/>
              </a:rPr>
              <a:t>δύο</a:t>
            </a:r>
            <a:r>
              <a:rPr b="1" lang="en">
                <a:solidFill>
                  <a:srgbClr val="804D4D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">
                <a:solidFill>
                  <a:srgbClr val="804D4D"/>
                </a:solidFill>
                <a:latin typeface="Comfortaa"/>
                <a:ea typeface="Comfortaa"/>
                <a:cs typeface="Comfortaa"/>
                <a:sym typeface="Comfortaa"/>
              </a:rPr>
              <a:t>αντικείμενα</a:t>
            </a:r>
            <a:r>
              <a:rPr b="1" lang="en">
                <a:solidFill>
                  <a:srgbClr val="804D4D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>
              <a:solidFill>
                <a:srgbClr val="804D4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409725" y="888950"/>
            <a:ext cx="253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04D4D"/>
                </a:solidFill>
                <a:latin typeface="Comfortaa"/>
                <a:ea typeface="Comfortaa"/>
                <a:cs typeface="Comfortaa"/>
                <a:sym typeface="Comfortaa"/>
              </a:rPr>
              <a:t>Κοιτάμε την πρόταση:</a:t>
            </a:r>
            <a:endParaRPr>
              <a:solidFill>
                <a:srgbClr val="804D4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3116825" y="958450"/>
            <a:ext cx="5143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John </a:t>
            </a: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       </a:t>
            </a:r>
            <a:r>
              <a:rPr lang="en" sz="1700">
                <a:solidFill>
                  <a:srgbClr val="FF0000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sent </a:t>
            </a: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      </a:t>
            </a:r>
            <a:r>
              <a:rPr lang="en" sz="1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Mary </a:t>
            </a: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        </a:t>
            </a:r>
            <a:r>
              <a:rPr lang="en" sz="1700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a postcard.</a:t>
            </a:r>
            <a:endParaRPr sz="1700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3116825" y="663600"/>
            <a:ext cx="74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ΥΠΟΚ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4185025" y="663600"/>
            <a:ext cx="65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ΡΗΜΑ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5070325" y="663600"/>
            <a:ext cx="86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ΑΝΤΙΚ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6409250" y="663600"/>
            <a:ext cx="106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ΑΝΤΙΚ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442550" y="1490050"/>
            <a:ext cx="7733700" cy="512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523250" y="1546000"/>
            <a:ext cx="7532100" cy="4002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Μπορούμε να φέρουμε όποιο 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αντικείμενο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 από τα 2 θέλουμε μπροστά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2890025" y="2224225"/>
            <a:ext cx="103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Mary</a:t>
            </a:r>
            <a:endParaRPr sz="16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3877700" y="2224225"/>
            <a:ext cx="86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was</a:t>
            </a:r>
            <a:endParaRPr sz="1600">
              <a:solidFill>
                <a:srgbClr val="FF0000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4587500" y="2224225"/>
            <a:ext cx="81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sent</a:t>
            </a:r>
            <a:endParaRPr sz="1600">
              <a:solidFill>
                <a:srgbClr val="FF0000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5407100" y="2224225"/>
            <a:ext cx="36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sz="1600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5889825" y="2246175"/>
            <a:ext cx="141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postcard</a:t>
            </a:r>
            <a:endParaRPr sz="1600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7111650" y="2230725"/>
            <a:ext cx="50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by</a:t>
            </a:r>
            <a:endParaRPr sz="1600">
              <a:solidFill>
                <a:srgbClr val="00FF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7667700" y="2246175"/>
            <a:ext cx="980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John</a:t>
            </a:r>
            <a:endParaRPr sz="1600">
              <a:solidFill>
                <a:srgbClr val="00FF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26" name="Google Shape;226;p18"/>
          <p:cNvCxnSpPr>
            <a:endCxn id="219" idx="0"/>
          </p:cNvCxnSpPr>
          <p:nvPr/>
        </p:nvCxnSpPr>
        <p:spPr>
          <a:xfrm flipH="1">
            <a:off x="3405875" y="1295125"/>
            <a:ext cx="2110800" cy="9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18"/>
          <p:cNvSpPr txBox="1"/>
          <p:nvPr/>
        </p:nvSpPr>
        <p:spPr>
          <a:xfrm>
            <a:off x="2155500" y="2733500"/>
            <a:ext cx="36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sz="1600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2669275" y="2764375"/>
            <a:ext cx="114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postcard</a:t>
            </a:r>
            <a:endParaRPr/>
          </a:p>
        </p:txBody>
      </p:sp>
      <p:sp>
        <p:nvSpPr>
          <p:cNvPr id="229" name="Google Shape;229;p18"/>
          <p:cNvSpPr txBox="1"/>
          <p:nvPr/>
        </p:nvSpPr>
        <p:spPr>
          <a:xfrm>
            <a:off x="4660700" y="2764375"/>
            <a:ext cx="74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sent</a:t>
            </a:r>
            <a:endParaRPr/>
          </a:p>
        </p:txBody>
      </p:sp>
      <p:sp>
        <p:nvSpPr>
          <p:cNvPr id="230" name="Google Shape;230;p18"/>
          <p:cNvSpPr txBox="1"/>
          <p:nvPr/>
        </p:nvSpPr>
        <p:spPr>
          <a:xfrm>
            <a:off x="3960050" y="2764375"/>
            <a:ext cx="65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was</a:t>
            </a:r>
            <a:endParaRPr sz="1600">
              <a:solidFill>
                <a:srgbClr val="FF0000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5369075" y="2764375"/>
            <a:ext cx="127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to </a:t>
            </a:r>
            <a:r>
              <a:rPr lang="en" sz="16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Mary</a:t>
            </a:r>
            <a:endParaRPr/>
          </a:p>
        </p:txBody>
      </p:sp>
      <p:sp>
        <p:nvSpPr>
          <p:cNvPr id="232" name="Google Shape;232;p18"/>
          <p:cNvSpPr txBox="1"/>
          <p:nvPr/>
        </p:nvSpPr>
        <p:spPr>
          <a:xfrm>
            <a:off x="7111650" y="2733500"/>
            <a:ext cx="50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by</a:t>
            </a:r>
            <a:endParaRPr sz="1600">
              <a:solidFill>
                <a:srgbClr val="00FF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7758775" y="2733500"/>
            <a:ext cx="980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John</a:t>
            </a:r>
            <a:endParaRPr sz="1600">
              <a:solidFill>
                <a:srgbClr val="00FF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34" name="Google Shape;234;p18"/>
          <p:cNvCxnSpPr/>
          <p:nvPr/>
        </p:nvCxnSpPr>
        <p:spPr>
          <a:xfrm flipH="1">
            <a:off x="3475325" y="1258450"/>
            <a:ext cx="3768000" cy="160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18"/>
          <p:cNvCxnSpPr/>
          <p:nvPr/>
        </p:nvCxnSpPr>
        <p:spPr>
          <a:xfrm flipH="1">
            <a:off x="4192450" y="1324275"/>
            <a:ext cx="307200" cy="102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18"/>
          <p:cNvCxnSpPr>
            <a:endCxn id="221" idx="0"/>
          </p:cNvCxnSpPr>
          <p:nvPr/>
        </p:nvCxnSpPr>
        <p:spPr>
          <a:xfrm>
            <a:off x="4624100" y="1280425"/>
            <a:ext cx="373200" cy="943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18"/>
          <p:cNvCxnSpPr/>
          <p:nvPr/>
        </p:nvCxnSpPr>
        <p:spPr>
          <a:xfrm>
            <a:off x="4580125" y="1338925"/>
            <a:ext cx="329400" cy="159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18"/>
          <p:cNvCxnSpPr/>
          <p:nvPr/>
        </p:nvCxnSpPr>
        <p:spPr>
          <a:xfrm flipH="1">
            <a:off x="4207100" y="1294975"/>
            <a:ext cx="372900" cy="162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/>
          <p:nvPr/>
        </p:nvSpPr>
        <p:spPr>
          <a:xfrm>
            <a:off x="292650" y="365800"/>
            <a:ext cx="822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1800">
                <a:latin typeface="Calibri"/>
                <a:ea typeface="Calibri"/>
                <a:cs typeface="Calibri"/>
                <a:sym typeface="Calibri"/>
              </a:rPr>
              <a:t>ΠΡΟΣΩΠΙΚΗ &amp; ΑΠΡΟΣΩΠΗ ΣΥΝΤΑΞΗ -PERSONAL IMPERSONAL CONSTRUCTION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313800" y="877975"/>
            <a:ext cx="8516400" cy="1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People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lang="en" sz="1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he works in a bank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Απρόσωπη  σύνταξη: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It (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is said)= κανουμε παθητική φωνή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that he works in a bank.= το αφήνουμε όπως είναι. </a:t>
            </a:r>
            <a:r>
              <a:rPr lang="en" sz="1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ΑΠΡΟΣΩΠΗ ΣΥΝΤΑΞΗ ΣΤΟ ΠΑΡΟΝ.</a:t>
            </a:r>
            <a:endParaRPr sz="18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417050" y="2875375"/>
            <a:ext cx="82602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People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said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he worked in a bank.</a:t>
            </a:r>
            <a:endParaRPr sz="1800"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It (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was said)= κάνουμε παθητική φωνή,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that he worked in a bank.= το αφήνουμε όπως είναι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ΑΠΡΟΣΩΠΗ ΣΥΝΤΑΞΗ ΣΤΟ ΠΑΡΕΛΘΟΝ</a:t>
            </a:r>
            <a:endParaRPr sz="18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19"/>
          <p:cNvCxnSpPr/>
          <p:nvPr/>
        </p:nvCxnSpPr>
        <p:spPr>
          <a:xfrm flipH="1">
            <a:off x="1053600" y="1177950"/>
            <a:ext cx="680400" cy="760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19"/>
          <p:cNvCxnSpPr/>
          <p:nvPr/>
        </p:nvCxnSpPr>
        <p:spPr>
          <a:xfrm>
            <a:off x="3241200" y="1221850"/>
            <a:ext cx="1624200" cy="6732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p19"/>
          <p:cNvCxnSpPr/>
          <p:nvPr/>
        </p:nvCxnSpPr>
        <p:spPr>
          <a:xfrm flipH="1">
            <a:off x="1192700" y="3197300"/>
            <a:ext cx="270600" cy="300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Google Shape;249;p19"/>
          <p:cNvCxnSpPr/>
          <p:nvPr/>
        </p:nvCxnSpPr>
        <p:spPr>
          <a:xfrm>
            <a:off x="2758325" y="3175350"/>
            <a:ext cx="2209500" cy="2781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 txBox="1"/>
          <p:nvPr/>
        </p:nvSpPr>
        <p:spPr>
          <a:xfrm>
            <a:off x="207750" y="431675"/>
            <a:ext cx="8728500" cy="1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People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that </a:t>
            </a:r>
            <a:r>
              <a:rPr lang="en" sz="1800"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he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works in a bank.</a:t>
            </a:r>
            <a:endParaRPr sz="1800"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ΠΡΟΣΩΠΙΚΗ ΣΥΝΤΑΞΗ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He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is said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TO work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in a bank.</a:t>
            </a:r>
            <a:r>
              <a:rPr lang="en" sz="1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ΠΡΟΣΩΠΙΚΗ ΣΥΝΤΑΞΗ ΣΤΟ ΠΑΡΟΝ.</a:t>
            </a:r>
            <a:endParaRPr sz="18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20"/>
          <p:cNvCxnSpPr/>
          <p:nvPr/>
        </p:nvCxnSpPr>
        <p:spPr>
          <a:xfrm flipH="1">
            <a:off x="1733900" y="775550"/>
            <a:ext cx="2743800" cy="6951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20"/>
          <p:cNvCxnSpPr/>
          <p:nvPr/>
        </p:nvCxnSpPr>
        <p:spPr>
          <a:xfrm flipH="1">
            <a:off x="2333875" y="760925"/>
            <a:ext cx="1426800" cy="72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20"/>
          <p:cNvCxnSpPr/>
          <p:nvPr/>
        </p:nvCxnSpPr>
        <p:spPr>
          <a:xfrm flipH="1">
            <a:off x="3270625" y="768225"/>
            <a:ext cx="1799700" cy="731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20"/>
          <p:cNvCxnSpPr/>
          <p:nvPr/>
        </p:nvCxnSpPr>
        <p:spPr>
          <a:xfrm flipH="1">
            <a:off x="1111975" y="1734000"/>
            <a:ext cx="519600" cy="3000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Google Shape;259;p20"/>
          <p:cNvSpPr txBox="1"/>
          <p:nvPr/>
        </p:nvSpPr>
        <p:spPr>
          <a:xfrm>
            <a:off x="395100" y="2048625"/>
            <a:ext cx="1382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Ξεκινάμε με το ουσιαστικο/αντωνυμία για το οποιο μιλαει η πρόταση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20"/>
          <p:cNvCxnSpPr/>
          <p:nvPr/>
        </p:nvCxnSpPr>
        <p:spPr>
          <a:xfrm>
            <a:off x="2231525" y="1755950"/>
            <a:ext cx="43800" cy="812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20"/>
          <p:cNvSpPr txBox="1"/>
          <p:nvPr/>
        </p:nvSpPr>
        <p:spPr>
          <a:xfrm>
            <a:off x="2033975" y="2597350"/>
            <a:ext cx="921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Κάνουμε παθητική φωνή στον σωστό χρόνο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20"/>
          <p:cNvCxnSpPr/>
          <p:nvPr/>
        </p:nvCxnSpPr>
        <p:spPr>
          <a:xfrm>
            <a:off x="3036350" y="1748650"/>
            <a:ext cx="1002300" cy="82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Google Shape;263;p20"/>
          <p:cNvSpPr txBox="1"/>
          <p:nvPr/>
        </p:nvSpPr>
        <p:spPr>
          <a:xfrm>
            <a:off x="4067975" y="2553450"/>
            <a:ext cx="2224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Για το παρόν βάζουμε: 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+ρημα στην απλή του μορφή.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/>
        </p:nvSpPr>
        <p:spPr>
          <a:xfrm>
            <a:off x="365825" y="409725"/>
            <a:ext cx="8348100" cy="1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People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lang="en" sz="1800"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he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worked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 a bank.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He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is said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TO HAVE worked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in a bank. </a:t>
            </a:r>
            <a:r>
              <a:rPr lang="en" sz="1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ΠΡΟΣΩΠΙΚΗ ΣΥΝΤΑΞΗ ΣΤΟ ΠΑΡΕΛΘΟΝ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" name="Google Shape;269;p21"/>
          <p:cNvCxnSpPr/>
          <p:nvPr/>
        </p:nvCxnSpPr>
        <p:spPr>
          <a:xfrm flipH="1">
            <a:off x="1090250" y="753600"/>
            <a:ext cx="3058200" cy="6879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p21"/>
          <p:cNvCxnSpPr/>
          <p:nvPr/>
        </p:nvCxnSpPr>
        <p:spPr>
          <a:xfrm flipH="1">
            <a:off x="1682800" y="724325"/>
            <a:ext cx="2129100" cy="775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21"/>
          <p:cNvCxnSpPr/>
          <p:nvPr/>
        </p:nvCxnSpPr>
        <p:spPr>
          <a:xfrm flipH="1">
            <a:off x="3094850" y="731650"/>
            <a:ext cx="1580400" cy="687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21"/>
          <p:cNvCxnSpPr/>
          <p:nvPr/>
        </p:nvCxnSpPr>
        <p:spPr>
          <a:xfrm flipH="1">
            <a:off x="812050" y="1726700"/>
            <a:ext cx="278100" cy="49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21"/>
          <p:cNvCxnSpPr/>
          <p:nvPr/>
        </p:nvCxnSpPr>
        <p:spPr>
          <a:xfrm>
            <a:off x="1580375" y="1712050"/>
            <a:ext cx="453600" cy="96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21"/>
          <p:cNvCxnSpPr/>
          <p:nvPr/>
        </p:nvCxnSpPr>
        <p:spPr>
          <a:xfrm>
            <a:off x="3094875" y="1712050"/>
            <a:ext cx="1500000" cy="71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p21"/>
          <p:cNvSpPr txBox="1"/>
          <p:nvPr/>
        </p:nvSpPr>
        <p:spPr>
          <a:xfrm>
            <a:off x="431675" y="2246175"/>
            <a:ext cx="863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Ξεκινάμε με το ουσιαστικό/αντωνυμία για το οποίο μιλάει η πρόταση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1807175" y="2699800"/>
            <a:ext cx="161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Κάνουμε παθητική φωνή στον σωστό χρόνο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4499650" y="2443700"/>
            <a:ext cx="3204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Για το παρελθόν βάζουμε: 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have (ιδιο για όλα τα πρόσωπα) + 3η στήλη ρήματος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