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BD97-A791-4B9F-AFD1-10A92FED80F6}" type="datetimeFigureOut">
              <a:rPr lang="el-GR" smtClean="0"/>
              <a:t>11/4/2025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52AC-A912-445B-8D64-E8A35AB62E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6279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BD97-A791-4B9F-AFD1-10A92FED80F6}" type="datetimeFigureOut">
              <a:rPr lang="el-GR" smtClean="0"/>
              <a:t>11/4/2025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52AC-A912-445B-8D64-E8A35AB62E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5027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BD97-A791-4B9F-AFD1-10A92FED80F6}" type="datetimeFigureOut">
              <a:rPr lang="el-GR" smtClean="0"/>
              <a:t>11/4/2025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52AC-A912-445B-8D64-E8A35AB62E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0949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BD97-A791-4B9F-AFD1-10A92FED80F6}" type="datetimeFigureOut">
              <a:rPr lang="el-GR" smtClean="0"/>
              <a:t>11/4/2025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52AC-A912-445B-8D64-E8A35AB62E6F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0459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BD97-A791-4B9F-AFD1-10A92FED80F6}" type="datetimeFigureOut">
              <a:rPr lang="el-GR" smtClean="0"/>
              <a:t>11/4/2025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52AC-A912-445B-8D64-E8A35AB62E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9499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BD97-A791-4B9F-AFD1-10A92FED80F6}" type="datetimeFigureOut">
              <a:rPr lang="el-GR" smtClean="0"/>
              <a:t>11/4/2025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52AC-A912-445B-8D64-E8A35AB62E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1682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BD97-A791-4B9F-AFD1-10A92FED80F6}" type="datetimeFigureOut">
              <a:rPr lang="el-GR" smtClean="0"/>
              <a:t>11/4/2025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52AC-A912-445B-8D64-E8A35AB62E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0136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BD97-A791-4B9F-AFD1-10A92FED80F6}" type="datetimeFigureOut">
              <a:rPr lang="el-GR" smtClean="0"/>
              <a:t>11/4/2025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52AC-A912-445B-8D64-E8A35AB62E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4809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BD97-A791-4B9F-AFD1-10A92FED80F6}" type="datetimeFigureOut">
              <a:rPr lang="el-GR" smtClean="0"/>
              <a:t>11/4/2025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52AC-A912-445B-8D64-E8A35AB62E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5747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BD97-A791-4B9F-AFD1-10A92FED80F6}" type="datetimeFigureOut">
              <a:rPr lang="el-GR" smtClean="0"/>
              <a:t>11/4/2025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52AC-A912-445B-8D64-E8A35AB62E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8716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BD97-A791-4B9F-AFD1-10A92FED80F6}" type="datetimeFigureOut">
              <a:rPr lang="el-GR" smtClean="0"/>
              <a:t>11/4/2025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52AC-A912-445B-8D64-E8A35AB62E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0104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BD97-A791-4B9F-AFD1-10A92FED80F6}" type="datetimeFigureOut">
              <a:rPr lang="el-GR" smtClean="0"/>
              <a:t>11/4/2025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52AC-A912-445B-8D64-E8A35AB62E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1435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BD97-A791-4B9F-AFD1-10A92FED80F6}" type="datetimeFigureOut">
              <a:rPr lang="el-GR" smtClean="0"/>
              <a:t>11/4/2025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52AC-A912-445B-8D64-E8A35AB62E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8145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BD97-A791-4B9F-AFD1-10A92FED80F6}" type="datetimeFigureOut">
              <a:rPr lang="el-GR" smtClean="0"/>
              <a:t>11/4/2025</a:t>
            </a:fld>
            <a:endParaRPr lang="el-G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52AC-A912-445B-8D64-E8A35AB62E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6127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BD97-A791-4B9F-AFD1-10A92FED80F6}" type="datetimeFigureOut">
              <a:rPr lang="el-GR" smtClean="0"/>
              <a:t>11/4/2025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52AC-A912-445B-8D64-E8A35AB62E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2427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BD97-A791-4B9F-AFD1-10A92FED80F6}" type="datetimeFigureOut">
              <a:rPr lang="el-GR" smtClean="0"/>
              <a:t>11/4/2025</a:t>
            </a:fld>
            <a:endParaRPr lang="el-G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52AC-A912-445B-8D64-E8A35AB62E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0806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BD97-A791-4B9F-AFD1-10A92FED80F6}" type="datetimeFigureOut">
              <a:rPr lang="el-GR" smtClean="0"/>
              <a:t>11/4/2025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52AC-A912-445B-8D64-E8A35AB62E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7308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B5ABD97-A791-4B9F-AFD1-10A92FED80F6}" type="datetimeFigureOut">
              <a:rPr lang="el-GR" smtClean="0"/>
              <a:t>11/4/2025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452AC-A912-445B-8D64-E8A35AB62E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41413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7977D-DB69-66F1-BE22-CB3901B7DA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Εκκλησιαστική τέχνη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784511-A2BD-F061-3C24-7EEB652078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sz="3200" dirty="0"/>
              <a:t>Ναοδομία- Εκκλησιαστική Ζωγραφική- Εκκλησιαστική μουσική</a:t>
            </a:r>
          </a:p>
        </p:txBody>
      </p:sp>
    </p:spTree>
    <p:extLst>
      <p:ext uri="{BB962C8B-B14F-4D97-AF65-F5344CB8AC3E}">
        <p14:creationId xmlns:p14="http://schemas.microsoft.com/office/powerpoint/2010/main" val="2693468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E556D-05A1-A3A9-01D2-B3460BDE3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u="sng" dirty="0"/>
              <a:t>Βυζαντινός ρυθμός- Παναγιά Καπνικαρέα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E537B4E-0616-7240-BE6E-2EED08D4D3E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3" y="2693965"/>
            <a:ext cx="4395787" cy="2928982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6A30A-B6EC-EE37-CC55-72EEC367B82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Στο βυζαντινό ρυθμό εσωτερικά οριζόντια σειρά κολώνων τέμνει τις καθετες σειρες κολώνων δημιουργώντας έναν νοητό σταυρό. Στο σημείο τομής των κολώνων μπαίνει ο τρούλος.</a:t>
            </a:r>
          </a:p>
        </p:txBody>
      </p:sp>
    </p:spTree>
    <p:extLst>
      <p:ext uri="{BB962C8B-B14F-4D97-AF65-F5344CB8AC3E}">
        <p14:creationId xmlns:p14="http://schemas.microsoft.com/office/powerpoint/2010/main" val="666329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9D1CB-8255-94F4-89FA-A56338AF8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u="sng" dirty="0"/>
              <a:t>Νέα Παναγιά Κονταριώτισσα στην Πιερία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9464A5-AF12-F6C5-C3A0-51638C71F1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201" y="2052638"/>
            <a:ext cx="5323373" cy="4195762"/>
          </a:xfrm>
        </p:spPr>
      </p:pic>
    </p:spTree>
    <p:extLst>
      <p:ext uri="{BB962C8B-B14F-4D97-AF65-F5344CB8AC3E}">
        <p14:creationId xmlns:p14="http://schemas.microsoft.com/office/powerpoint/2010/main" val="3351853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A0BA9-D56C-7A27-35E6-385C1FE62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u="sng" dirty="0"/>
              <a:t>Τίμιος Σταυρός στα Δολιανά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DD09F0-254F-57AD-CE6E-B5377C53EA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726" y="2052638"/>
            <a:ext cx="6318323" cy="4195762"/>
          </a:xfrm>
        </p:spPr>
      </p:pic>
    </p:spTree>
    <p:extLst>
      <p:ext uri="{BB962C8B-B14F-4D97-AF65-F5344CB8AC3E}">
        <p14:creationId xmlns:p14="http://schemas.microsoft.com/office/powerpoint/2010/main" val="2723105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EDDFB-BD32-F121-C389-C43F679B8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u="sng" dirty="0"/>
              <a:t>Ναοί στη Δύση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50621-7D8C-A8BA-E75F-4AE9E21F3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l-GR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Ρομάνικος ρυθμός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Γοτθικός ρυθμός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Μπαρόκ- Αναγέννηση</a:t>
            </a:r>
          </a:p>
        </p:txBody>
      </p:sp>
    </p:spTree>
    <p:extLst>
      <p:ext uri="{BB962C8B-B14F-4D97-AF65-F5344CB8AC3E}">
        <p14:creationId xmlns:p14="http://schemas.microsoft.com/office/powerpoint/2010/main" val="2462878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9BB51-3F9C-B3EF-7E3A-925EBE684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u="sng" dirty="0"/>
              <a:t>Γοτθικός ρυθμός- Αγία Οικογένεια στη Βαρκελώνη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D6B28FD-31CB-9F23-06B0-7428ECC8143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460" y="1690688"/>
            <a:ext cx="3727879" cy="496739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CB5356-94CC-2D25-E258-1DCE60F7B32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u="sng" dirty="0"/>
              <a:t>Χαρακτηριστικά Γοτθικού ρυθμού</a:t>
            </a:r>
          </a:p>
          <a:p>
            <a:r>
              <a:rPr lang="el-GR" dirty="0"/>
              <a:t>Η στέγη καταλήγει σε αιχμηρές γωνίες τείνοντας να «τρυπήσει» τον ουρανό.</a:t>
            </a:r>
          </a:p>
          <a:p>
            <a:r>
              <a:rPr lang="el-GR" dirty="0"/>
              <a:t>Τα σκαλισμένα γλυπτά στο εξωτερικό των ναών</a:t>
            </a:r>
          </a:p>
          <a:p>
            <a:r>
              <a:rPr lang="el-GR" dirty="0"/>
              <a:t>Τα πολύχρωμα βιτρό</a:t>
            </a:r>
          </a:p>
        </p:txBody>
      </p:sp>
    </p:spTree>
    <p:extLst>
      <p:ext uri="{BB962C8B-B14F-4D97-AF65-F5344CB8AC3E}">
        <p14:creationId xmlns:p14="http://schemas.microsoft.com/office/powerpoint/2010/main" val="1984094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67208-BCD2-1A2A-A39A-EF3452325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/>
              <a:t>Las Layas</a:t>
            </a:r>
            <a:r>
              <a:rPr lang="el-GR" sz="3200" u="sng" dirty="0"/>
              <a:t>, Νότια Κολομβία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253CE8-5279-1F8B-87B0-DF18DFA996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388" y="2245519"/>
            <a:ext cx="5715000" cy="3810000"/>
          </a:xfrm>
        </p:spPr>
      </p:pic>
    </p:spTree>
    <p:extLst>
      <p:ext uri="{BB962C8B-B14F-4D97-AF65-F5344CB8AC3E}">
        <p14:creationId xmlns:p14="http://schemas.microsoft.com/office/powerpoint/2010/main" val="4087504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AEC58-89E3-F2C4-D22D-E7AD6F3A9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u="sng" dirty="0"/>
              <a:t>Καθεδρικός Ναός, </a:t>
            </a:r>
            <a:r>
              <a:rPr lang="en-US" sz="3200" u="sng" dirty="0"/>
              <a:t>Peterborough </a:t>
            </a:r>
            <a:r>
              <a:rPr lang="el-GR" sz="3200" u="sng" dirty="0"/>
              <a:t>Γαλλία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2EB021-16BB-336E-680A-3DFBEBF4A7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046" y="1618998"/>
            <a:ext cx="5793908" cy="4744094"/>
          </a:xfrm>
        </p:spPr>
      </p:pic>
    </p:spTree>
    <p:extLst>
      <p:ext uri="{BB962C8B-B14F-4D97-AF65-F5344CB8AC3E}">
        <p14:creationId xmlns:p14="http://schemas.microsoft.com/office/powerpoint/2010/main" val="176680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C5BE2-C74F-0E3B-F111-1B3A2C421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u="sng" dirty="0"/>
              <a:t>Καθεδρικός Ναός, Βαρκελλώνη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229B6D-2A76-6F76-10DE-6758C0824D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007" y="2052638"/>
            <a:ext cx="4195762" cy="4195762"/>
          </a:xfrm>
        </p:spPr>
      </p:pic>
    </p:spTree>
    <p:extLst>
      <p:ext uri="{BB962C8B-B14F-4D97-AF65-F5344CB8AC3E}">
        <p14:creationId xmlns:p14="http://schemas.microsoft.com/office/powerpoint/2010/main" val="3621028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F9EB1-E935-3FAB-2191-9A271251D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u="sng" dirty="0"/>
              <a:t>Καθεδρικός Ναός, Μιλάνο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5962D2-F86E-E9B3-4C23-7FDC600DA1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278" y="2052638"/>
            <a:ext cx="6713219" cy="4195762"/>
          </a:xfrm>
        </p:spPr>
      </p:pic>
    </p:spTree>
    <p:extLst>
      <p:ext uri="{BB962C8B-B14F-4D97-AF65-F5344CB8AC3E}">
        <p14:creationId xmlns:p14="http://schemas.microsoft.com/office/powerpoint/2010/main" val="3837894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2B8DD-A5F0-90C5-39DE-CF5562A55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u="sng" dirty="0"/>
              <a:t>Εξωτερικός διάκοσμος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7E94DF-EBB7-0859-56D3-19AC59DD7D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534" y="1690688"/>
            <a:ext cx="6096514" cy="4572386"/>
          </a:xfrm>
        </p:spPr>
      </p:pic>
    </p:spTree>
    <p:extLst>
      <p:ext uri="{BB962C8B-B14F-4D97-AF65-F5344CB8AC3E}">
        <p14:creationId xmlns:p14="http://schemas.microsoft.com/office/powerpoint/2010/main" val="1795194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89607-458A-82B6-9271-D53426DC3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Ναοδομία (αρχιτεκτονική ναών) – ορθόδοξοι ναοί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7EB16-57B4-C7F4-C7B3-7D5496C8A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sz="3600" dirty="0"/>
              <a:t>Ρυθμός βασιλικής</a:t>
            </a:r>
          </a:p>
          <a:p>
            <a:r>
              <a:rPr lang="el-GR" sz="3600" dirty="0"/>
              <a:t>Βασιλική με τρούλο</a:t>
            </a:r>
          </a:p>
          <a:p>
            <a:r>
              <a:rPr lang="el-GR" sz="3600" dirty="0"/>
              <a:t>Περίκεντροι ναοί</a:t>
            </a:r>
          </a:p>
          <a:p>
            <a:r>
              <a:rPr lang="el-GR" sz="3600" dirty="0"/>
              <a:t>Βυζαντινός ρυθμός</a:t>
            </a:r>
          </a:p>
        </p:txBody>
      </p:sp>
    </p:spTree>
    <p:extLst>
      <p:ext uri="{BB962C8B-B14F-4D97-AF65-F5344CB8AC3E}">
        <p14:creationId xmlns:p14="http://schemas.microsoft.com/office/powerpoint/2010/main" val="2224359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D43BF-BF8F-BC7B-A661-884CDA0DE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u="sng" dirty="0"/>
              <a:t>Καθεδρικός Ναός, Πράγα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AF44F9-CAF6-4587-2DD8-30E98CF470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652" y="3906679"/>
            <a:ext cx="728472" cy="487680"/>
          </a:xfrm>
        </p:spPr>
      </p:pic>
    </p:spTree>
    <p:extLst>
      <p:ext uri="{BB962C8B-B14F-4D97-AF65-F5344CB8AC3E}">
        <p14:creationId xmlns:p14="http://schemas.microsoft.com/office/powerpoint/2010/main" val="4082621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E185A-E491-91AE-95B3-52EF62730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u="sng" dirty="0"/>
              <a:t>Εσωτερικό Παναγίας των Παρισίων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6E3DFB-14CF-67B1-3530-F00A33FF17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182" y="2052638"/>
            <a:ext cx="6259411" cy="4195762"/>
          </a:xfrm>
        </p:spPr>
      </p:pic>
    </p:spTree>
    <p:extLst>
      <p:ext uri="{BB962C8B-B14F-4D97-AF65-F5344CB8AC3E}">
        <p14:creationId xmlns:p14="http://schemas.microsoft.com/office/powerpoint/2010/main" val="3803513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94094-2446-C11A-3CC8-12013EF7D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u="sng" dirty="0"/>
              <a:t>Βιτρό- Παναγία των Παρισίων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BFBAF7-616E-C6A6-A144-A9DF9BC2A2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553" y="2052638"/>
            <a:ext cx="6296670" cy="4195762"/>
          </a:xfrm>
        </p:spPr>
      </p:pic>
    </p:spTree>
    <p:extLst>
      <p:ext uri="{BB962C8B-B14F-4D97-AF65-F5344CB8AC3E}">
        <p14:creationId xmlns:p14="http://schemas.microsoft.com/office/powerpoint/2010/main" val="3496004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104A3-B326-6D33-9BF9-5722B303C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CF719-65CC-8AEC-4F4B-EF20AD4DC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70134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A5360-41F9-41DF-AF12-4A8C34C12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u="sng" dirty="0"/>
              <a:t>Ρομανικός ρυθμός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6A037-214B-9C10-42AD-0AE3FDFDB06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l-GR" dirty="0"/>
          </a:p>
          <a:p>
            <a:pPr marL="0" indent="0">
              <a:buNone/>
            </a:pPr>
            <a:r>
              <a:rPr lang="el-GR" dirty="0"/>
              <a:t>Επιβλητικοί ναοί που θυμίζουν κάστρα.</a:t>
            </a:r>
          </a:p>
          <a:p>
            <a:pPr marL="0" indent="0">
              <a:buNone/>
            </a:pPr>
            <a:r>
              <a:rPr lang="el-GR" dirty="0"/>
              <a:t>Δεξιά βλέπουμε το Αββαείο Βενεδικτίνων, Νότια Αλσατία.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6DA1C82-5BEB-5392-9119-D4759D0AEF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1" y="586868"/>
            <a:ext cx="4099873" cy="6149811"/>
          </a:xfrm>
        </p:spPr>
      </p:pic>
    </p:spTree>
    <p:extLst>
      <p:ext uri="{BB962C8B-B14F-4D97-AF65-F5344CB8AC3E}">
        <p14:creationId xmlns:p14="http://schemas.microsoft.com/office/powerpoint/2010/main" val="14525038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8D47-A740-729F-EE02-3CFF6D3CA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/>
              <a:t>Piazza Duomo</a:t>
            </a:r>
            <a:r>
              <a:rPr lang="el-GR" sz="3200" u="sng" dirty="0"/>
              <a:t>,</a:t>
            </a:r>
            <a:r>
              <a:rPr lang="en-US" sz="3200" u="sng" dirty="0"/>
              <a:t> </a:t>
            </a:r>
            <a:r>
              <a:rPr lang="el-GR" sz="3200" u="sng" dirty="0"/>
              <a:t>Πάρμα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D53B0E-344F-079F-CB17-88622E2F4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044" y="3039523"/>
            <a:ext cx="3599688" cy="2221992"/>
          </a:xfrm>
        </p:spPr>
      </p:pic>
    </p:spTree>
    <p:extLst>
      <p:ext uri="{BB962C8B-B14F-4D97-AF65-F5344CB8AC3E}">
        <p14:creationId xmlns:p14="http://schemas.microsoft.com/office/powerpoint/2010/main" val="8458775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8EE1F-647C-4478-61A8-E53394245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u="sng" dirty="0"/>
              <a:t>Αγία Μαρία Μαγδαληνή, Βεζελέ Γαλλίας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0EBFB3-E4ED-7D64-914D-FFA8D014D4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415" y="3449479"/>
            <a:ext cx="1052945" cy="1402080"/>
          </a:xfrm>
        </p:spPr>
      </p:pic>
    </p:spTree>
    <p:extLst>
      <p:ext uri="{BB962C8B-B14F-4D97-AF65-F5344CB8AC3E}">
        <p14:creationId xmlns:p14="http://schemas.microsoft.com/office/powerpoint/2010/main" val="38258762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D4A4E-1128-436E-FA48-23F8C2034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u="sng" dirty="0"/>
              <a:t>Εσωτερικό Αγίας Μαρίας Μαγδαληνής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EE8E1E-110B-0571-5666-A4F90A8DEE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231" y="1690688"/>
            <a:ext cx="3333815" cy="4439238"/>
          </a:xfrm>
        </p:spPr>
      </p:pic>
    </p:spTree>
    <p:extLst>
      <p:ext uri="{BB962C8B-B14F-4D97-AF65-F5344CB8AC3E}">
        <p14:creationId xmlns:p14="http://schemas.microsoft.com/office/powerpoint/2010/main" val="11763014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ACD4F-B8D9-CAF6-E19E-1878B49DA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998" y="365125"/>
            <a:ext cx="10580802" cy="1325563"/>
          </a:xfrm>
        </p:spPr>
        <p:txBody>
          <a:bodyPr>
            <a:normAutofit/>
          </a:bodyPr>
          <a:lstStyle/>
          <a:p>
            <a:r>
              <a:rPr lang="el-GR" sz="3200" u="sng" dirty="0"/>
              <a:t>Άγιος Γεώργιος, Γαλλία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D6B747-F008-6C68-903E-A41D3BCF51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197" y="1635934"/>
            <a:ext cx="6928701" cy="4588340"/>
          </a:xfrm>
        </p:spPr>
      </p:pic>
    </p:spTree>
    <p:extLst>
      <p:ext uri="{BB962C8B-B14F-4D97-AF65-F5344CB8AC3E}">
        <p14:creationId xmlns:p14="http://schemas.microsoft.com/office/powerpoint/2010/main" val="31677093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7CA56-3960-C851-D24D-9A9628E31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u="sng" dirty="0"/>
              <a:t>Εσωτερικό Καθεδρικού Ναού στην Πάρμα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ACA860-9283-AB3C-A1AC-1A9E707A82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763" y="2721769"/>
            <a:ext cx="4286250" cy="2857500"/>
          </a:xfrm>
        </p:spPr>
      </p:pic>
    </p:spTree>
    <p:extLst>
      <p:ext uri="{BB962C8B-B14F-4D97-AF65-F5344CB8AC3E}">
        <p14:creationId xmlns:p14="http://schemas.microsoft.com/office/powerpoint/2010/main" val="3481115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D44BC-250D-B5B6-9459-3B71B1CD8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u="sng" dirty="0"/>
              <a:t>Ρυθμός βασιλικής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4439C-CE24-2AB4-F19D-F81909B9E0A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/>
              <a:t>Ορθογώνιοι παραλληλεπίπεδοι ναοί με ξύλινη στέγη. Αριστερά βλέπουμε τον Άγιο Δημήτριο Θεσσαλονίκης. Κάθετες σειρές εικόνων  χωρίζουν κατά μήκος τον ναό σε 5 κλίτη (μέρη). Συνήθως, όμως, συναντούμε τρίκλιτες βασιλικές.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77DE1C-3D86-F21A-121D-F2D93A7F54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54675" y="2508774"/>
            <a:ext cx="4395788" cy="329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4239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14C7C-5CFF-F148-E676-31EF1DAE2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u="sng" dirty="0"/>
              <a:t>Μπαρόκ-Αναγέννηση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9182310-0035-532D-E52E-37E16052EE6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33" y="1825625"/>
            <a:ext cx="5960836" cy="3934152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A192B7-F638-8293-AA33-B27C1D8B911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pPr marL="0" indent="0">
              <a:buNone/>
            </a:pPr>
            <a:r>
              <a:rPr lang="el-GR" dirty="0"/>
              <a:t>Καθεδρικός Ναός</a:t>
            </a:r>
            <a:r>
              <a:rPr lang="en-US" dirty="0"/>
              <a:t> Di Notto, </a:t>
            </a:r>
            <a:r>
              <a:rPr lang="el-GR" dirty="0"/>
              <a:t>Σικελία</a:t>
            </a:r>
          </a:p>
        </p:txBody>
      </p:sp>
    </p:spTree>
    <p:extLst>
      <p:ext uri="{BB962C8B-B14F-4D97-AF65-F5344CB8AC3E}">
        <p14:creationId xmlns:p14="http://schemas.microsoft.com/office/powerpoint/2010/main" val="19782509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B2E49-FC8C-8A53-88F7-A1ACB36D6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u="sng" dirty="0"/>
              <a:t>Παναγία του Καζάν, Πετρούπολη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03194B-50C0-1395-7F18-F2CED1FA53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137" y="2199401"/>
            <a:ext cx="5476679" cy="4359436"/>
          </a:xfrm>
        </p:spPr>
      </p:pic>
    </p:spTree>
    <p:extLst>
      <p:ext uri="{BB962C8B-B14F-4D97-AF65-F5344CB8AC3E}">
        <p14:creationId xmlns:p14="http://schemas.microsoft.com/office/powerpoint/2010/main" val="34979823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E020E-0DEA-9172-C180-4B0AD2026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u="sng" dirty="0"/>
              <a:t>Άγιος Βασίλειος, Μόσχα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40D8AF-1B99-5BD9-59DE-D1B0A2A9D7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388" y="2188369"/>
            <a:ext cx="6477000" cy="3924300"/>
          </a:xfrm>
        </p:spPr>
      </p:pic>
    </p:spTree>
    <p:extLst>
      <p:ext uri="{BB962C8B-B14F-4D97-AF65-F5344CB8AC3E}">
        <p14:creationId xmlns:p14="http://schemas.microsoft.com/office/powerpoint/2010/main" val="10812616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BDF5A-D274-D2FA-F104-F4B8E5053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u="sng" dirty="0"/>
              <a:t>Εκκλησία της Ανάστασης, Πετρούπολη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E6A29A-2FF9-6D05-23C5-3727D70874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527" y="2052638"/>
            <a:ext cx="4658722" cy="4195762"/>
          </a:xfrm>
        </p:spPr>
      </p:pic>
    </p:spTree>
    <p:extLst>
      <p:ext uri="{BB962C8B-B14F-4D97-AF65-F5344CB8AC3E}">
        <p14:creationId xmlns:p14="http://schemas.microsoft.com/office/powerpoint/2010/main" val="37987441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4987D-A905-E914-D7E3-74307CBA7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u="sng" dirty="0"/>
              <a:t>Καθεδρικός Ναός Αγίου Στεφάνου, Πασσάου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E2E9E2-9AF4-AD2C-0657-858DEAD6E3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736" y="2279063"/>
            <a:ext cx="5693790" cy="3876624"/>
          </a:xfrm>
        </p:spPr>
      </p:pic>
    </p:spTree>
    <p:extLst>
      <p:ext uri="{BB962C8B-B14F-4D97-AF65-F5344CB8AC3E}">
        <p14:creationId xmlns:p14="http://schemas.microsoft.com/office/powerpoint/2010/main" val="42670371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D16D2-36EC-1D6C-9320-DC0319511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u="sng" dirty="0"/>
              <a:t>Βυζαντινή Αγιογραφία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3E241-658A-5C56-D2FC-27973CCAC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Μακεδονική Σχολή με κύριο εκπρόσωπο τον Εμμανουήλ Πανσέληνο.</a:t>
            </a:r>
          </a:p>
          <a:p>
            <a:endParaRPr lang="el-GR" dirty="0"/>
          </a:p>
          <a:p>
            <a:r>
              <a:rPr lang="el-GR" dirty="0"/>
              <a:t>Κρητική Σχολή με κύριο εκπρόσωπο το Θεοφάνη τον Κρητικό.</a:t>
            </a:r>
          </a:p>
        </p:txBody>
      </p:sp>
    </p:spTree>
    <p:extLst>
      <p:ext uri="{BB962C8B-B14F-4D97-AF65-F5344CB8AC3E}">
        <p14:creationId xmlns:p14="http://schemas.microsoft.com/office/powerpoint/2010/main" val="12820908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2068E-86D2-01A6-9F29-ECDF5867F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409" y="144920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l-GR" sz="3200" u="sng" dirty="0"/>
              <a:t>Έργα του Εμμανουήλ Πανσέληνου</a:t>
            </a:r>
            <a:br>
              <a:rPr lang="el-GR" sz="3200" u="sng" dirty="0"/>
            </a:br>
            <a:br>
              <a:rPr lang="el-GR" sz="3200" dirty="0"/>
            </a:br>
            <a:br>
              <a:rPr lang="el-GR" sz="3200" dirty="0"/>
            </a:br>
            <a:br>
              <a:rPr lang="el-GR" sz="3200" dirty="0"/>
            </a:br>
            <a:br>
              <a:rPr lang="el-GR" sz="3200" dirty="0"/>
            </a:br>
            <a:br>
              <a:rPr lang="el-GR" sz="3200" dirty="0"/>
            </a:br>
            <a:r>
              <a:rPr lang="el-GR" sz="3200" dirty="0"/>
              <a:t>« Ένθρονος Χριστός»</a:t>
            </a:r>
            <a:br>
              <a:rPr lang="el-GR" sz="3200" dirty="0"/>
            </a:br>
            <a:br>
              <a:rPr lang="el-GR" sz="3200" dirty="0"/>
            </a:br>
            <a:endParaRPr lang="el-GR" sz="3200" u="sng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9D55F5-A1A4-4765-4B60-72D30E729B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006" y="574547"/>
            <a:ext cx="3657789" cy="6283453"/>
          </a:xfrm>
        </p:spPr>
      </p:pic>
    </p:spTree>
    <p:extLst>
      <p:ext uri="{BB962C8B-B14F-4D97-AF65-F5344CB8AC3E}">
        <p14:creationId xmlns:p14="http://schemas.microsoft.com/office/powerpoint/2010/main" val="37845370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5E16B-8FA6-FE79-F9D0-C1B3A0DAF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u="sng" dirty="0"/>
              <a:t>Η Προδοσία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21DA16-CBB1-85B1-75D6-D1E72A786E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026" y="1438115"/>
            <a:ext cx="4301765" cy="5532070"/>
          </a:xfrm>
        </p:spPr>
      </p:pic>
    </p:spTree>
    <p:extLst>
      <p:ext uri="{BB962C8B-B14F-4D97-AF65-F5344CB8AC3E}">
        <p14:creationId xmlns:p14="http://schemas.microsoft.com/office/powerpoint/2010/main" val="8336272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BB9A1-DE54-90C7-22D5-1911FBF50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D54ABF-D141-1795-FF8E-E70CC5EC4D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762" y="0"/>
            <a:ext cx="12322762" cy="6787299"/>
          </a:xfrm>
        </p:spPr>
      </p:pic>
    </p:spTree>
    <p:extLst>
      <p:ext uri="{BB962C8B-B14F-4D97-AF65-F5344CB8AC3E}">
        <p14:creationId xmlns:p14="http://schemas.microsoft.com/office/powerpoint/2010/main" val="26717451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26BBD3-BC3A-EA42-BFF9-C3A985221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555" y="1"/>
            <a:ext cx="759889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78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50EEB-6FD0-573D-FCC1-A0BB80176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u="sng" dirty="0"/>
              <a:t>Περίκεντροι ναοί- Άγιος Γεώργιος (Ροτόντα)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02F218C-E610-ECEB-C136-19C59AA529F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3" y="2439704"/>
            <a:ext cx="4395787" cy="343750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5863D9-F153-1BC4-7E14-F7B59FF954B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/>
              <a:t>Κυλινδρικοί, εξαγωνικοί ή οκταγωνικοί ναοί. Η στέγη δεν είναι τρούλος.</a:t>
            </a:r>
          </a:p>
          <a:p>
            <a:r>
              <a:rPr lang="el-GR" dirty="0"/>
              <a:t>Στο συγκεκριμένο ναό υπάρχειπροσαρτημένο και ένα μικρό παρεκκλήσι σε ρυθμό βασιλικής.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177965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C03B2-5DF9-4498-6651-765474BCA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u="sng" dirty="0"/>
              <a:t>Έργα Θεοφάνη Κρητικού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75C2C1-17A0-A951-17CC-33E9720C4A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215" y="1460500"/>
            <a:ext cx="5147221" cy="5032375"/>
          </a:xfrm>
        </p:spPr>
      </p:pic>
    </p:spTree>
    <p:extLst>
      <p:ext uri="{BB962C8B-B14F-4D97-AF65-F5344CB8AC3E}">
        <p14:creationId xmlns:p14="http://schemas.microsoft.com/office/powerpoint/2010/main" val="23174360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531220-EAE5-2770-7FB3-42FE9F3BE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803" y="0"/>
            <a:ext cx="66130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7979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F22C81-47FF-6A66-5E57-5897D1804F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82" y="0"/>
            <a:ext cx="11024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710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6F98A1-637F-7BA9-24FB-B81DF95F7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837" y="52387"/>
            <a:ext cx="4124325" cy="6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904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EFF3AA-A44D-A7F5-0175-9F5040AA8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38100"/>
            <a:ext cx="5080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6740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C97B8-6B61-1B0A-74B2-5186AFE84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u="sng" dirty="0"/>
              <a:t>Εκκλησιαστικοί ζωγράφοι Δύσης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F53C0-09FC-10EA-1E31-89EB177C8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Giotto</a:t>
            </a:r>
          </a:p>
          <a:p>
            <a:r>
              <a:rPr lang="el-GR" dirty="0"/>
              <a:t>Λεονάρντο Ντα Βίντσι</a:t>
            </a:r>
          </a:p>
          <a:p>
            <a:r>
              <a:rPr lang="el-GR" dirty="0"/>
              <a:t>Μιχαήλ Άγγελος</a:t>
            </a:r>
          </a:p>
          <a:p>
            <a:r>
              <a:rPr lang="el-GR" dirty="0"/>
              <a:t>Δομήνικος Θεοτοκόπουλος (Ελ Γκρέκο)</a:t>
            </a:r>
          </a:p>
        </p:txBody>
      </p:sp>
    </p:spTree>
    <p:extLst>
      <p:ext uri="{BB962C8B-B14F-4D97-AF65-F5344CB8AC3E}">
        <p14:creationId xmlns:p14="http://schemas.microsoft.com/office/powerpoint/2010/main" val="5987611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14246-DECA-572E-B687-CEA82F63B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u="sng" dirty="0"/>
              <a:t>Έργα </a:t>
            </a:r>
            <a:r>
              <a:rPr lang="en-US" sz="3200" u="sng" dirty="0"/>
              <a:t>Giotto</a:t>
            </a:r>
            <a:endParaRPr lang="el-GR" sz="3200" u="sng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13C8BB-C3E3-1E5D-82EE-3AEC7A3BDC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051" y="771891"/>
            <a:ext cx="6169688" cy="5720984"/>
          </a:xfrm>
        </p:spPr>
      </p:pic>
    </p:spTree>
    <p:extLst>
      <p:ext uri="{BB962C8B-B14F-4D97-AF65-F5344CB8AC3E}">
        <p14:creationId xmlns:p14="http://schemas.microsoft.com/office/powerpoint/2010/main" val="39975453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C6AF18-7E2D-9A85-4BFB-4D465DD40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123" y="265634"/>
            <a:ext cx="6213754" cy="63267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348473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04C642-51AC-A965-745B-1713B7FDE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37" y="-22497"/>
            <a:ext cx="8279842" cy="7355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30383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ACEF7E-D32E-584C-4624-B70921642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249" y="0"/>
            <a:ext cx="6931200" cy="68681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10913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3CDFE-5DCD-8E83-9600-AF262BA07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u="sng" dirty="0"/>
              <a:t>Βασιλική με τρούλο- Αγία Σοφία Θεσσαλονίκης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3B206B6-DAC7-7626-6BAA-8803D03DB98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3" y="2510036"/>
            <a:ext cx="4395787" cy="329684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5F9C02-712E-8E14-17BF-37EDF5D234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l-GR" sz="3600" dirty="0"/>
          </a:p>
          <a:p>
            <a:r>
              <a:rPr lang="el-GR" sz="3600" dirty="0"/>
              <a:t>Υπάρχει στη ξύλινη στέγη του ναού πλέον τρούλος.</a:t>
            </a:r>
          </a:p>
          <a:p>
            <a:r>
              <a:rPr lang="el-GR" sz="3600" dirty="0"/>
              <a:t>Το ιερό του ναού καταλήγει σε τρεις κόγχες (θόλους)</a:t>
            </a:r>
          </a:p>
        </p:txBody>
      </p:sp>
    </p:spTree>
    <p:extLst>
      <p:ext uri="{BB962C8B-B14F-4D97-AF65-F5344CB8AC3E}">
        <p14:creationId xmlns:p14="http://schemas.microsoft.com/office/powerpoint/2010/main" val="28543036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287B0-0876-5339-15C6-76A8F0DBF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u="sng" dirty="0"/>
              <a:t>Έργα Λεονάρντο Ντα Βίντσι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97C9C0-75A9-2413-33B1-232BA2AD0B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75" y="3374231"/>
            <a:ext cx="2943225" cy="1552575"/>
          </a:xfrm>
        </p:spPr>
      </p:pic>
    </p:spTree>
    <p:extLst>
      <p:ext uri="{BB962C8B-B14F-4D97-AF65-F5344CB8AC3E}">
        <p14:creationId xmlns:p14="http://schemas.microsoft.com/office/powerpoint/2010/main" val="14383725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E65F6B-FA4E-BFA6-83D0-7FD9F668F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5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647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C6D6AD-7EDA-E145-F9CA-2F90E9E49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701" y="0"/>
            <a:ext cx="51985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99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7ED4D-FB3B-985D-47EA-EFFB357BF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u="sng" dirty="0"/>
              <a:t>Έργα Μιχάηλ Αγγελου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0A2F57-6464-4E5A-4CCE-7D1C43BDCB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61118"/>
            <a:ext cx="5606980" cy="6231757"/>
          </a:xfrm>
        </p:spPr>
      </p:pic>
    </p:spTree>
    <p:extLst>
      <p:ext uri="{BB962C8B-B14F-4D97-AF65-F5344CB8AC3E}">
        <p14:creationId xmlns:p14="http://schemas.microsoft.com/office/powerpoint/2010/main" val="41493133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2C1AD7-BCA4-66FD-3308-ABD59A286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65" y="590341"/>
            <a:ext cx="11037269" cy="567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474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2785F-46C3-F3EF-D7DB-B5FA7AFB1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u="sng" dirty="0"/>
              <a:t>Ελ Γκρέκο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65F035-B4F4-F21F-5008-7EA1761914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071" y="224155"/>
            <a:ext cx="7527305" cy="6268720"/>
          </a:xfrm>
        </p:spPr>
      </p:pic>
    </p:spTree>
    <p:extLst>
      <p:ext uri="{BB962C8B-B14F-4D97-AF65-F5344CB8AC3E}">
        <p14:creationId xmlns:p14="http://schemas.microsoft.com/office/powerpoint/2010/main" val="16709119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C1F8A4-96D2-337F-8A59-20F9F5073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890" y="0"/>
            <a:ext cx="40462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573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6C401D-454C-DB16-2A52-0ECFE9CE8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620" y="0"/>
            <a:ext cx="5318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54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37405-B169-5942-21E1-1471FD347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u="sng" dirty="0"/>
              <a:t>Εσωτερικό Αγίας Σοφίας Κωνσταντινούπολης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31A8169-75E2-4232-C65C-74038CBFA67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40" y="2045564"/>
            <a:ext cx="5346745" cy="3978163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4A14FF-33DB-DA30-1064-EA23C90FC3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 dirty="0"/>
          </a:p>
          <a:p>
            <a:pPr marL="0" indent="0">
              <a:buNone/>
            </a:pPr>
            <a:r>
              <a:rPr lang="el-GR" dirty="0"/>
              <a:t>Η πρώτη φορά που επιχειρήθηκε να στηριχτεί τρουλος σε ναό ρυθμού βασιλικής δίνοντας την αίσθηση του ουρανού ήταν εμπνευση των αρχιτεκτόνων της Αγια-Σοφιάς, Ανθέμιου και Ισίδωρου.</a:t>
            </a:r>
          </a:p>
        </p:txBody>
      </p:sp>
    </p:spTree>
    <p:extLst>
      <p:ext uri="{BB962C8B-B14F-4D97-AF65-F5344CB8AC3E}">
        <p14:creationId xmlns:p14="http://schemas.microsoft.com/office/powerpoint/2010/main" val="351507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C1129-0C1A-E0C3-EBC5-9DDE47074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u="sng" dirty="0"/>
              <a:t>Σταυρεπιστεγής βασιλική με τρούλο- Πόρτα Παναγιά στην Πύλη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FC5FB-42C8-3974-35C0-D2297B05D44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l-GR" dirty="0"/>
          </a:p>
          <a:p>
            <a:endParaRPr lang="el-GR" dirty="0"/>
          </a:p>
          <a:p>
            <a:pPr marL="0" indent="0">
              <a:buNone/>
            </a:pPr>
            <a:r>
              <a:rPr lang="el-GR" dirty="0"/>
              <a:t>Στη στέγη  σχηματίζεται σταυρός.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796EA73-5A47-AE2D-4505-E9C313E5CD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75" y="2712406"/>
            <a:ext cx="4395788" cy="2887338"/>
          </a:xfrm>
        </p:spPr>
      </p:pic>
    </p:spTree>
    <p:extLst>
      <p:ext uri="{BB962C8B-B14F-4D97-AF65-F5344CB8AC3E}">
        <p14:creationId xmlns:p14="http://schemas.microsoft.com/office/powerpoint/2010/main" val="2153548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8751F-7803-823A-FD51-DEED64CBF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u="sng" dirty="0"/>
              <a:t>Εσωτερικό Πόρτα Παναγιάς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FCC93C-1FFB-7AD6-F370-D95589F767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099" y="2052638"/>
            <a:ext cx="6297578" cy="4195762"/>
          </a:xfrm>
        </p:spPr>
      </p:pic>
    </p:spTree>
    <p:extLst>
      <p:ext uri="{BB962C8B-B14F-4D97-AF65-F5344CB8AC3E}">
        <p14:creationId xmlns:p14="http://schemas.microsoft.com/office/powerpoint/2010/main" val="4203734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C23AB-4400-52B9-2070-D5CCF215C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u="sng" dirty="0"/>
              <a:t>Νέα Εκκλησία στην Κων/πολη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CA3B70-CF0E-89C7-1AE2-0CD5D34759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605206"/>
            <a:ext cx="6705600" cy="4589145"/>
          </a:xfrm>
        </p:spPr>
      </p:pic>
    </p:spTree>
    <p:extLst>
      <p:ext uri="{BB962C8B-B14F-4D97-AF65-F5344CB8AC3E}">
        <p14:creationId xmlns:p14="http://schemas.microsoft.com/office/powerpoint/2010/main" val="4653821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138</TotalTime>
  <Words>422</Words>
  <Application>Microsoft Office PowerPoint</Application>
  <PresentationFormat>Widescreen</PresentationFormat>
  <Paragraphs>85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1" baseType="lpstr">
      <vt:lpstr>Century Gothic</vt:lpstr>
      <vt:lpstr>Wingdings</vt:lpstr>
      <vt:lpstr>Wingdings 3</vt:lpstr>
      <vt:lpstr>Ion</vt:lpstr>
      <vt:lpstr>Εκκλησιαστική τέχνη</vt:lpstr>
      <vt:lpstr>Ναοδομία (αρχιτεκτονική ναών) – ορθόδοξοι ναοί</vt:lpstr>
      <vt:lpstr>Ρυθμός βασιλικής</vt:lpstr>
      <vt:lpstr>Περίκεντροι ναοί- Άγιος Γεώργιος (Ροτόντα)</vt:lpstr>
      <vt:lpstr>Βασιλική με τρούλο- Αγία Σοφία Θεσσαλονίκης</vt:lpstr>
      <vt:lpstr>Εσωτερικό Αγίας Σοφίας Κωνσταντινούπολης</vt:lpstr>
      <vt:lpstr>Σταυρεπιστεγής βασιλική με τρούλο- Πόρτα Παναγιά στην Πύλη </vt:lpstr>
      <vt:lpstr>Εσωτερικό Πόρτα Παναγιάς</vt:lpstr>
      <vt:lpstr>Νέα Εκκλησία στην Κων/πολη</vt:lpstr>
      <vt:lpstr>Βυζαντινός ρυθμός- Παναγιά Καπνικαρέα</vt:lpstr>
      <vt:lpstr>Νέα Παναγιά Κονταριώτισσα στην Πιερία</vt:lpstr>
      <vt:lpstr>Τίμιος Σταυρός στα Δολιανά</vt:lpstr>
      <vt:lpstr>Ναοί στη Δύση</vt:lpstr>
      <vt:lpstr>Γοτθικός ρυθμός- Αγία Οικογένεια στη Βαρκελώνη</vt:lpstr>
      <vt:lpstr>Las Layas, Νότια Κολομβία</vt:lpstr>
      <vt:lpstr>Καθεδρικός Ναός, Peterborough Γαλλία</vt:lpstr>
      <vt:lpstr>Καθεδρικός Ναός, Βαρκελλώνη</vt:lpstr>
      <vt:lpstr>Καθεδρικός Ναός, Μιλάνο</vt:lpstr>
      <vt:lpstr>Εξωτερικός διάκοσμος</vt:lpstr>
      <vt:lpstr>Καθεδρικός Ναός, Πράγα</vt:lpstr>
      <vt:lpstr>Εσωτερικό Παναγίας των Παρισίων</vt:lpstr>
      <vt:lpstr>Βιτρό- Παναγία των Παρισίων</vt:lpstr>
      <vt:lpstr>PowerPoint Presentation</vt:lpstr>
      <vt:lpstr>Ρομανικός ρυθμός</vt:lpstr>
      <vt:lpstr>Piazza Duomo, Πάρμα</vt:lpstr>
      <vt:lpstr>Αγία Μαρία Μαγδαληνή, Βεζελέ Γαλλίας</vt:lpstr>
      <vt:lpstr>Εσωτερικό Αγίας Μαρίας Μαγδαληνής</vt:lpstr>
      <vt:lpstr>Άγιος Γεώργιος, Γαλλία</vt:lpstr>
      <vt:lpstr>Εσωτερικό Καθεδρικού Ναού στην Πάρμα</vt:lpstr>
      <vt:lpstr>Μπαρόκ-Αναγέννηση</vt:lpstr>
      <vt:lpstr>Παναγία του Καζάν, Πετρούπολη</vt:lpstr>
      <vt:lpstr>Άγιος Βασίλειος, Μόσχα</vt:lpstr>
      <vt:lpstr>Εκκλησία της Ανάστασης, Πετρούπολη</vt:lpstr>
      <vt:lpstr>Καθεδρικός Ναός Αγίου Στεφάνου, Πασσάου</vt:lpstr>
      <vt:lpstr>Βυζαντινή Αγιογραφία</vt:lpstr>
      <vt:lpstr>Έργα του Εμμανουήλ Πανσέληνου      « Ένθρονος Χριστός»  </vt:lpstr>
      <vt:lpstr>Η Προδοσία</vt:lpstr>
      <vt:lpstr>PowerPoint Presentation</vt:lpstr>
      <vt:lpstr>PowerPoint Presentation</vt:lpstr>
      <vt:lpstr>Έργα Θεοφάνη Κρητικού</vt:lpstr>
      <vt:lpstr>PowerPoint Presentation</vt:lpstr>
      <vt:lpstr>PowerPoint Presentation</vt:lpstr>
      <vt:lpstr>PowerPoint Presentation</vt:lpstr>
      <vt:lpstr>PowerPoint Presentation</vt:lpstr>
      <vt:lpstr>Εκκλησιαστικοί ζωγράφοι Δύσης</vt:lpstr>
      <vt:lpstr>Έργα Giotto</vt:lpstr>
      <vt:lpstr>PowerPoint Presentation</vt:lpstr>
      <vt:lpstr>PowerPoint Presentation</vt:lpstr>
      <vt:lpstr>PowerPoint Presentation</vt:lpstr>
      <vt:lpstr>Έργα Λεονάρντο Ντα Βίντσι</vt:lpstr>
      <vt:lpstr>PowerPoint Presentation</vt:lpstr>
      <vt:lpstr>PowerPoint Presentation</vt:lpstr>
      <vt:lpstr>Έργα Μιχάηλ Αγγελου</vt:lpstr>
      <vt:lpstr>PowerPoint Presentation</vt:lpstr>
      <vt:lpstr>Ελ Γκρέκο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Περσεφόνη Καλαμπάκα</dc:creator>
  <cp:lastModifiedBy>Περσεφόνη Καλαμπάκα</cp:lastModifiedBy>
  <cp:revision>2</cp:revision>
  <dcterms:created xsi:type="dcterms:W3CDTF">2025-04-11T14:21:50Z</dcterms:created>
  <dcterms:modified xsi:type="dcterms:W3CDTF">2025-04-11T16:41:43Z</dcterms:modified>
</cp:coreProperties>
</file>