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afeyoutube.net/w/7f8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eranistis.net/wordpress/2020/03/16/%CE%B9-%CE%B8-%CE%BA%CE%B1%CE%BA%CF%81%CE%B9%CE%B4%CE%AE%CF%82-%CE%B7-%CE%B1%CF%83%CF%80%CE%AF%CE%B4%CE%B1-%CF%84%CE%BF%CF%85-%CE%B1%CF%87%CE%B9%CE%BB%CE%BB%CE%AD%CE%B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digitalschool.minedu.gov.gr/modules/document/file.php/DSGYM-B108/HTML/aspida/main.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books.edu.gr/modules/ebook/show.php/DSGYM-B108/208/1458,4859/" TargetMode="External"/><Relationship Id="rId2" Type="http://schemas.openxmlformats.org/officeDocument/2006/relationships/hyperlink" Target="http://digitalschool.minedu.gov.gr/modules/document/file.php/DSGYM-B108/HTML/aspida/main.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ebooks.edu.gr/modules/ebook/show.php/DSGYM-B108/208/1458,485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48453A-545C-472E-8438-D7686B0A95BA}"/>
              </a:ext>
            </a:extLst>
          </p:cNvPr>
          <p:cNvSpPr txBox="1">
            <a:spLocks/>
          </p:cNvSpPr>
          <p:nvPr/>
        </p:nvSpPr>
        <p:spPr>
          <a:xfrm>
            <a:off x="2645547" y="1742243"/>
            <a:ext cx="8637971" cy="2262781"/>
          </a:xfrm>
          <a:prstGeom prst="rect">
            <a:avLst/>
          </a:prstGeom>
        </p:spPr>
        <p:txBody>
          <a:bodyPr>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b="1">
                <a:solidFill>
                  <a:srgbClr val="FF0000"/>
                </a:solidFill>
              </a:rPr>
              <a:t>«Ασπίδα του Αχιλλέα» </a:t>
            </a:r>
            <a:r>
              <a:rPr lang="el-GR" b="1" i="1">
                <a:solidFill>
                  <a:srgbClr val="FF0000"/>
                </a:solidFill>
              </a:rPr>
              <a:t>,</a:t>
            </a:r>
            <a:br>
              <a:rPr lang="en-US" b="1" i="1">
                <a:solidFill>
                  <a:srgbClr val="FF0000"/>
                </a:solidFill>
              </a:rPr>
            </a:br>
            <a:r>
              <a:rPr lang="el-GR" b="1" i="1">
                <a:solidFill>
                  <a:srgbClr val="FF0000"/>
                </a:solidFill>
              </a:rPr>
              <a:t> </a:t>
            </a:r>
            <a:r>
              <a:rPr lang="el-GR" sz="4000" b="1" i="1">
                <a:solidFill>
                  <a:srgbClr val="FF0000"/>
                </a:solidFill>
              </a:rPr>
              <a:t>ΟΜΗΡΟΥ  ΙΛΙΑΔΑ</a:t>
            </a:r>
            <a:br>
              <a:rPr lang="en-US" sz="4000" b="1" i="1">
                <a:solidFill>
                  <a:srgbClr val="FF0000"/>
                </a:solidFill>
              </a:rPr>
            </a:br>
            <a:endParaRPr lang="el-GR" sz="4000" b="1" i="1" dirty="0">
              <a:solidFill>
                <a:srgbClr val="FF0000"/>
              </a:solidFill>
            </a:endParaRPr>
          </a:p>
        </p:txBody>
      </p:sp>
    </p:spTree>
    <p:extLst>
      <p:ext uri="{BB962C8B-B14F-4D97-AF65-F5344CB8AC3E}">
        <p14:creationId xmlns:p14="http://schemas.microsoft.com/office/powerpoint/2010/main" val="3338772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Η ασπίδα του Αχιλλέα">
            <a:extLst>
              <a:ext uri="{FF2B5EF4-FFF2-40B4-BE49-F238E27FC236}">
                <a16:creationId xmlns:a16="http://schemas.microsoft.com/office/drawing/2014/main" id="{B3C57F53-3091-4EFA-AD3F-F1D538A2F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972" y="-184666"/>
            <a:ext cx="6337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9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FA70F945-98E7-42E8-8094-6120919B658B}"/>
              </a:ext>
            </a:extLst>
          </p:cNvPr>
          <p:cNvSpPr/>
          <p:nvPr/>
        </p:nvSpPr>
        <p:spPr>
          <a:xfrm>
            <a:off x="2612993" y="746049"/>
            <a:ext cx="9087775" cy="5078313"/>
          </a:xfrm>
          <a:prstGeom prst="rect">
            <a:avLst/>
          </a:prstGeom>
        </p:spPr>
        <p:txBody>
          <a:bodyPr wrap="square">
            <a:spAutoFit/>
          </a:bodyPr>
          <a:lstStyle/>
          <a:p>
            <a:pPr algn="just"/>
            <a:endParaRPr lang="el-GR" dirty="0">
              <a:solidFill>
                <a:srgbClr val="211F1F"/>
              </a:solidFill>
              <a:latin typeface="Helvetica" panose="020B0604020202020204" pitchFamily="34" charset="0"/>
            </a:endParaRPr>
          </a:p>
          <a:p>
            <a:pPr algn="just"/>
            <a:r>
              <a:rPr lang="el-GR" dirty="0">
                <a:solidFill>
                  <a:srgbClr val="211F1F"/>
                </a:solidFill>
                <a:latin typeface="Helvetica" panose="020B0604020202020204" pitchFamily="34" charset="0"/>
              </a:rPr>
              <a:t>Από τις σκηνές που παρασταίνονται στους </a:t>
            </a:r>
            <a:r>
              <a:rPr lang="el-GR" dirty="0">
                <a:solidFill>
                  <a:srgbClr val="00B050"/>
                </a:solidFill>
                <a:latin typeface="Helvetica" panose="020B0604020202020204" pitchFamily="34" charset="0"/>
              </a:rPr>
              <a:t>μεσαίους κύκλους </a:t>
            </a:r>
            <a:r>
              <a:rPr lang="el-GR" dirty="0">
                <a:solidFill>
                  <a:srgbClr val="211F1F"/>
                </a:solidFill>
                <a:latin typeface="Helvetica" panose="020B0604020202020204" pitchFamily="34" charset="0"/>
              </a:rPr>
              <a:t>οι πρώτες αναφέρονται στην </a:t>
            </a:r>
            <a:r>
              <a:rPr lang="el-GR" dirty="0">
                <a:solidFill>
                  <a:srgbClr val="FFC000"/>
                </a:solidFill>
                <a:latin typeface="Helvetica" panose="020B0604020202020204" pitchFamily="34" charset="0"/>
              </a:rPr>
              <a:t>κοινωνική ζωή του ανθρώπου</a:t>
            </a:r>
            <a:r>
              <a:rPr lang="el-GR" dirty="0">
                <a:solidFill>
                  <a:srgbClr val="211F1F"/>
                </a:solidFill>
                <a:latin typeface="Helvetica" panose="020B0604020202020204" pitchFamily="34" charset="0"/>
              </a:rPr>
              <a:t>: απονομή δικαιοσύνης και γάμος. </a:t>
            </a:r>
          </a:p>
          <a:p>
            <a:pPr algn="just"/>
            <a:endParaRPr lang="el-GR" dirty="0">
              <a:solidFill>
                <a:srgbClr val="211F1F"/>
              </a:solidFill>
              <a:latin typeface="Helvetica" panose="020B0604020202020204" pitchFamily="34" charset="0"/>
            </a:endParaRPr>
          </a:p>
          <a:p>
            <a:pPr algn="just"/>
            <a:r>
              <a:rPr lang="el-GR" dirty="0">
                <a:solidFill>
                  <a:srgbClr val="211F1F"/>
                </a:solidFill>
                <a:latin typeface="Helvetica" panose="020B0604020202020204" pitchFamily="34" charset="0"/>
              </a:rPr>
              <a:t>Σε αυστηρή αντιστοιχία το τελευταίο θέμα από τις σκηνές αυτές είναι πάλι παρμένο από την κοινωνική ζωή: χορός. </a:t>
            </a:r>
          </a:p>
          <a:p>
            <a:pPr algn="just"/>
            <a:endParaRPr lang="el-GR" dirty="0">
              <a:solidFill>
                <a:srgbClr val="211F1F"/>
              </a:solidFill>
              <a:latin typeface="Helvetica" panose="020B0604020202020204" pitchFamily="34" charset="0"/>
            </a:endParaRPr>
          </a:p>
          <a:p>
            <a:pPr algn="just"/>
            <a:r>
              <a:rPr lang="el-GR" dirty="0">
                <a:solidFill>
                  <a:srgbClr val="211F1F"/>
                </a:solidFill>
                <a:latin typeface="Helvetica" panose="020B0604020202020204" pitchFamily="34" charset="0"/>
              </a:rPr>
              <a:t>Εκεί, μέσα στη συνοδεία του γάμου, τραγουδούσαν οι νιοι χορεύοντας στους ήχους του αυλού και της κιθάρας εδώ χορεύουν νιοι και νιές μαζί, και το χορό τους τον ρυθμίζει ο θείος αοιδός με το τραγούδι του και την κιθάρα.</a:t>
            </a:r>
          </a:p>
          <a:p>
            <a:pPr algn="just"/>
            <a:endParaRPr lang="el-GR" dirty="0">
              <a:solidFill>
                <a:srgbClr val="211F1F"/>
              </a:solidFill>
              <a:latin typeface="Helvetica" panose="020B0604020202020204" pitchFamily="34" charset="0"/>
            </a:endParaRPr>
          </a:p>
          <a:p>
            <a:pPr algn="just"/>
            <a:r>
              <a:rPr lang="el-GR" dirty="0">
                <a:solidFill>
                  <a:srgbClr val="211F1F"/>
                </a:solidFill>
                <a:latin typeface="Helvetica" panose="020B0604020202020204" pitchFamily="34" charset="0"/>
              </a:rPr>
              <a:t>Οι καθαυτό μεσαίες σκηνές παρουσιάζουν τις βασικές μορφές της γεωργικής ζωής του ανθρώπου: όργωμα, θερισμός, τρύγος, κτηνοτροφία. </a:t>
            </a:r>
          </a:p>
          <a:p>
            <a:pPr algn="just"/>
            <a:endParaRPr lang="el-GR" dirty="0">
              <a:solidFill>
                <a:srgbClr val="211F1F"/>
              </a:solidFill>
              <a:latin typeface="Helvetica" panose="020B0604020202020204" pitchFamily="34" charset="0"/>
            </a:endParaRPr>
          </a:p>
          <a:p>
            <a:pPr algn="just"/>
            <a:r>
              <a:rPr lang="el-GR" dirty="0">
                <a:solidFill>
                  <a:srgbClr val="211F1F"/>
                </a:solidFill>
                <a:latin typeface="Helvetica" panose="020B0604020202020204" pitchFamily="34" charset="0"/>
              </a:rPr>
              <a:t>Νιώθεις όλο το μόχθο του ανθρώπου που δουλεύει τη γη, μαζί του όμως ζεις και τη χαρούμενη ικανοποίηση που δίνει ή δουλειά και καθαυτή και για την καλή σοδειά που θα φέρει.</a:t>
            </a:r>
          </a:p>
          <a:p>
            <a:pPr algn="just"/>
            <a:endParaRPr lang="el-GR" b="0" i="0" dirty="0">
              <a:solidFill>
                <a:srgbClr val="211F1F"/>
              </a:solidFill>
              <a:effectLst/>
              <a:latin typeface="Helvetica" panose="020B0604020202020204" pitchFamily="34" charset="0"/>
            </a:endParaRPr>
          </a:p>
        </p:txBody>
      </p:sp>
    </p:spTree>
    <p:extLst>
      <p:ext uri="{BB962C8B-B14F-4D97-AF65-F5344CB8AC3E}">
        <p14:creationId xmlns:p14="http://schemas.microsoft.com/office/powerpoint/2010/main" val="71686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Απεικόνιση της ασπίδας του Αχιλλέα.">
            <a:extLst>
              <a:ext uri="{FF2B5EF4-FFF2-40B4-BE49-F238E27FC236}">
                <a16:creationId xmlns:a16="http://schemas.microsoft.com/office/drawing/2014/main" id="{F3B09802-7D30-4272-AFD5-DF69A6D63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542" y="-154316"/>
            <a:ext cx="62380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4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1BE70AAD-96DD-464A-A62D-D27843309DA4}"/>
              </a:ext>
            </a:extLst>
          </p:cNvPr>
          <p:cNvSpPr/>
          <p:nvPr/>
        </p:nvSpPr>
        <p:spPr>
          <a:xfrm>
            <a:off x="2897079" y="953818"/>
            <a:ext cx="8812567" cy="5442259"/>
          </a:xfrm>
          <a:prstGeom prst="rect">
            <a:avLst/>
          </a:prstGeom>
        </p:spPr>
        <p:txBody>
          <a:bodyPr wrap="square">
            <a:spAutoFit/>
          </a:bodyPr>
          <a:lstStyle/>
          <a:p>
            <a:pPr algn="just">
              <a:lnSpc>
                <a:spcPct val="150000"/>
              </a:lnSpc>
            </a:pPr>
            <a:r>
              <a:rPr lang="el-GR" dirty="0">
                <a:solidFill>
                  <a:srgbClr val="211F1F"/>
                </a:solidFill>
                <a:latin typeface="Helvetica" panose="020B0604020202020204" pitchFamily="34" charset="0"/>
              </a:rPr>
              <a:t>Ο αρχαίος Έλληνας νιώθει πως δεν μπορεί να εξαντλήσει την πληρότητα της ζωής παρά μόνο με την κατάφαση όλων των αντιθέσεων που κλείνει. </a:t>
            </a:r>
          </a:p>
          <a:p>
            <a:pPr algn="just">
              <a:lnSpc>
                <a:spcPct val="150000"/>
              </a:lnSpc>
            </a:pPr>
            <a:endParaRPr lang="el-GR" dirty="0">
              <a:solidFill>
                <a:srgbClr val="211F1F"/>
              </a:solidFill>
              <a:latin typeface="Helvetica" panose="020B0604020202020204" pitchFamily="34" charset="0"/>
            </a:endParaRPr>
          </a:p>
          <a:p>
            <a:pPr algn="just">
              <a:lnSpc>
                <a:spcPct val="150000"/>
              </a:lnSpc>
            </a:pPr>
            <a:endParaRPr lang="el-GR" dirty="0">
              <a:solidFill>
                <a:srgbClr val="211F1F"/>
              </a:solidFill>
              <a:latin typeface="Helvetica" panose="020B0604020202020204" pitchFamily="34" charset="0"/>
            </a:endParaRPr>
          </a:p>
          <a:p>
            <a:pPr algn="just">
              <a:lnSpc>
                <a:spcPct val="150000"/>
              </a:lnSpc>
            </a:pPr>
            <a:r>
              <a:rPr lang="el-GR" dirty="0">
                <a:solidFill>
                  <a:srgbClr val="211F1F"/>
                </a:solidFill>
                <a:latin typeface="Helvetica" panose="020B0604020202020204" pitchFamily="34" charset="0"/>
              </a:rPr>
              <a:t>Έτσι κι εδώ βλέπουμε τον Όμηρο ν’ αναπλάθει τον κόσμο ολόκληρο χύνοντας το φως των στίχων του </a:t>
            </a:r>
          </a:p>
          <a:p>
            <a:pPr algn="just">
              <a:lnSpc>
                <a:spcPct val="150000"/>
              </a:lnSpc>
            </a:pPr>
            <a:r>
              <a:rPr lang="el-GR" dirty="0">
                <a:solidFill>
                  <a:srgbClr val="211F1F"/>
                </a:solidFill>
                <a:latin typeface="Helvetica" panose="020B0604020202020204" pitchFamily="34" charset="0"/>
              </a:rPr>
              <a:t>στη ζωή των ανθρώπων της πολιτείας και </a:t>
            </a:r>
          </a:p>
          <a:p>
            <a:pPr algn="just">
              <a:lnSpc>
                <a:spcPct val="150000"/>
              </a:lnSpc>
            </a:pPr>
            <a:r>
              <a:rPr lang="el-GR" dirty="0">
                <a:solidFill>
                  <a:srgbClr val="211F1F"/>
                </a:solidFill>
                <a:latin typeface="Helvetica" panose="020B0604020202020204" pitchFamily="34" charset="0"/>
              </a:rPr>
              <a:t>στη ζωή των ξωμάχων, στη ζωή των άντρων –δικαστήριο- και </a:t>
            </a:r>
          </a:p>
          <a:p>
            <a:pPr algn="just">
              <a:lnSpc>
                <a:spcPct val="150000"/>
              </a:lnSpc>
            </a:pPr>
            <a:r>
              <a:rPr lang="el-GR" dirty="0">
                <a:solidFill>
                  <a:srgbClr val="211F1F"/>
                </a:solidFill>
                <a:latin typeface="Helvetica" panose="020B0604020202020204" pitchFamily="34" charset="0"/>
              </a:rPr>
              <a:t>στη ζωή των γυναικών -γάμος-, </a:t>
            </a:r>
          </a:p>
          <a:p>
            <a:pPr algn="just">
              <a:lnSpc>
                <a:spcPct val="150000"/>
              </a:lnSpc>
            </a:pPr>
            <a:r>
              <a:rPr lang="el-GR" dirty="0">
                <a:solidFill>
                  <a:srgbClr val="211F1F"/>
                </a:solidFill>
                <a:latin typeface="Helvetica" panose="020B0604020202020204" pitchFamily="34" charset="0"/>
              </a:rPr>
              <a:t>στα έργα του πολέμου και στα έργα της ειρήνης, </a:t>
            </a:r>
          </a:p>
          <a:p>
            <a:pPr algn="just">
              <a:lnSpc>
                <a:spcPct val="150000"/>
              </a:lnSpc>
            </a:pPr>
            <a:r>
              <a:rPr lang="el-GR" dirty="0">
                <a:solidFill>
                  <a:srgbClr val="211F1F"/>
                </a:solidFill>
                <a:latin typeface="Helvetica" panose="020B0604020202020204" pitchFamily="34" charset="0"/>
              </a:rPr>
              <a:t>στη σοβαρή δουλειά με το μόχθο της και </a:t>
            </a:r>
          </a:p>
          <a:p>
            <a:pPr algn="just">
              <a:lnSpc>
                <a:spcPct val="150000"/>
              </a:lnSpc>
            </a:pPr>
            <a:r>
              <a:rPr lang="el-GR" dirty="0">
                <a:solidFill>
                  <a:srgbClr val="211F1F"/>
                </a:solidFill>
                <a:latin typeface="Helvetica" panose="020B0604020202020204" pitchFamily="34" charset="0"/>
              </a:rPr>
              <a:t>στη γιορτή με τις χαρές της, στις οιμωγές των λαβωμένων και στα τραγούδια των χαροκόπων.</a:t>
            </a:r>
            <a:endParaRPr lang="el-GR" dirty="0"/>
          </a:p>
        </p:txBody>
      </p:sp>
    </p:spTree>
    <p:extLst>
      <p:ext uri="{BB962C8B-B14F-4D97-AF65-F5344CB8AC3E}">
        <p14:creationId xmlns:p14="http://schemas.microsoft.com/office/powerpoint/2010/main" val="44218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951DFA5-8E5C-42CC-991A-A6012F65B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2AD78F4F-C7E9-4789-8538-75C59067CF5C}"/>
              </a:ext>
            </a:extLst>
          </p:cNvPr>
          <p:cNvSpPr/>
          <p:nvPr/>
        </p:nvSpPr>
        <p:spPr>
          <a:xfrm>
            <a:off x="1309312" y="4052202"/>
            <a:ext cx="3786471" cy="2308324"/>
          </a:xfrm>
          <a:prstGeom prst="rect">
            <a:avLst/>
          </a:prstGeom>
        </p:spPr>
        <p:txBody>
          <a:bodyPr wrap="square">
            <a:spAutoFit/>
          </a:bodyPr>
          <a:lstStyle/>
          <a:p>
            <a:r>
              <a:rPr lang="en-US" sz="2400" b="1" dirty="0">
                <a:solidFill>
                  <a:srgbClr val="0070C0"/>
                </a:solidFill>
                <a:hlinkClick r:id="rId3">
                  <a:extLst>
                    <a:ext uri="{A12FA001-AC4F-418D-AE19-62706E023703}">
                      <ahyp:hlinkClr xmlns:ahyp="http://schemas.microsoft.com/office/drawing/2018/hyperlinkcolor" val="tx"/>
                    </a:ext>
                  </a:extLst>
                </a:hlinkClick>
              </a:rPr>
              <a:t>https://safeyoutube.net/w/7f8G</a:t>
            </a:r>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a:p>
            <a:r>
              <a:rPr lang="el-GR" sz="2400" dirty="0"/>
              <a:t>Η ασπίδα του Αχιλλέα</a:t>
            </a:r>
          </a:p>
          <a:p>
            <a:endParaRPr lang="el-GR" sz="2400" b="1" dirty="0">
              <a:solidFill>
                <a:srgbClr val="0070C0"/>
              </a:solidFill>
            </a:endParaRPr>
          </a:p>
        </p:txBody>
      </p:sp>
    </p:spTree>
    <p:extLst>
      <p:ext uri="{BB962C8B-B14F-4D97-AF65-F5344CB8AC3E}">
        <p14:creationId xmlns:p14="http://schemas.microsoft.com/office/powerpoint/2010/main" val="2843109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D4CD47B-F3E1-45BF-B0A7-8A1B39DC6972}"/>
              </a:ext>
            </a:extLst>
          </p:cNvPr>
          <p:cNvSpPr/>
          <p:nvPr/>
        </p:nvSpPr>
        <p:spPr>
          <a:xfrm>
            <a:off x="1393794" y="211519"/>
            <a:ext cx="10608815" cy="6247864"/>
          </a:xfrm>
          <a:prstGeom prst="rect">
            <a:avLst/>
          </a:prstGeom>
        </p:spPr>
        <p:txBody>
          <a:bodyPr wrap="square">
            <a:spAutoFit/>
          </a:bodyPr>
          <a:lstStyle/>
          <a:p>
            <a:pPr algn="just">
              <a:lnSpc>
                <a:spcPct val="150000"/>
              </a:lnSpc>
            </a:pPr>
            <a:r>
              <a:rPr lang="el-GR" sz="1600" dirty="0">
                <a:solidFill>
                  <a:srgbClr val="211F1F"/>
                </a:solidFill>
                <a:latin typeface="Helvetica" panose="020B0604020202020204" pitchFamily="34" charset="0"/>
              </a:rPr>
              <a:t>Μέσα στην αποκλειστικά πολεμική ατμόσφαιρα της </a:t>
            </a:r>
            <a:r>
              <a:rPr lang="el-GR" sz="1600" dirty="0" err="1">
                <a:solidFill>
                  <a:srgbClr val="211F1F"/>
                </a:solidFill>
                <a:latin typeface="Helvetica" panose="020B0604020202020204" pitchFamily="34" charset="0"/>
              </a:rPr>
              <a:t>Ιλιάδας</a:t>
            </a:r>
            <a:r>
              <a:rPr lang="el-GR" sz="1600" dirty="0">
                <a:solidFill>
                  <a:srgbClr val="211F1F"/>
                </a:solidFill>
                <a:latin typeface="Helvetica" panose="020B0604020202020204" pitchFamily="34" charset="0"/>
              </a:rPr>
              <a:t>, μέσα στα ηρωικά κατορθώματα και στο θάνατο τόσων παλικαριών, </a:t>
            </a:r>
            <a:r>
              <a:rPr lang="el-GR" sz="1600" i="1" u="sng" dirty="0">
                <a:solidFill>
                  <a:srgbClr val="211F1F"/>
                </a:solidFill>
                <a:latin typeface="Helvetica" panose="020B0604020202020204" pitchFamily="34" charset="0"/>
              </a:rPr>
              <a:t>η περιγραφή της ασπίδας του Αχιλλέα μας ανοίγει μια σειρά από εικόνες, όπου ο πόλεμος είναι μια μόνο φάση της ζωής και όχι η πιο σημαντική</a:t>
            </a:r>
            <a:r>
              <a:rPr lang="el-GR" sz="1600" dirty="0">
                <a:solidFill>
                  <a:srgbClr val="211F1F"/>
                </a:solidFill>
                <a:latin typeface="Helvetica" panose="020B0604020202020204" pitchFamily="34" charset="0"/>
              </a:rPr>
              <a:t>. Οι ειρηνικές σκηνές υπερισχύουν εδώ. Και οι μεγάλοι ήρωες με τα τιμημένα ονόματα παραμερίζονται για μια στιγμή· </a:t>
            </a:r>
            <a:r>
              <a:rPr lang="el-GR" sz="1600" i="1" dirty="0">
                <a:solidFill>
                  <a:srgbClr val="FF0000"/>
                </a:solidFill>
                <a:latin typeface="Helvetica" panose="020B0604020202020204" pitchFamily="34" charset="0"/>
              </a:rPr>
              <a:t>ο ποιητής μας </a:t>
            </a:r>
            <a:r>
              <a:rPr lang="el-GR" sz="1600" i="1" dirty="0" err="1">
                <a:solidFill>
                  <a:srgbClr val="FF0000"/>
                </a:solidFill>
                <a:latin typeface="Helvetica" panose="020B0604020202020204" pitchFamily="34" charset="0"/>
              </a:rPr>
              <a:t>μιλεί</a:t>
            </a:r>
            <a:r>
              <a:rPr lang="el-GR" sz="1600" i="1" dirty="0">
                <a:solidFill>
                  <a:srgbClr val="FF0000"/>
                </a:solidFill>
                <a:latin typeface="Helvetica" panose="020B0604020202020204" pitchFamily="34" charset="0"/>
              </a:rPr>
              <a:t> τώρα για τις χαρές </a:t>
            </a:r>
            <a:r>
              <a:rPr lang="el-GR" sz="1600" dirty="0">
                <a:solidFill>
                  <a:srgbClr val="211F1F"/>
                </a:solidFill>
                <a:latin typeface="Helvetica" panose="020B0604020202020204" pitchFamily="34" charset="0"/>
              </a:rPr>
              <a:t>και </a:t>
            </a:r>
            <a:r>
              <a:rPr lang="el-GR" sz="1600" i="1" dirty="0">
                <a:solidFill>
                  <a:srgbClr val="FF0000"/>
                </a:solidFill>
                <a:latin typeface="Helvetica" panose="020B0604020202020204" pitchFamily="34" charset="0"/>
              </a:rPr>
              <a:t>τους καημούς του «απλού ανώνυμου λάου. </a:t>
            </a:r>
            <a:r>
              <a:rPr lang="el-GR" sz="1600" dirty="0">
                <a:solidFill>
                  <a:srgbClr val="211F1F"/>
                </a:solidFill>
                <a:latin typeface="Helvetica" panose="020B0604020202020204" pitchFamily="34" charset="0"/>
              </a:rPr>
              <a:t>Αυτό δε θα πει πως άλλος πρέπει να είναι ο ποιητής της Ασπίδας και άλλος ο ποιητής της υπόλοιπης </a:t>
            </a:r>
            <a:r>
              <a:rPr lang="el-GR" sz="1600" dirty="0" err="1">
                <a:solidFill>
                  <a:srgbClr val="211F1F"/>
                </a:solidFill>
                <a:latin typeface="Helvetica" panose="020B0604020202020204" pitchFamily="34" charset="0"/>
              </a:rPr>
              <a:t>Ιλιάδας</a:t>
            </a:r>
            <a:r>
              <a:rPr lang="el-GR" sz="1600" dirty="0">
                <a:solidFill>
                  <a:srgbClr val="211F1F"/>
                </a:solidFill>
                <a:latin typeface="Helvetica" panose="020B0604020202020204" pitchFamily="34" charset="0"/>
              </a:rPr>
              <a:t>. </a:t>
            </a:r>
          </a:p>
          <a:p>
            <a:pPr algn="just">
              <a:lnSpc>
                <a:spcPct val="150000"/>
              </a:lnSpc>
            </a:pPr>
            <a:endParaRPr lang="el-GR" sz="1600" dirty="0">
              <a:solidFill>
                <a:srgbClr val="211F1F"/>
              </a:solidFill>
              <a:latin typeface="Helvetica" panose="020B0604020202020204" pitchFamily="34" charset="0"/>
            </a:endParaRPr>
          </a:p>
          <a:p>
            <a:pPr algn="just">
              <a:lnSpc>
                <a:spcPct val="150000"/>
              </a:lnSpc>
            </a:pPr>
            <a:r>
              <a:rPr lang="el-GR" sz="1600" b="1" dirty="0">
                <a:solidFill>
                  <a:srgbClr val="211F1F"/>
                </a:solidFill>
                <a:latin typeface="Helvetica" panose="020B0604020202020204" pitchFamily="34" charset="0"/>
              </a:rPr>
              <a:t>Ένας μεγάλος δημιουργός, όπως στάθηκε ο Όμηρος, είναι πάντα πολύφωνος· γι’ αυτό μπορεί και κλείνει μέσα στην ψυχή του όλο τον κόσμο, όλες τις ομορφιές του, όλες τις χαρές του κι όλους τους πόνους του.</a:t>
            </a:r>
            <a:r>
              <a:rPr lang="el-GR" sz="1600" dirty="0">
                <a:solidFill>
                  <a:srgbClr val="211F1F"/>
                </a:solidFill>
                <a:latin typeface="Helvetica" panose="020B0604020202020204" pitchFamily="34" charset="0"/>
              </a:rPr>
              <a:t> </a:t>
            </a:r>
          </a:p>
          <a:p>
            <a:pPr algn="just">
              <a:lnSpc>
                <a:spcPct val="150000"/>
              </a:lnSpc>
            </a:pPr>
            <a:endParaRPr lang="el-GR" sz="1600" dirty="0">
              <a:solidFill>
                <a:srgbClr val="211F1F"/>
              </a:solidFill>
              <a:latin typeface="Helvetica" panose="020B0604020202020204" pitchFamily="34" charset="0"/>
            </a:endParaRPr>
          </a:p>
          <a:p>
            <a:pPr algn="just">
              <a:lnSpc>
                <a:spcPct val="150000"/>
              </a:lnSpc>
            </a:pPr>
            <a:r>
              <a:rPr lang="el-GR" sz="1600" dirty="0">
                <a:solidFill>
                  <a:srgbClr val="211F1F"/>
                </a:solidFill>
                <a:latin typeface="Helvetica" panose="020B0604020202020204" pitchFamily="34" charset="0"/>
              </a:rPr>
              <a:t>Ωστόσο, σαν να ήθελε να υποδηλώσει πως </a:t>
            </a:r>
            <a:r>
              <a:rPr lang="el-GR" sz="1600" dirty="0">
                <a:solidFill>
                  <a:srgbClr val="0070C0"/>
                </a:solidFill>
                <a:latin typeface="Helvetica" panose="020B0604020202020204" pitchFamily="34" charset="0"/>
              </a:rPr>
              <a:t>όσο και να ψάλλει πολέμους</a:t>
            </a:r>
            <a:r>
              <a:rPr lang="el-GR" sz="1600" dirty="0">
                <a:solidFill>
                  <a:srgbClr val="211F1F"/>
                </a:solidFill>
                <a:latin typeface="Helvetica" panose="020B0604020202020204" pitchFamily="34" charset="0"/>
              </a:rPr>
              <a:t>, μια φορά </a:t>
            </a:r>
            <a:r>
              <a:rPr lang="el-GR" sz="1600" dirty="0">
                <a:solidFill>
                  <a:srgbClr val="00B050"/>
                </a:solidFill>
                <a:latin typeface="Helvetica" panose="020B0604020202020204" pitchFamily="34" charset="0"/>
              </a:rPr>
              <a:t>η καρδιά του δεν ανήκει σ’ αυτούς,</a:t>
            </a:r>
            <a:r>
              <a:rPr lang="el-GR" sz="1600" dirty="0">
                <a:solidFill>
                  <a:srgbClr val="211F1F"/>
                </a:solidFill>
                <a:latin typeface="Helvetica" panose="020B0604020202020204" pitchFamily="34" charset="0"/>
              </a:rPr>
              <a:t> πως </a:t>
            </a:r>
            <a:r>
              <a:rPr lang="el-GR" sz="1600" dirty="0">
                <a:solidFill>
                  <a:srgbClr val="7030A0"/>
                </a:solidFill>
                <a:latin typeface="Helvetica" panose="020B0604020202020204" pitchFamily="34" charset="0"/>
              </a:rPr>
              <a:t>η αγριότητά τους είναι ξένη με την ψυχή του, </a:t>
            </a:r>
            <a:r>
              <a:rPr lang="el-GR" sz="1600" dirty="0">
                <a:solidFill>
                  <a:srgbClr val="FFC000"/>
                </a:solidFill>
                <a:latin typeface="Helvetica" panose="020B0604020202020204" pitchFamily="34" charset="0"/>
              </a:rPr>
              <a:t>παρουσίασε τον ίδιο τον εαυτό του να ψάλλει </a:t>
            </a:r>
            <a:r>
              <a:rPr lang="el-GR" sz="1600" dirty="0">
                <a:solidFill>
                  <a:srgbClr val="211F1F"/>
                </a:solidFill>
                <a:latin typeface="Helvetica" panose="020B0604020202020204" pitchFamily="34" charset="0"/>
              </a:rPr>
              <a:t>-μοναδική φορά μέσα στην </a:t>
            </a:r>
            <a:r>
              <a:rPr lang="el-GR" sz="1600" dirty="0" err="1">
                <a:solidFill>
                  <a:srgbClr val="211F1F"/>
                </a:solidFill>
                <a:latin typeface="Helvetica" panose="020B0604020202020204" pitchFamily="34" charset="0"/>
              </a:rPr>
              <a:t>Ιλιάδα</a:t>
            </a:r>
            <a:r>
              <a:rPr lang="el-GR" sz="1600" dirty="0">
                <a:solidFill>
                  <a:srgbClr val="211F1F"/>
                </a:solidFill>
                <a:latin typeface="Helvetica" panose="020B0604020202020204" pitchFamily="34" charset="0"/>
              </a:rPr>
              <a:t>- όχι στο στρατόπεδο των Ελλήνων, ούτε μέσα στην </a:t>
            </a:r>
            <a:r>
              <a:rPr lang="el-GR" sz="1600" dirty="0" err="1">
                <a:solidFill>
                  <a:srgbClr val="211F1F"/>
                </a:solidFill>
                <a:latin typeface="Helvetica" panose="020B0604020202020204" pitchFamily="34" charset="0"/>
              </a:rPr>
              <a:t>πολιορκημένη</a:t>
            </a:r>
            <a:r>
              <a:rPr lang="el-GR" sz="1600" dirty="0">
                <a:solidFill>
                  <a:srgbClr val="211F1F"/>
                </a:solidFill>
                <a:latin typeface="Helvetica" panose="020B0604020202020204" pitchFamily="34" charset="0"/>
              </a:rPr>
              <a:t> Τροία, παρά </a:t>
            </a:r>
            <a:r>
              <a:rPr lang="el-GR" sz="1600" dirty="0">
                <a:solidFill>
                  <a:srgbClr val="FFC000"/>
                </a:solidFill>
                <a:latin typeface="Helvetica" panose="020B0604020202020204" pitchFamily="34" charset="0"/>
              </a:rPr>
              <a:t>μέσα στην Ασπίδα, </a:t>
            </a:r>
            <a:r>
              <a:rPr lang="el-GR" sz="1600" dirty="0">
                <a:solidFill>
                  <a:srgbClr val="211F1F"/>
                </a:solidFill>
                <a:latin typeface="Helvetica" panose="020B0604020202020204" pitchFamily="34" charset="0"/>
              </a:rPr>
              <a:t>ανάμεσα στους νέους και στις κοπέλες πού χορεύουν -ο θείος αυτός αλήθεια τραγουδιστής…</a:t>
            </a:r>
          </a:p>
          <a:p>
            <a:pPr algn="just"/>
            <a:endParaRPr lang="el-GR" sz="1600" dirty="0">
              <a:solidFill>
                <a:srgbClr val="211F1F"/>
              </a:solidFill>
              <a:latin typeface="Helvetica" panose="020B0604020202020204" pitchFamily="34" charset="0"/>
            </a:endParaRPr>
          </a:p>
          <a:p>
            <a:pPr algn="just"/>
            <a:endParaRPr lang="el-GR" sz="1600" dirty="0">
              <a:solidFill>
                <a:srgbClr val="211F1F"/>
              </a:solidFill>
              <a:latin typeface="Helvetica" panose="020B0604020202020204" pitchFamily="34" charset="0"/>
            </a:endParaRPr>
          </a:p>
          <a:p>
            <a:pPr algn="just"/>
            <a:r>
              <a:rPr lang="el-GR" sz="1600" dirty="0">
                <a:solidFill>
                  <a:srgbClr val="211F1F"/>
                </a:solidFill>
                <a:latin typeface="Helvetica" panose="020B0604020202020204" pitchFamily="34" charset="0"/>
              </a:rPr>
              <a:t>Πηγή: </a:t>
            </a:r>
            <a:r>
              <a:rPr lang="el-GR" sz="1600" dirty="0" err="1">
                <a:solidFill>
                  <a:srgbClr val="211F1F"/>
                </a:solidFill>
                <a:latin typeface="Helvetica" panose="020B0604020202020204" pitchFamily="34" charset="0"/>
              </a:rPr>
              <a:t>Basset</a:t>
            </a:r>
            <a:r>
              <a:rPr lang="el-GR" sz="1600" dirty="0">
                <a:solidFill>
                  <a:srgbClr val="211F1F"/>
                </a:solidFill>
                <a:latin typeface="Helvetica" panose="020B0604020202020204" pitchFamily="34" charset="0"/>
              </a:rPr>
              <a:t> S. E., W. </a:t>
            </a:r>
            <a:r>
              <a:rPr lang="el-GR" sz="1600" dirty="0" err="1">
                <a:solidFill>
                  <a:srgbClr val="211F1F"/>
                </a:solidFill>
                <a:latin typeface="Helvetica" panose="020B0604020202020204" pitchFamily="34" charset="0"/>
              </a:rPr>
              <a:t>Schadewalt</a:t>
            </a:r>
            <a:r>
              <a:rPr lang="el-GR" sz="1600" dirty="0">
                <a:solidFill>
                  <a:srgbClr val="211F1F"/>
                </a:solidFill>
                <a:latin typeface="Helvetica" panose="020B0604020202020204" pitchFamily="34" charset="0"/>
              </a:rPr>
              <a:t>, Ι. Θ. Κακριδής. Μελέτες για την ασπίδα του Αχιλλέα, </a:t>
            </a:r>
            <a:r>
              <a:rPr lang="el-GR" sz="1600" dirty="0" err="1">
                <a:solidFill>
                  <a:srgbClr val="211F1F"/>
                </a:solidFill>
                <a:latin typeface="Helvetica" panose="020B0604020202020204" pitchFamily="34" charset="0"/>
              </a:rPr>
              <a:t>μτφρ</a:t>
            </a:r>
            <a:r>
              <a:rPr lang="el-GR" sz="1600" dirty="0">
                <a:solidFill>
                  <a:srgbClr val="211F1F"/>
                </a:solidFill>
                <a:latin typeface="Helvetica" panose="020B0604020202020204" pitchFamily="34" charset="0"/>
              </a:rPr>
              <a:t>. Ό. Κομνηνού-. Κακριδή. Αθήνα: Εστία 1965. </a:t>
            </a:r>
            <a:endParaRPr lang="el-GR" sz="1600" b="0" i="0" dirty="0">
              <a:solidFill>
                <a:srgbClr val="211F1F"/>
              </a:solidFill>
              <a:effectLst/>
              <a:latin typeface="Helvetica" panose="020B0604020202020204" pitchFamily="34" charset="0"/>
            </a:endParaRPr>
          </a:p>
        </p:txBody>
      </p:sp>
    </p:spTree>
    <p:extLst>
      <p:ext uri="{BB962C8B-B14F-4D97-AF65-F5344CB8AC3E}">
        <p14:creationId xmlns:p14="http://schemas.microsoft.com/office/powerpoint/2010/main" val="81258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7B76DCA6-8A28-4155-AAC6-98752015CCFF}"/>
              </a:ext>
            </a:extLst>
          </p:cNvPr>
          <p:cNvSpPr/>
          <p:nvPr/>
        </p:nvSpPr>
        <p:spPr>
          <a:xfrm>
            <a:off x="2204621" y="4343336"/>
            <a:ext cx="6096000" cy="2308324"/>
          </a:xfrm>
          <a:prstGeom prst="rect">
            <a:avLst/>
          </a:prstGeom>
        </p:spPr>
        <p:txBody>
          <a:bodyPr>
            <a:spAutoFit/>
          </a:bodyPr>
          <a:lstStyle/>
          <a:p>
            <a:r>
              <a:rPr lang="en-US" dirty="0">
                <a:hlinkClick r:id="rId2"/>
              </a:rPr>
              <a:t>http://eranistis.net/wordpress/2020/03/16/%CE%B9-%CE%B8-%CE%BA%CE%B1%CE%BA%CF%81%CE%B9%CE%B4%CE%AE%CF%82-%CE%B7-%CE%B1%CF%83%CF%80%CE%AF%CE%B4%CE%B1-%CF%84%CE%BF%CF%85-%CE%B1%CF%87%CE%B9%CE%BB%CE%BB%CE%AD%CE%B1/</a:t>
            </a:r>
            <a:endParaRPr lang="el-GR" dirty="0"/>
          </a:p>
        </p:txBody>
      </p:sp>
    </p:spTree>
    <p:extLst>
      <p:ext uri="{BB962C8B-B14F-4D97-AF65-F5344CB8AC3E}">
        <p14:creationId xmlns:p14="http://schemas.microsoft.com/office/powerpoint/2010/main" val="4566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AF5AD2D-93E6-4C4A-8110-849149A7709B}"/>
              </a:ext>
            </a:extLst>
          </p:cNvPr>
          <p:cNvSpPr/>
          <p:nvPr/>
        </p:nvSpPr>
        <p:spPr>
          <a:xfrm>
            <a:off x="2213499" y="655598"/>
            <a:ext cx="6096000" cy="2862322"/>
          </a:xfrm>
          <a:prstGeom prst="rect">
            <a:avLst/>
          </a:prstGeom>
        </p:spPr>
        <p:txBody>
          <a:bodyPr>
            <a:spAutoFit/>
          </a:bodyPr>
          <a:lstStyle/>
          <a:p>
            <a:r>
              <a:rPr lang="en-US" dirty="0">
                <a:hlinkClick r:id="rId2"/>
              </a:rPr>
              <a:t>http://digitalschool.minedu.gov.gr/modules/document/file.php/DSGYM-B108/HTML/aspida/main.html</a:t>
            </a:r>
            <a:endParaRPr lang="el-GR" dirty="0"/>
          </a:p>
          <a:p>
            <a:endParaRPr lang="el-GR" dirty="0"/>
          </a:p>
          <a:p>
            <a:endParaRPr lang="el-GR" dirty="0"/>
          </a:p>
          <a:p>
            <a:endParaRPr lang="el-GR" dirty="0"/>
          </a:p>
          <a:p>
            <a:endParaRPr lang="el-GR" dirty="0"/>
          </a:p>
          <a:p>
            <a:r>
              <a:rPr lang="en-US" dirty="0">
                <a:hlinkClick r:id="rId2"/>
              </a:rPr>
              <a:t>http://digitalschool.minedu.gov.gr/modules/document/file.php/DSGYM-B108/HTML/aspida/main.html</a:t>
            </a:r>
            <a:endParaRPr lang="el-GR" dirty="0"/>
          </a:p>
          <a:p>
            <a:endParaRPr lang="el-GR" dirty="0"/>
          </a:p>
          <a:p>
            <a:r>
              <a:rPr lang="el-GR" dirty="0"/>
              <a:t>ΦΩΤΟΔΕΝΤΡΟ</a:t>
            </a:r>
          </a:p>
        </p:txBody>
      </p:sp>
    </p:spTree>
    <p:extLst>
      <p:ext uri="{BB962C8B-B14F-4D97-AF65-F5344CB8AC3E}">
        <p14:creationId xmlns:p14="http://schemas.microsoft.com/office/powerpoint/2010/main" val="350706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0950F56-A557-46E9-8CBD-F35D9F56A6C9}"/>
              </a:ext>
            </a:extLst>
          </p:cNvPr>
          <p:cNvSpPr/>
          <p:nvPr/>
        </p:nvSpPr>
        <p:spPr>
          <a:xfrm>
            <a:off x="2213499" y="655598"/>
            <a:ext cx="6096000" cy="2862322"/>
          </a:xfrm>
          <a:prstGeom prst="rect">
            <a:avLst/>
          </a:prstGeom>
        </p:spPr>
        <p:txBody>
          <a:bodyPr>
            <a:spAutoFit/>
          </a:bodyPr>
          <a:lstStyle/>
          <a:p>
            <a:r>
              <a:rPr lang="en-US" dirty="0">
                <a:hlinkClick r:id="rId2"/>
              </a:rPr>
              <a:t>http://digitalschool.minedu.gov.gr/modules/document/file.php/DSGYM-B108/HTML/aspida/main.html</a:t>
            </a:r>
            <a:endParaRPr lang="el-GR" dirty="0"/>
          </a:p>
          <a:p>
            <a:endParaRPr lang="el-GR" dirty="0"/>
          </a:p>
          <a:p>
            <a:endParaRPr lang="el-GR" dirty="0"/>
          </a:p>
          <a:p>
            <a:endParaRPr lang="el-GR" dirty="0"/>
          </a:p>
          <a:p>
            <a:endParaRPr lang="el-GR" dirty="0"/>
          </a:p>
          <a:p>
            <a:r>
              <a:rPr lang="en-US" dirty="0">
                <a:hlinkClick r:id="rId2"/>
              </a:rPr>
              <a:t>http://digitalschool.minedu.gov.gr/modules/document/file.php/DSGYM-B108/HTML/aspida/main.html</a:t>
            </a:r>
            <a:endParaRPr lang="el-GR" dirty="0"/>
          </a:p>
          <a:p>
            <a:endParaRPr lang="el-GR" dirty="0"/>
          </a:p>
          <a:p>
            <a:r>
              <a:rPr lang="el-GR" dirty="0"/>
              <a:t>ΦΩΤΟΔΕΝΤΡΟ</a:t>
            </a:r>
          </a:p>
        </p:txBody>
      </p:sp>
      <p:sp>
        <p:nvSpPr>
          <p:cNvPr id="3" name="Ορθογώνιο 2">
            <a:extLst>
              <a:ext uri="{FF2B5EF4-FFF2-40B4-BE49-F238E27FC236}">
                <a16:creationId xmlns:a16="http://schemas.microsoft.com/office/drawing/2014/main" id="{1440CFBE-DF98-45CC-B2E1-02FC3891003F}"/>
              </a:ext>
            </a:extLst>
          </p:cNvPr>
          <p:cNvSpPr/>
          <p:nvPr/>
        </p:nvSpPr>
        <p:spPr>
          <a:xfrm>
            <a:off x="2213499" y="3700640"/>
            <a:ext cx="6096000" cy="2308324"/>
          </a:xfrm>
          <a:prstGeom prst="rect">
            <a:avLst/>
          </a:prstGeom>
        </p:spPr>
        <p:txBody>
          <a:bodyPr>
            <a:spAutoFit/>
          </a:bodyPr>
          <a:lstStyle/>
          <a:p>
            <a:r>
              <a:rPr lang="en-US" dirty="0">
                <a:hlinkClick r:id="rId3"/>
              </a:rPr>
              <a:t>http://ebooks.edu.gr/modules/ebook/show.php/DSGYM-B108/208/1458,4859/</a:t>
            </a:r>
            <a:endParaRPr lang="el-GR" dirty="0"/>
          </a:p>
          <a:p>
            <a:endParaRPr lang="el-GR" dirty="0"/>
          </a:p>
          <a:p>
            <a:r>
              <a:rPr lang="el-GR" b="1" dirty="0"/>
              <a:t>Το σύμπαν στην Ασπίδα του Αχιλλέα - δραστηριότητες </a:t>
            </a:r>
          </a:p>
          <a:p>
            <a:endParaRPr lang="el-GR" b="1" dirty="0"/>
          </a:p>
          <a:p>
            <a:r>
              <a:rPr lang="el-GR" b="1" dirty="0"/>
              <a:t>[πηγή: Εκπαιδευτική ιστοσελίδα στο Πανελλήνιο Σχολικό Δίκτυο]</a:t>
            </a:r>
          </a:p>
        </p:txBody>
      </p:sp>
    </p:spTree>
    <p:extLst>
      <p:ext uri="{BB962C8B-B14F-4D97-AF65-F5344CB8AC3E}">
        <p14:creationId xmlns:p14="http://schemas.microsoft.com/office/powerpoint/2010/main" val="236291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DE447CC-1D5C-453B-88EE-664952588673}"/>
              </a:ext>
            </a:extLst>
          </p:cNvPr>
          <p:cNvSpPr/>
          <p:nvPr/>
        </p:nvSpPr>
        <p:spPr>
          <a:xfrm>
            <a:off x="4048218" y="1616903"/>
            <a:ext cx="6096000" cy="2585323"/>
          </a:xfrm>
          <a:prstGeom prst="rect">
            <a:avLst/>
          </a:prstGeom>
        </p:spPr>
        <p:txBody>
          <a:bodyPr>
            <a:spAutoFit/>
          </a:bodyPr>
          <a:lstStyle/>
          <a:p>
            <a:endParaRPr lang="el-GR" dirty="0">
              <a:hlinkClick r:id="rId2"/>
            </a:endParaRPr>
          </a:p>
          <a:p>
            <a:r>
              <a:rPr lang="en-US" dirty="0">
                <a:hlinkClick r:id="rId2"/>
              </a:rPr>
              <a:t>http://ebooks.edu.gr/modules/ebook/show.php/DSGYM-B108/208/1458,4859/</a:t>
            </a:r>
            <a:endParaRPr lang="el-GR" dirty="0"/>
          </a:p>
          <a:p>
            <a:endParaRPr lang="el-GR" dirty="0"/>
          </a:p>
          <a:p>
            <a:endParaRPr lang="el-GR" dirty="0"/>
          </a:p>
          <a:p>
            <a:r>
              <a:rPr lang="el-GR" b="1" dirty="0"/>
              <a:t>ραψωδία </a:t>
            </a:r>
            <a:r>
              <a:rPr lang="el-GR" b="1" i="1" dirty="0"/>
              <a:t>Σ</a:t>
            </a:r>
            <a:endParaRPr lang="el-GR" b="1" dirty="0"/>
          </a:p>
          <a:p>
            <a:r>
              <a:rPr lang="el-GR" b="1" i="1" dirty="0" err="1"/>
              <a:t>Ὁπλοποιία</a:t>
            </a:r>
            <a:br>
              <a:rPr lang="el-GR" b="1" dirty="0"/>
            </a:br>
            <a:r>
              <a:rPr lang="el-GR" b="1" dirty="0"/>
              <a:t>(Τα νέα όπλα του Αχιλλέα κατασκευάζονται)</a:t>
            </a:r>
          </a:p>
          <a:p>
            <a:endParaRPr lang="el-GR" dirty="0"/>
          </a:p>
        </p:txBody>
      </p:sp>
    </p:spTree>
    <p:extLst>
      <p:ext uri="{BB962C8B-B14F-4D97-AF65-F5344CB8AC3E}">
        <p14:creationId xmlns:p14="http://schemas.microsoft.com/office/powerpoint/2010/main" val="108785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54182CF1-A9EE-4670-900B-0957FCD76221}"/>
              </a:ext>
            </a:extLst>
          </p:cNvPr>
          <p:cNvSpPr/>
          <p:nvPr/>
        </p:nvSpPr>
        <p:spPr>
          <a:xfrm>
            <a:off x="2932590" y="264863"/>
            <a:ext cx="8723790" cy="6273512"/>
          </a:xfrm>
          <a:prstGeom prst="rect">
            <a:avLst/>
          </a:prstGeom>
        </p:spPr>
        <p:txBody>
          <a:bodyPr wrap="square">
            <a:spAutoFit/>
          </a:bodyPr>
          <a:lstStyle/>
          <a:p>
            <a:pPr algn="ctr">
              <a:lnSpc>
                <a:spcPct val="150000"/>
              </a:lnSpc>
            </a:pPr>
            <a:r>
              <a:rPr lang="el-GR" b="1" dirty="0">
                <a:solidFill>
                  <a:srgbClr val="211F1F"/>
                </a:solidFill>
                <a:latin typeface="Helvetica" panose="020B0604020202020204" pitchFamily="34" charset="0"/>
              </a:rPr>
              <a:t>Η ασπίδα του Αχιλλέα</a:t>
            </a:r>
          </a:p>
          <a:p>
            <a:pPr algn="just">
              <a:lnSpc>
                <a:spcPct val="150000"/>
              </a:lnSpc>
            </a:pPr>
            <a:r>
              <a:rPr lang="el-GR" dirty="0">
                <a:solidFill>
                  <a:srgbClr val="211F1F"/>
                </a:solidFill>
                <a:latin typeface="Helvetica" panose="020B0604020202020204" pitchFamily="34" charset="0"/>
              </a:rPr>
              <a:t>Κείμενο: </a:t>
            </a:r>
            <a:r>
              <a:rPr lang="el-GR" b="1" dirty="0">
                <a:solidFill>
                  <a:srgbClr val="211F1F"/>
                </a:solidFill>
                <a:latin typeface="Helvetica" panose="020B0604020202020204" pitchFamily="34" charset="0"/>
              </a:rPr>
              <a:t>Ι. Θ. Κακριδής</a:t>
            </a:r>
            <a:endParaRPr lang="el-GR" dirty="0">
              <a:solidFill>
                <a:srgbClr val="211F1F"/>
              </a:solidFill>
              <a:latin typeface="Helvetica" panose="020B0604020202020204" pitchFamily="34" charset="0"/>
            </a:endParaRPr>
          </a:p>
          <a:p>
            <a:pPr algn="just">
              <a:lnSpc>
                <a:spcPct val="150000"/>
              </a:lnSpc>
            </a:pPr>
            <a:r>
              <a:rPr lang="el-GR" dirty="0">
                <a:solidFill>
                  <a:srgbClr val="211F1F"/>
                </a:solidFill>
                <a:latin typeface="Helvetica" panose="020B0604020202020204" pitchFamily="34" charset="0"/>
              </a:rPr>
              <a:t>Όταν ο Αχιλλέας, παραμερίζοντας το θυμό του, αποφασίζει να βγει ξανά στη μάχη και να σκοτώσει τον </a:t>
            </a:r>
            <a:r>
              <a:rPr lang="el-GR" dirty="0" err="1">
                <a:solidFill>
                  <a:srgbClr val="211F1F"/>
                </a:solidFill>
                <a:latin typeface="Helvetica" panose="020B0604020202020204" pitchFamily="34" charset="0"/>
              </a:rPr>
              <a:t>Έχτορα</a:t>
            </a:r>
            <a:r>
              <a:rPr lang="el-GR" dirty="0">
                <a:solidFill>
                  <a:srgbClr val="211F1F"/>
                </a:solidFill>
                <a:latin typeface="Helvetica" panose="020B0604020202020204" pitchFamily="34" charset="0"/>
              </a:rPr>
              <a:t>, για να εκδικηθεί ιό θάνατο του Πάτροκλου, βρίσκεται δίχως όπλα. </a:t>
            </a:r>
          </a:p>
          <a:p>
            <a:pPr algn="just">
              <a:lnSpc>
                <a:spcPct val="150000"/>
              </a:lnSpc>
            </a:pPr>
            <a:endParaRPr lang="el-GR" dirty="0">
              <a:solidFill>
                <a:srgbClr val="211F1F"/>
              </a:solidFill>
              <a:latin typeface="Helvetica" panose="020B0604020202020204" pitchFamily="34" charset="0"/>
            </a:endParaRPr>
          </a:p>
          <a:p>
            <a:pPr algn="just">
              <a:lnSpc>
                <a:spcPct val="150000"/>
              </a:lnSpc>
            </a:pPr>
            <a:r>
              <a:rPr lang="el-GR" dirty="0">
                <a:solidFill>
                  <a:srgbClr val="211F1F"/>
                </a:solidFill>
                <a:latin typeface="Helvetica" panose="020B0604020202020204" pitchFamily="34" charset="0"/>
              </a:rPr>
              <a:t>Γιατί την αρματωσιά του την είχε φορέσει ο φίλος του, και τώρα έχει πέσει κούρσος στα χέρια του με­γάλου αντίμαχου. Τα καινούργια άρματα που χρειάζονται στον Αχιλλέα θ’ αναγκαστεί η μητέρα του η </a:t>
            </a:r>
            <a:r>
              <a:rPr lang="el-GR" dirty="0">
                <a:solidFill>
                  <a:srgbClr val="00B0F0"/>
                </a:solidFill>
                <a:latin typeface="Helvetica" panose="020B0604020202020204" pitchFamily="34" charset="0"/>
              </a:rPr>
              <a:t>Θέτιδα</a:t>
            </a:r>
            <a:r>
              <a:rPr lang="el-GR" dirty="0">
                <a:solidFill>
                  <a:srgbClr val="211F1F"/>
                </a:solidFill>
                <a:latin typeface="Helvetica" panose="020B0604020202020204" pitchFamily="34" charset="0"/>
              </a:rPr>
              <a:t> να ανεβεί στον Όλυμπο και να παρακαλέσει τον </a:t>
            </a:r>
            <a:r>
              <a:rPr lang="el-GR" dirty="0">
                <a:solidFill>
                  <a:srgbClr val="0070C0"/>
                </a:solidFill>
                <a:latin typeface="Helvetica" panose="020B0604020202020204" pitchFamily="34" charset="0"/>
              </a:rPr>
              <a:t>Ήφαιστο </a:t>
            </a:r>
            <a:r>
              <a:rPr lang="el-GR" dirty="0">
                <a:solidFill>
                  <a:srgbClr val="211F1F"/>
                </a:solidFill>
                <a:latin typeface="Helvetica" panose="020B0604020202020204" pitchFamily="34" charset="0"/>
              </a:rPr>
              <a:t>να του τα μαστορέψει.</a:t>
            </a:r>
          </a:p>
          <a:p>
            <a:pPr algn="just">
              <a:lnSpc>
                <a:spcPct val="150000"/>
              </a:lnSpc>
            </a:pPr>
            <a:endParaRPr lang="el-GR" dirty="0">
              <a:solidFill>
                <a:srgbClr val="211F1F"/>
              </a:solidFill>
              <a:latin typeface="Helvetica" panose="020B0604020202020204" pitchFamily="34" charset="0"/>
            </a:endParaRPr>
          </a:p>
          <a:p>
            <a:pPr algn="just">
              <a:lnSpc>
                <a:spcPct val="150000"/>
              </a:lnSpc>
            </a:pPr>
            <a:r>
              <a:rPr lang="el-GR" dirty="0">
                <a:solidFill>
                  <a:srgbClr val="211F1F"/>
                </a:solidFill>
                <a:latin typeface="Helvetica" panose="020B0604020202020204" pitchFamily="34" charset="0"/>
              </a:rPr>
              <a:t>Ο θεός, που δεν ξεχνάει πόση καλοσύνη του είχε δείξει η Θέτιδα σε χρόνια πιο παλιά, είναι πρόθυμος να πάρει πάνω του τον κόπο να φτιάξει την καινούργια πανοπλία. Αφήνει λοιπόν τη γυναίκα του να της κρατάει στο μεταξύ συντροφιά, κι αυτός κλείνεται στο εργαστήρι του, ανάβει τα καμίνια του και στρώνεται στη δουλειά.</a:t>
            </a:r>
            <a:endParaRPr lang="el-GR" b="0" i="0" dirty="0">
              <a:solidFill>
                <a:srgbClr val="211F1F"/>
              </a:solidFill>
              <a:effectLst/>
              <a:latin typeface="Helvetica" panose="020B0604020202020204" pitchFamily="34" charset="0"/>
            </a:endParaRPr>
          </a:p>
        </p:txBody>
      </p:sp>
    </p:spTree>
    <p:extLst>
      <p:ext uri="{BB962C8B-B14F-4D97-AF65-F5344CB8AC3E}">
        <p14:creationId xmlns:p14="http://schemas.microsoft.com/office/powerpoint/2010/main" val="295732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εικόνιση της ασπίδας του Αχιλλέα.">
            <a:extLst>
              <a:ext uri="{FF2B5EF4-FFF2-40B4-BE49-F238E27FC236}">
                <a16:creationId xmlns:a16="http://schemas.microsoft.com/office/drawing/2014/main" id="{419EDD6B-2401-4F4A-AA10-25FD1E9C1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024" y="348733"/>
            <a:ext cx="6080879" cy="596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280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28051C9E-7918-4530-BE0C-B6A478192A73}"/>
              </a:ext>
            </a:extLst>
          </p:cNvPr>
          <p:cNvSpPr/>
          <p:nvPr/>
        </p:nvSpPr>
        <p:spPr>
          <a:xfrm>
            <a:off x="1287263" y="168989"/>
            <a:ext cx="10821880" cy="6689011"/>
          </a:xfrm>
          <a:prstGeom prst="rect">
            <a:avLst/>
          </a:prstGeom>
        </p:spPr>
        <p:txBody>
          <a:bodyPr wrap="square">
            <a:spAutoFit/>
          </a:bodyPr>
          <a:lstStyle/>
          <a:p>
            <a:pPr algn="just">
              <a:lnSpc>
                <a:spcPct val="150000"/>
              </a:lnSpc>
            </a:pPr>
            <a:r>
              <a:rPr lang="el-GR" dirty="0">
                <a:solidFill>
                  <a:srgbClr val="0070C0"/>
                </a:solidFill>
                <a:latin typeface="Helvetica" panose="020B0604020202020204" pitchFamily="34" charset="0"/>
              </a:rPr>
              <a:t>Άρματα </a:t>
            </a:r>
            <a:r>
              <a:rPr lang="el-GR" dirty="0">
                <a:solidFill>
                  <a:srgbClr val="211F1F"/>
                </a:solidFill>
                <a:latin typeface="Helvetica" panose="020B0604020202020204" pitchFamily="34" charset="0"/>
              </a:rPr>
              <a:t>μαστορεμένα από τέτοιο θεό και προορισμένα να σκεπάσουν το κορμί ενός τέτοιου ήρωα δεν μπορεί παρά να </a:t>
            </a:r>
            <a:r>
              <a:rPr lang="el-GR" dirty="0">
                <a:solidFill>
                  <a:srgbClr val="0070C0"/>
                </a:solidFill>
                <a:latin typeface="Helvetica" panose="020B0604020202020204" pitchFamily="34" charset="0"/>
              </a:rPr>
              <a:t>ξεπερνούν στην ομορφιά </a:t>
            </a:r>
            <a:r>
              <a:rPr lang="el-GR" dirty="0">
                <a:solidFill>
                  <a:srgbClr val="211F1F"/>
                </a:solidFill>
                <a:latin typeface="Helvetica" panose="020B0604020202020204" pitchFamily="34" charset="0"/>
              </a:rPr>
              <a:t>και </a:t>
            </a:r>
            <a:r>
              <a:rPr lang="el-GR" dirty="0">
                <a:solidFill>
                  <a:srgbClr val="0070C0"/>
                </a:solidFill>
                <a:latin typeface="Helvetica" panose="020B0604020202020204" pitchFamily="34" charset="0"/>
              </a:rPr>
              <a:t>στην αντοχή </a:t>
            </a:r>
            <a:r>
              <a:rPr lang="el-GR" dirty="0">
                <a:solidFill>
                  <a:srgbClr val="211F1F"/>
                </a:solidFill>
                <a:latin typeface="Helvetica" panose="020B0604020202020204" pitchFamily="34" charset="0"/>
              </a:rPr>
              <a:t>κάθε άλλη αρματωσιά φτιαγμένη από χέρια θνητά: Ο θώρακας λάμπει σα φλόγα, το κράνος είναι πανώριο, πλουμιστό, με φούντα μαλαματένια, οι κνημίδες καμωμένες από φτενό </a:t>
            </a:r>
            <a:r>
              <a:rPr lang="el-GR" dirty="0" err="1">
                <a:solidFill>
                  <a:srgbClr val="211F1F"/>
                </a:solidFill>
                <a:latin typeface="Helvetica" panose="020B0604020202020204" pitchFamily="34" charset="0"/>
              </a:rPr>
              <a:t>καλάι</a:t>
            </a:r>
            <a:r>
              <a:rPr lang="el-GR" dirty="0">
                <a:solidFill>
                  <a:srgbClr val="211F1F"/>
                </a:solidFill>
                <a:latin typeface="Helvetica" panose="020B0604020202020204" pitchFamily="34" charset="0"/>
              </a:rPr>
              <a:t>. Μα πάνω απ’ όλα τ’ άλλα είναι η α σ π ί δ α, που ο Ήφαιστος θα δουλέψει για ώρα πολλή. Για να γίνει στέρεη, θα την κάνει με πέντε απανωτές στρώσεις, δυο από </a:t>
            </a:r>
            <a:r>
              <a:rPr lang="el-GR" dirty="0" err="1">
                <a:solidFill>
                  <a:srgbClr val="211F1F"/>
                </a:solidFill>
                <a:latin typeface="Helvetica" panose="020B0604020202020204" pitchFamily="34" charset="0"/>
              </a:rPr>
              <a:t>καλάι</a:t>
            </a:r>
            <a:r>
              <a:rPr lang="el-GR" dirty="0">
                <a:solidFill>
                  <a:srgbClr val="211F1F"/>
                </a:solidFill>
                <a:latin typeface="Helvetica" panose="020B0604020202020204" pitchFamily="34" charset="0"/>
              </a:rPr>
              <a:t>, δυο από μπρούντζο και μια, τη μεσαία, από μάλαμα. Κι έπειτα θα την πλουμίσει όσο δεν πλουμίστηκε καμιά ασπίδα στον κόσμο.</a:t>
            </a:r>
          </a:p>
          <a:p>
            <a:pPr algn="just">
              <a:lnSpc>
                <a:spcPct val="150000"/>
              </a:lnSpc>
            </a:pPr>
            <a:endParaRPr lang="el-GR" dirty="0">
              <a:solidFill>
                <a:srgbClr val="211F1F"/>
              </a:solidFill>
              <a:latin typeface="Helvetica" panose="020B0604020202020204" pitchFamily="34" charset="0"/>
            </a:endParaRPr>
          </a:p>
          <a:p>
            <a:pPr algn="just">
              <a:lnSpc>
                <a:spcPct val="150000"/>
              </a:lnSpc>
            </a:pPr>
            <a:r>
              <a:rPr lang="el-GR" dirty="0">
                <a:solidFill>
                  <a:srgbClr val="211F1F"/>
                </a:solidFill>
                <a:latin typeface="Helvetica" panose="020B0604020202020204" pitchFamily="34" charset="0"/>
              </a:rPr>
              <a:t>Η ασπίδα είναι </a:t>
            </a:r>
            <a:r>
              <a:rPr lang="el-GR" dirty="0">
                <a:solidFill>
                  <a:srgbClr val="FFC000"/>
                </a:solidFill>
                <a:latin typeface="Helvetica" panose="020B0604020202020204" pitchFamily="34" charset="0"/>
              </a:rPr>
              <a:t>στρογγυλή</a:t>
            </a:r>
            <a:r>
              <a:rPr lang="el-GR" dirty="0">
                <a:solidFill>
                  <a:srgbClr val="211F1F"/>
                </a:solidFill>
                <a:latin typeface="Helvetica" panose="020B0604020202020204" pitchFamily="34" charset="0"/>
              </a:rPr>
              <a:t> κι η εξωτερική της επιφάνεια θα σκεπαστεί ολόκληρη με </a:t>
            </a:r>
            <a:r>
              <a:rPr lang="el-GR" dirty="0">
                <a:solidFill>
                  <a:srgbClr val="FFC000"/>
                </a:solidFill>
                <a:latin typeface="Helvetica" panose="020B0604020202020204" pitchFamily="34" charset="0"/>
              </a:rPr>
              <a:t>εικόνες</a:t>
            </a:r>
            <a:r>
              <a:rPr lang="el-GR" dirty="0">
                <a:solidFill>
                  <a:srgbClr val="211F1F"/>
                </a:solidFill>
                <a:latin typeface="Helvetica" panose="020B0604020202020204" pitchFamily="34" charset="0"/>
              </a:rPr>
              <a:t> από χρυσάφι, ασήμι, </a:t>
            </a:r>
            <a:r>
              <a:rPr lang="el-GR" dirty="0" err="1">
                <a:solidFill>
                  <a:srgbClr val="211F1F"/>
                </a:solidFill>
                <a:latin typeface="Helvetica" panose="020B0604020202020204" pitchFamily="34" charset="0"/>
              </a:rPr>
              <a:t>καλάι</a:t>
            </a:r>
            <a:r>
              <a:rPr lang="el-GR" dirty="0">
                <a:solidFill>
                  <a:srgbClr val="211F1F"/>
                </a:solidFill>
                <a:latin typeface="Helvetica" panose="020B0604020202020204" pitchFamily="34" charset="0"/>
              </a:rPr>
              <a:t> και άλλα πολύτιμα ολικά, καταταγμένες σε </a:t>
            </a:r>
            <a:r>
              <a:rPr lang="el-GR" i="1" dirty="0">
                <a:solidFill>
                  <a:srgbClr val="00B050"/>
                </a:solidFill>
                <a:latin typeface="Helvetica" panose="020B0604020202020204" pitchFamily="34" charset="0"/>
              </a:rPr>
              <a:t>πέντε ομόκεντρους κύκλους</a:t>
            </a:r>
            <a:r>
              <a:rPr lang="el-GR" dirty="0">
                <a:solidFill>
                  <a:srgbClr val="211F1F"/>
                </a:solidFill>
                <a:latin typeface="Helvetica" panose="020B0604020202020204" pitchFamily="34" charset="0"/>
              </a:rPr>
              <a:t>. Στο μεσαίο ο Ήφαιστος «βάζει τη γης, βάζει τη θάλασσα, βάζει τα ουράνια απάνω, βάζει τον ήλιο τον ακούραστο, τ’ ολόγιομο φεγγάρι, κι’ όλα τ’ αστέρια, ως στεφανώνουνε τον ουρανό…»</a:t>
            </a:r>
          </a:p>
          <a:p>
            <a:pPr algn="just">
              <a:lnSpc>
                <a:spcPct val="150000"/>
              </a:lnSpc>
            </a:pPr>
            <a:endParaRPr lang="el-GR" dirty="0">
              <a:solidFill>
                <a:srgbClr val="211F1F"/>
              </a:solidFill>
              <a:latin typeface="Helvetica" panose="020B0604020202020204" pitchFamily="34" charset="0"/>
            </a:endParaRPr>
          </a:p>
          <a:p>
            <a:pPr algn="just">
              <a:lnSpc>
                <a:spcPct val="150000"/>
              </a:lnSpc>
            </a:pPr>
            <a:r>
              <a:rPr lang="el-GR" dirty="0">
                <a:solidFill>
                  <a:srgbClr val="211F1F"/>
                </a:solidFill>
                <a:latin typeface="Helvetica" panose="020B0604020202020204" pitchFamily="34" charset="0"/>
              </a:rPr>
              <a:t>Ο δεύτερος από μέσα </a:t>
            </a:r>
            <a:r>
              <a:rPr lang="el-GR" dirty="0">
                <a:solidFill>
                  <a:srgbClr val="00B050"/>
                </a:solidFill>
                <a:latin typeface="Helvetica" panose="020B0604020202020204" pitchFamily="34" charset="0"/>
              </a:rPr>
              <a:t>κύκλος</a:t>
            </a:r>
            <a:r>
              <a:rPr lang="el-GR" dirty="0">
                <a:solidFill>
                  <a:srgbClr val="211F1F"/>
                </a:solidFill>
                <a:latin typeface="Helvetica" panose="020B0604020202020204" pitchFamily="34" charset="0"/>
              </a:rPr>
              <a:t> παρασταίνει </a:t>
            </a:r>
            <a:r>
              <a:rPr lang="el-GR" dirty="0">
                <a:solidFill>
                  <a:srgbClr val="FFC000"/>
                </a:solidFill>
                <a:latin typeface="Helvetica" panose="020B0604020202020204" pitchFamily="34" charset="0"/>
              </a:rPr>
              <a:t>δύο πολιτείες</a:t>
            </a:r>
            <a:r>
              <a:rPr lang="el-GR" dirty="0">
                <a:solidFill>
                  <a:srgbClr val="211F1F"/>
                </a:solidFill>
                <a:latin typeface="Helvetica" panose="020B0604020202020204" pitchFamily="34" charset="0"/>
              </a:rPr>
              <a:t>, τη μία σε ώρες ειρηνικές, την άλλη σε άγριες ώρες πολέμου. Η πρώτη παράσταση είναι χωρισμένη σε δυο εικόνες: από τη μια έχουμε δυο άντρες πού δικάζονται στην αγορά, από την άλλη έναν γάμο.</a:t>
            </a:r>
            <a:endParaRPr lang="el-GR" b="0" i="0" dirty="0">
              <a:solidFill>
                <a:srgbClr val="211F1F"/>
              </a:solidFill>
              <a:effectLst/>
              <a:latin typeface="Helvetica" panose="020B0604020202020204" pitchFamily="34" charset="0"/>
            </a:endParaRPr>
          </a:p>
        </p:txBody>
      </p:sp>
    </p:spTree>
    <p:extLst>
      <p:ext uri="{BB962C8B-B14F-4D97-AF65-F5344CB8AC3E}">
        <p14:creationId xmlns:p14="http://schemas.microsoft.com/office/powerpoint/2010/main" val="223966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967D57-E1EB-4B94-8C65-2AFCC906EF5D}"/>
              </a:ext>
            </a:extLst>
          </p:cNvPr>
          <p:cNvSpPr>
            <a:spLocks noChangeArrowheads="1"/>
          </p:cNvSpPr>
          <p:nvPr/>
        </p:nvSpPr>
        <p:spPr bwMode="auto">
          <a:xfrm>
            <a:off x="3116062" y="318420"/>
            <a:ext cx="7386221" cy="55553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rPr>
              <a:t>«Κι ακόμα παίρνει βάζει απάνω του δυο πολιτείες ανθρώπων,</a:t>
            </a:r>
          </a:p>
          <a:p>
            <a:pPr marL="0" marR="0" lvl="0" indent="0" algn="ctr" defTabSz="914400" rtl="0" eaLnBrk="0" fontAlgn="base" latinLnBrk="0" hangingPunct="0">
              <a:lnSpc>
                <a:spcPct val="15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rPr>
              <a:t>πανέμορφες· στη μια ξεφάντωσες ιστόρησε και γάμους·</a:t>
            </a:r>
          </a:p>
          <a:p>
            <a:pPr marL="0" marR="0" lvl="0" indent="0" algn="ctr" defTabSz="914400" rtl="0" eaLnBrk="0" fontAlgn="base" latinLnBrk="0" hangingPunct="0">
              <a:lnSpc>
                <a:spcPct val="15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rPr>
              <a:t>τις νύφες παίρναν απ’ τα σπίτια τους με φώτα, με λαμπάδες,</a:t>
            </a:r>
          </a:p>
          <a:p>
            <a:pPr marL="0" marR="0" lvl="0" indent="0" algn="ctr" defTabSz="914400" rtl="0" eaLnBrk="0" fontAlgn="base" latinLnBrk="0" hangingPunct="0">
              <a:lnSpc>
                <a:spcPct val="15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rPr>
              <a:t>και τις περνούσαν με νυφιάτικα τραγούδια από τις ρούγες.»</a:t>
            </a:r>
          </a:p>
          <a:p>
            <a:pPr marL="0" marR="0" lvl="0" indent="0" algn="ctr" defTabSz="914400" rtl="0" eaLnBrk="0" fontAlgn="base" latinLnBrk="0" hangingPunct="0">
              <a:lnSpc>
                <a:spcPct val="150000"/>
              </a:lnSpc>
              <a:spcBef>
                <a:spcPct val="0"/>
              </a:spcBef>
              <a:spcAft>
                <a:spcPct val="0"/>
              </a:spcAft>
              <a:buClrTx/>
              <a:buSzTx/>
              <a:buFontTx/>
              <a:buNone/>
              <a:tabLst/>
            </a:pPr>
            <a:r>
              <a:rPr kumimoji="0" lang="el-GR" altLang="el-GR" sz="1600" b="1" i="0" u="none" strike="noStrike" cap="none" normalizeH="0" baseline="0" dirty="0" err="1">
                <a:ln>
                  <a:noFill/>
                </a:ln>
                <a:solidFill>
                  <a:schemeClr val="tx1"/>
                </a:solidFill>
                <a:effectLst/>
                <a:latin typeface="Arial" panose="020B0604020202020204" pitchFamily="34" charset="0"/>
              </a:rPr>
              <a:t>Ιλιάδα</a:t>
            </a:r>
            <a:r>
              <a:rPr kumimoji="0" lang="el-GR" altLang="el-GR" sz="1600" b="1" i="0" u="none" strike="noStrike" cap="none" normalizeH="0" baseline="0" dirty="0">
                <a:ln>
                  <a:noFill/>
                </a:ln>
                <a:solidFill>
                  <a:schemeClr val="tx1"/>
                </a:solidFill>
                <a:effectLst/>
                <a:latin typeface="Arial" panose="020B0604020202020204" pitchFamily="34" charset="0"/>
              </a:rPr>
              <a:t> Σ490-494. Μετάφραση Καζαντζάκη-Κακριδή.</a:t>
            </a:r>
          </a:p>
          <a:p>
            <a:pPr marL="0" marR="0" lvl="0" indent="0" algn="ctr" defTabSz="914400" rtl="0" eaLnBrk="0" fontAlgn="base" latinLnBrk="0" hangingPunct="0">
              <a:lnSpc>
                <a:spcPct val="150000"/>
              </a:lnSpc>
              <a:spcBef>
                <a:spcPct val="0"/>
              </a:spcBef>
              <a:spcAft>
                <a:spcPct val="0"/>
              </a:spcAft>
              <a:buClrTx/>
              <a:buSzTx/>
              <a:buFontTx/>
              <a:buNone/>
              <a:tabLst/>
            </a:pPr>
            <a:endParaRPr lang="el-GR" altLang="el-GR" sz="1600" b="1"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16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l-GR" altLang="el-GR" sz="1600" b="1"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rgbClr val="211F1F"/>
                </a:solidFill>
                <a:effectLst/>
                <a:latin typeface="Helvetica" panose="020B0604020202020204" pitchFamily="34" charset="0"/>
              </a:rPr>
              <a:t>Στους </a:t>
            </a:r>
            <a:r>
              <a:rPr kumimoji="0" lang="el-GR" altLang="el-GR" b="0" i="0" u="none" strike="noStrike" cap="none" normalizeH="0" baseline="0" dirty="0">
                <a:ln>
                  <a:noFill/>
                </a:ln>
                <a:solidFill>
                  <a:srgbClr val="00B050"/>
                </a:solidFill>
                <a:effectLst/>
                <a:latin typeface="Helvetica" panose="020B0604020202020204" pitchFamily="34" charset="0"/>
              </a:rPr>
              <a:t>δυο ακόλουθους κύκλους </a:t>
            </a:r>
            <a:r>
              <a:rPr kumimoji="0" lang="el-GR" altLang="el-GR" b="0" i="0" u="none" strike="noStrike" cap="none" normalizeH="0" baseline="0" dirty="0">
                <a:ln>
                  <a:noFill/>
                </a:ln>
                <a:solidFill>
                  <a:srgbClr val="211F1F"/>
                </a:solidFill>
                <a:effectLst/>
                <a:latin typeface="Helvetica" panose="020B0604020202020204" pitchFamily="34" charset="0"/>
              </a:rPr>
              <a:t>βλέπουμε </a:t>
            </a:r>
            <a:r>
              <a:rPr kumimoji="0" lang="el-GR" altLang="el-GR" b="0" i="0" u="none" strike="noStrike" cap="none" normalizeH="0" baseline="0" dirty="0">
                <a:ln>
                  <a:noFill/>
                </a:ln>
                <a:solidFill>
                  <a:srgbClr val="FFC000"/>
                </a:solidFill>
                <a:effectLst/>
                <a:latin typeface="Helvetica" panose="020B0604020202020204" pitchFamily="34" charset="0"/>
              </a:rPr>
              <a:t>ζευγολάτες</a:t>
            </a:r>
            <a:r>
              <a:rPr kumimoji="0" lang="el-GR" altLang="el-GR" b="0" i="0" u="none" strike="noStrike" cap="none" normalizeH="0" baseline="0" dirty="0">
                <a:ln>
                  <a:noFill/>
                </a:ln>
                <a:solidFill>
                  <a:srgbClr val="211F1F"/>
                </a:solidFill>
                <a:effectLst/>
                <a:latin typeface="Helvetica" panose="020B0604020202020204" pitchFamily="34" charset="0"/>
              </a:rPr>
              <a:t> πού οργώνουν, εργάτες πού θερίζουν, κοπέλες και παλικάρια πού τρυγούν, έπειτα βόδια και πρόβατα που βόσκουν, τέλος έναν </a:t>
            </a:r>
            <a:r>
              <a:rPr kumimoji="0" lang="el-GR" altLang="el-GR" b="0" i="0" u="none" strike="noStrike" cap="none" normalizeH="0" baseline="0" dirty="0">
                <a:ln>
                  <a:noFill/>
                </a:ln>
                <a:solidFill>
                  <a:srgbClr val="FFC000"/>
                </a:solidFill>
                <a:effectLst/>
                <a:latin typeface="Helvetica" panose="020B0604020202020204" pitchFamily="34" charset="0"/>
              </a:rPr>
              <a:t>χορό.</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rgbClr val="211F1F"/>
                </a:solidFill>
                <a:effectLst/>
                <a:latin typeface="Helvetica" panose="020B0604020202020204" pitchFamily="34" charset="0"/>
              </a:rPr>
              <a:t>Όλες αυτές οι τόσο κινημένες σκηνές της γης θα κλειστούν με τον τελευταίο, τον εξώτατο κύκλο, πού παρασταίνει, τον </a:t>
            </a:r>
            <a:r>
              <a:rPr kumimoji="0" lang="el-GR" altLang="el-GR" b="0" i="0" u="none" strike="noStrike" cap="none" normalizeH="0" baseline="0" dirty="0">
                <a:ln>
                  <a:noFill/>
                </a:ln>
                <a:solidFill>
                  <a:srgbClr val="FFC000"/>
                </a:solidFill>
                <a:effectLst/>
                <a:latin typeface="Helvetica" panose="020B0604020202020204" pitchFamily="34" charset="0"/>
              </a:rPr>
              <a:t>Ωκεανό.</a:t>
            </a:r>
            <a:r>
              <a:rPr kumimoji="0" lang="el-GR" altLang="el-GR" b="0" i="0" u="none" strike="noStrike" cap="none" normalizeH="0" baseline="0" dirty="0">
                <a:ln>
                  <a:noFill/>
                </a:ln>
                <a:solidFill>
                  <a:srgbClr val="211F1F"/>
                </a:solidFill>
                <a:effectLst/>
                <a:latin typeface="Helvetica"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l-GR" altLang="el-GR" dirty="0">
              <a:solidFill>
                <a:srgbClr val="211F1F"/>
              </a:solidFill>
              <a:latin typeface="Helvetica"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rgbClr val="211F1F"/>
                </a:solidFill>
                <a:effectLst/>
                <a:latin typeface="Helvetica" panose="020B0604020202020204" pitchFamily="34" charset="0"/>
              </a:rPr>
              <a:t>Γιατί για τους αρχαίους Έλληνες ο Ωκεανός ήταν ένα φαρδύ ποτάμι πού έζωνε τη γη ολόκληρη.</a:t>
            </a:r>
            <a:endParaRPr kumimoji="0" lang="el-GR" altLang="el-G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503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BDA06706-0241-4288-8F46-A400DC0AB003}"/>
              </a:ext>
            </a:extLst>
          </p:cNvPr>
          <p:cNvSpPr/>
          <p:nvPr/>
        </p:nvSpPr>
        <p:spPr>
          <a:xfrm>
            <a:off x="3003612" y="1253829"/>
            <a:ext cx="8288784" cy="4801314"/>
          </a:xfrm>
          <a:prstGeom prst="rect">
            <a:avLst/>
          </a:prstGeom>
        </p:spPr>
        <p:txBody>
          <a:bodyPr wrap="square">
            <a:spAutoFit/>
          </a:bodyPr>
          <a:lstStyle/>
          <a:p>
            <a:pPr algn="just"/>
            <a:r>
              <a:rPr lang="el-GR" b="1" dirty="0">
                <a:solidFill>
                  <a:srgbClr val="211F1F"/>
                </a:solidFill>
                <a:latin typeface="Helvetica" panose="020B0604020202020204" pitchFamily="34" charset="0"/>
              </a:rPr>
              <a:t>Η περιγραφή αυτή της ασπίδας του Αχιλλέα γέννησε πλήθος προβλήματα στους φιλόλογους και στους αρχαιολόγους. Άλλοι πίστεψαν πως ο Όμηρος περιγράφει εδώ μια πραγματική ασπίδα, παρεξηγώντας μάλιστα κάπου κάπου τ’ απεικονίσματά της.</a:t>
            </a:r>
            <a:r>
              <a:rPr lang="el-GR" dirty="0">
                <a:solidFill>
                  <a:srgbClr val="211F1F"/>
                </a:solidFill>
                <a:latin typeface="Helvetica" panose="020B0604020202020204" pitchFamily="34" charset="0"/>
              </a:rPr>
              <a:t> </a:t>
            </a:r>
          </a:p>
          <a:p>
            <a:pPr algn="just"/>
            <a:endParaRPr lang="el-GR" dirty="0">
              <a:solidFill>
                <a:srgbClr val="211F1F"/>
              </a:solidFill>
              <a:latin typeface="Helvetica" panose="020B0604020202020204" pitchFamily="34" charset="0"/>
            </a:endParaRPr>
          </a:p>
          <a:p>
            <a:pPr algn="just"/>
            <a:r>
              <a:rPr lang="el-GR" dirty="0">
                <a:solidFill>
                  <a:srgbClr val="211F1F"/>
                </a:solidFill>
                <a:latin typeface="Helvetica" panose="020B0604020202020204" pitchFamily="34" charset="0"/>
              </a:rPr>
              <a:t>Άλλοι παρατήρησαν πως η τεχνική της διακόσμησης και ορισμένα θέματα προδίνουν μυκηναϊκή καταγωγή και γι’ αυτό υποστήριξαν πως η ασπίδα ολόκληρη πρέπει να είναι μυκηναϊκή, ορθογώνια λοιπόν, όχι κυκλική. </a:t>
            </a:r>
          </a:p>
          <a:p>
            <a:pPr algn="just"/>
            <a:endParaRPr lang="el-GR" dirty="0">
              <a:solidFill>
                <a:srgbClr val="211F1F"/>
              </a:solidFill>
              <a:latin typeface="Helvetica" panose="020B0604020202020204" pitchFamily="34" charset="0"/>
            </a:endParaRPr>
          </a:p>
          <a:p>
            <a:pPr algn="just"/>
            <a:r>
              <a:rPr lang="el-GR" dirty="0">
                <a:solidFill>
                  <a:srgbClr val="211F1F"/>
                </a:solidFill>
                <a:latin typeface="Helvetica" panose="020B0604020202020204" pitchFamily="34" charset="0"/>
              </a:rPr>
              <a:t>Βρέθηκαν άλλοι πού πίστεψαν πως έτσι που ή περιγραφή της Ασπίδας με τις ειρηνικές της σκηνές κόβει απότομα την έντονη πολεμική δράση της </a:t>
            </a:r>
            <a:r>
              <a:rPr lang="el-GR" dirty="0" err="1">
                <a:solidFill>
                  <a:srgbClr val="211F1F"/>
                </a:solidFill>
                <a:latin typeface="Helvetica" panose="020B0604020202020204" pitchFamily="34" charset="0"/>
              </a:rPr>
              <a:t>Ιλιάδας</a:t>
            </a:r>
            <a:r>
              <a:rPr lang="el-GR" dirty="0">
                <a:solidFill>
                  <a:srgbClr val="211F1F"/>
                </a:solidFill>
                <a:latin typeface="Helvetica" panose="020B0604020202020204" pitchFamily="34" charset="0"/>
              </a:rPr>
              <a:t>, δεν μπορεί να είναι γνήσιο έργο του Όμηρου, αποτελούσε λοιπόν αρχικά ένα αυθυπόστατο μικρό έπος, που προστέθηκε αργότερα στο σώμα της </a:t>
            </a:r>
            <a:r>
              <a:rPr lang="el-GR" dirty="0" err="1">
                <a:solidFill>
                  <a:srgbClr val="211F1F"/>
                </a:solidFill>
                <a:latin typeface="Helvetica" panose="020B0604020202020204" pitchFamily="34" charset="0"/>
              </a:rPr>
              <a:t>Ιλιάδας</a:t>
            </a:r>
            <a:r>
              <a:rPr lang="el-GR" dirty="0">
                <a:solidFill>
                  <a:srgbClr val="211F1F"/>
                </a:solidFill>
                <a:latin typeface="Helvetica" panose="020B0604020202020204" pitchFamily="34" charset="0"/>
              </a:rPr>
              <a:t>.</a:t>
            </a:r>
          </a:p>
          <a:p>
            <a:pPr algn="just"/>
            <a:endParaRPr lang="el-GR" dirty="0">
              <a:solidFill>
                <a:srgbClr val="211F1F"/>
              </a:solidFill>
              <a:latin typeface="Helvetica" panose="020B0604020202020204" pitchFamily="34" charset="0"/>
            </a:endParaRPr>
          </a:p>
          <a:p>
            <a:pPr algn="just"/>
            <a:r>
              <a:rPr lang="el-GR" dirty="0">
                <a:solidFill>
                  <a:srgbClr val="211F1F"/>
                </a:solidFill>
                <a:latin typeface="Helvetica" panose="020B0604020202020204" pitchFamily="34" charset="0"/>
              </a:rPr>
              <a:t>Φυσικά, εδώ δεν μπορούμε να συζητήσουμε τις γνώμες αυτές· θα δώσουμε μόνο τι πιστεύουμε σήμερα για την Ασπίδα κι έπειτα Θα προχωρήσουμε στην ανάλυση της.</a:t>
            </a:r>
            <a:endParaRPr lang="el-GR" b="0" i="0" dirty="0">
              <a:solidFill>
                <a:srgbClr val="211F1F"/>
              </a:solidFill>
              <a:effectLst/>
              <a:latin typeface="Helvetica" panose="020B0604020202020204" pitchFamily="34" charset="0"/>
            </a:endParaRPr>
          </a:p>
        </p:txBody>
      </p:sp>
    </p:spTree>
    <p:extLst>
      <p:ext uri="{BB962C8B-B14F-4D97-AF65-F5344CB8AC3E}">
        <p14:creationId xmlns:p14="http://schemas.microsoft.com/office/powerpoint/2010/main" val="396541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3637345C-43D6-47AD-BC0C-F658A012845A}"/>
              </a:ext>
            </a:extLst>
          </p:cNvPr>
          <p:cNvSpPr/>
          <p:nvPr/>
        </p:nvSpPr>
        <p:spPr>
          <a:xfrm>
            <a:off x="1429304" y="197346"/>
            <a:ext cx="10457895" cy="6463308"/>
          </a:xfrm>
          <a:prstGeom prst="rect">
            <a:avLst/>
          </a:prstGeom>
        </p:spPr>
        <p:txBody>
          <a:bodyPr wrap="square">
            <a:spAutoFit/>
          </a:bodyPr>
          <a:lstStyle/>
          <a:p>
            <a:pPr algn="just"/>
            <a:r>
              <a:rPr lang="el-GR" dirty="0">
                <a:solidFill>
                  <a:srgbClr val="211F1F"/>
                </a:solidFill>
                <a:latin typeface="Helvetica" panose="020B0604020202020204" pitchFamily="34" charset="0"/>
              </a:rPr>
              <a:t>Ο Όμηρος δεν περιγράφει εδώ μια πραγματική ασπίδα. Ζώντας τον 8ο </a:t>
            </a:r>
            <a:r>
              <a:rPr lang="el-GR" dirty="0" err="1">
                <a:solidFill>
                  <a:srgbClr val="211F1F"/>
                </a:solidFill>
                <a:latin typeface="Helvetica" panose="020B0604020202020204" pitchFamily="34" charset="0"/>
              </a:rPr>
              <a:t>π.Χ</a:t>
            </a:r>
            <a:r>
              <a:rPr lang="el-GR" dirty="0">
                <a:solidFill>
                  <a:srgbClr val="211F1F"/>
                </a:solidFill>
                <a:latin typeface="Helvetica" panose="020B0604020202020204" pitchFamily="34" charset="0"/>
              </a:rPr>
              <a:t>, αιώνα ξέρει βέβαια τις σύγχρονες του κυκλικές ασπίδες, που η διακόσμηση τους γίνεται σε επάλληλους κι αυτή κύκλους· από την άλλη μεριά η τεχνική της Ασπίδας και μερικά από τα θέματα της δείχνουν πόσο δυνατή είναι ακόμα η θύμηση της μυκηναϊκής τέχνης μέσα στην παράδοση υστέρα από τέσσερις αιώνες. </a:t>
            </a:r>
          </a:p>
          <a:p>
            <a:pPr algn="just"/>
            <a:endParaRPr lang="el-GR" b="1" dirty="0">
              <a:solidFill>
                <a:srgbClr val="211F1F"/>
              </a:solidFill>
              <a:latin typeface="Helvetica" panose="020B0604020202020204" pitchFamily="34" charset="0"/>
            </a:endParaRPr>
          </a:p>
          <a:p>
            <a:pPr algn="just"/>
            <a:r>
              <a:rPr lang="el-GR" b="1" dirty="0">
                <a:solidFill>
                  <a:srgbClr val="211F1F"/>
                </a:solidFill>
                <a:latin typeface="Helvetica" panose="020B0604020202020204" pitchFamily="34" charset="0"/>
              </a:rPr>
              <a:t>Η γενική όμως σύλληψη και η οργάνωση του υλικού είναι, έργο του Όμηρου: τα δάνεια στοιχεία ανακατώθηκαν με επινοήματα του ίδιου του ποιητή και -το σπουδαιότερο- από στοιχεία των εικαστικών τεχνών μετασχηματίστηκαν σε στοιχεία της τέχνης του λόγου. Γιατί οι εικαστικές τέχνες -ζωγραφική, πλαστική κλπ.- εργάζονται μέσα στο χώρο, όχι στο χρόνο, κι έτσι από ένα θέμα πού αναπτύσ­σεται μέσα στο χρόνο δεν μπορούν να δώσουν παρά μια στιγμή του μόνο, ας είναι και την κορυφαία.</a:t>
            </a:r>
          </a:p>
          <a:p>
            <a:pPr algn="just"/>
            <a:endParaRPr lang="el-GR" dirty="0">
              <a:solidFill>
                <a:srgbClr val="211F1F"/>
              </a:solidFill>
              <a:latin typeface="Helvetica" panose="020B0604020202020204" pitchFamily="34" charset="0"/>
            </a:endParaRPr>
          </a:p>
          <a:p>
            <a:pPr algn="just"/>
            <a:r>
              <a:rPr lang="el-GR" dirty="0">
                <a:solidFill>
                  <a:srgbClr val="211F1F"/>
                </a:solidFill>
                <a:latin typeface="Helvetica" panose="020B0604020202020204" pitchFamily="34" charset="0"/>
              </a:rPr>
              <a:t>Αντίθετα, ο Όμηρος σαν ποιητής που είναι δίνει το θέμα του στη χρονική συνέχεια του. Στην πολεμική σκηνή να πούμε της πολιτείας που βρίσκεται </a:t>
            </a:r>
            <a:r>
              <a:rPr lang="el-GR" dirty="0" err="1">
                <a:solidFill>
                  <a:srgbClr val="211F1F"/>
                </a:solidFill>
                <a:latin typeface="Helvetica" panose="020B0604020202020204" pitchFamily="34" charset="0"/>
              </a:rPr>
              <a:t>πολιορκημένη</a:t>
            </a:r>
            <a:r>
              <a:rPr lang="el-GR" dirty="0">
                <a:solidFill>
                  <a:srgbClr val="211F1F"/>
                </a:solidFill>
                <a:latin typeface="Helvetica" panose="020B0604020202020204" pitchFamily="34" charset="0"/>
              </a:rPr>
              <a:t> έχουμε πρώτα το τελεσίγραφο του εχθρικού στρατού να τους παραδώσουν τα μισά πλούτη που κρύβει μέσα η πόλη, αλλιώς θα την κούρσευαν ολάκερη πατώντας τη. </a:t>
            </a:r>
          </a:p>
          <a:p>
            <a:pPr algn="just"/>
            <a:endParaRPr lang="el-GR" dirty="0">
              <a:solidFill>
                <a:srgbClr val="211F1F"/>
              </a:solidFill>
              <a:latin typeface="Helvetica" panose="020B0604020202020204" pitchFamily="34" charset="0"/>
            </a:endParaRPr>
          </a:p>
          <a:p>
            <a:pPr algn="just"/>
            <a:r>
              <a:rPr lang="el-GR" dirty="0">
                <a:solidFill>
                  <a:srgbClr val="211F1F"/>
                </a:solidFill>
                <a:latin typeface="Helvetica" panose="020B0604020202020204" pitchFamily="34" charset="0"/>
              </a:rPr>
              <a:t>Οι </a:t>
            </a:r>
            <a:r>
              <a:rPr lang="el-GR" dirty="0" err="1">
                <a:solidFill>
                  <a:srgbClr val="211F1F"/>
                </a:solidFill>
                <a:latin typeface="Helvetica" panose="020B0604020202020204" pitchFamily="34" charset="0"/>
              </a:rPr>
              <a:t>πολιορκημένοι</a:t>
            </a:r>
            <a:r>
              <a:rPr lang="el-GR" dirty="0">
                <a:solidFill>
                  <a:srgbClr val="211F1F"/>
                </a:solidFill>
                <a:latin typeface="Helvetica" panose="020B0604020202020204" pitchFamily="34" charset="0"/>
              </a:rPr>
              <a:t> αρνιούνται κι ετοιμάζονται για καρτέρι. Αφή­νουν τα γυναικόπαιδα και τους γέροντες μέσα στην πολιτεία κι οι άντρες ξεκινούν, φτάνουν στον ποταμό κι εκεί κρύβονται περιμένοντας τα βόδια και τ’ αρνιά των πολιορκητών. Κι όταν τα κοπάδια κατεβαίνουν στο ποτάμι για να ποτιστούν, εκείνοι χύνονται, τ’ αρπάζουν και σκοτώνουν τους βοσκούς. Ο άλλος στρατός, ακούγοντας τη φασαρία, τρέχει, τους προφταίνει, κι έτσι αρχίζει ή μάχη. Όλη αυτή τη μακριά ιστορία πώς θα μπορούσε ποτέ ένα έργο της εικαστικής τέχνης να την κλείσει σε </a:t>
            </a:r>
            <a:r>
              <a:rPr lang="el-GR" dirty="0" err="1">
                <a:solidFill>
                  <a:srgbClr val="211F1F"/>
                </a:solidFill>
                <a:latin typeface="Helvetica" panose="020B0604020202020204" pitchFamily="34" charset="0"/>
              </a:rPr>
              <a:t>μιαν</a:t>
            </a:r>
            <a:r>
              <a:rPr lang="el-GR" dirty="0">
                <a:solidFill>
                  <a:srgbClr val="211F1F"/>
                </a:solidFill>
                <a:latin typeface="Helvetica" panose="020B0604020202020204" pitchFamily="34" charset="0"/>
              </a:rPr>
              <a:t> εικόνα μέσα;</a:t>
            </a:r>
            <a:endParaRPr lang="el-GR" b="0" i="0" dirty="0">
              <a:solidFill>
                <a:srgbClr val="211F1F"/>
              </a:solidFill>
              <a:effectLst/>
              <a:latin typeface="Helvetica" panose="020B0604020202020204" pitchFamily="34" charset="0"/>
            </a:endParaRPr>
          </a:p>
        </p:txBody>
      </p:sp>
    </p:spTree>
    <p:extLst>
      <p:ext uri="{BB962C8B-B14F-4D97-AF65-F5344CB8AC3E}">
        <p14:creationId xmlns:p14="http://schemas.microsoft.com/office/powerpoint/2010/main" val="400298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12F8AB-8DBF-4744-8240-9313E35219D5}"/>
              </a:ext>
            </a:extLst>
          </p:cNvPr>
          <p:cNvSpPr>
            <a:spLocks noChangeArrowheads="1"/>
          </p:cNvSpPr>
          <p:nvPr/>
        </p:nvSpPr>
        <p:spPr bwMode="auto">
          <a:xfrm>
            <a:off x="2166151" y="348550"/>
            <a:ext cx="9587884" cy="62016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el-GR" sz="16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l-GR" altLang="el-GR" sz="1600" b="1" dirty="0"/>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rPr>
              <a:t>«Κι έβαζε ακόμα απάνω </a:t>
            </a:r>
            <a:r>
              <a:rPr kumimoji="0" lang="el-GR" altLang="el-GR" sz="1600" b="1" i="0" u="none" strike="noStrike" cap="none" normalizeH="0" baseline="0" dirty="0" err="1">
                <a:ln>
                  <a:noFill/>
                </a:ln>
                <a:solidFill>
                  <a:schemeClr val="tx1"/>
                </a:solidFill>
                <a:effectLst/>
                <a:latin typeface="Arial" panose="020B0604020202020204" pitchFamily="34" charset="0"/>
              </a:rPr>
              <a:t>νιόσκαφτο</a:t>
            </a:r>
            <a:r>
              <a:rPr kumimoji="0" lang="el-GR" altLang="el-GR" sz="1600" b="1" i="0" u="none" strike="noStrike" cap="none" normalizeH="0" baseline="0" dirty="0">
                <a:ln>
                  <a:noFill/>
                </a:ln>
                <a:solidFill>
                  <a:schemeClr val="tx1"/>
                </a:solidFill>
                <a:effectLst/>
                <a:latin typeface="Arial" panose="020B0604020202020204" pitchFamily="34" charset="0"/>
              </a:rPr>
              <a:t>, παχύ, πλατύ χωράφι,</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rPr>
              <a:t>με αφράτο χώμα, </a:t>
            </a:r>
            <a:r>
              <a:rPr kumimoji="0" lang="el-GR" altLang="el-GR" sz="1600" b="1" i="0" u="none" strike="noStrike" cap="none" normalizeH="0" baseline="0" dirty="0" err="1">
                <a:ln>
                  <a:noFill/>
                </a:ln>
                <a:solidFill>
                  <a:schemeClr val="tx1"/>
                </a:solidFill>
                <a:effectLst/>
                <a:latin typeface="Arial" panose="020B0604020202020204" pitchFamily="34" charset="0"/>
              </a:rPr>
              <a:t>τριπλογύριστο</a:t>
            </a:r>
            <a:r>
              <a:rPr kumimoji="0" lang="el-GR" altLang="el-GR" sz="1600" b="1" i="0" u="none" strike="noStrike" cap="none" normalizeH="0" baseline="0" dirty="0">
                <a:ln>
                  <a:noFill/>
                </a:ln>
                <a:solidFill>
                  <a:schemeClr val="tx1"/>
                </a:solidFill>
                <a:effectLst/>
                <a:latin typeface="Arial" panose="020B0604020202020204" pitchFamily="34" charset="0"/>
              </a:rPr>
              <a:t>· πολλοί ζευγάδες μέσα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rPr>
              <a:t>φέρναν </a:t>
            </a:r>
            <a:r>
              <a:rPr kumimoji="0" lang="el-GR" altLang="el-GR" sz="1600" b="1" i="0" u="none" strike="noStrike" cap="none" normalizeH="0" baseline="0" dirty="0" err="1">
                <a:ln>
                  <a:noFill/>
                </a:ln>
                <a:solidFill>
                  <a:schemeClr val="tx1"/>
                </a:solidFill>
                <a:effectLst/>
                <a:latin typeface="Arial" panose="020B0604020202020204" pitchFamily="34" charset="0"/>
              </a:rPr>
              <a:t>τρογύρα</a:t>
            </a:r>
            <a:r>
              <a:rPr kumimoji="0" lang="el-GR" altLang="el-GR" sz="1600" b="1" i="0" u="none" strike="noStrike" cap="none" normalizeH="0" baseline="0" dirty="0">
                <a:ln>
                  <a:noFill/>
                </a:ln>
                <a:solidFill>
                  <a:schemeClr val="tx1"/>
                </a:solidFill>
                <a:effectLst/>
                <a:latin typeface="Arial" panose="020B0604020202020204" pitchFamily="34" charset="0"/>
              </a:rPr>
              <a:t> τα ζευγάρια τους κι όργωναν δώθε κείθε·</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rPr>
              <a:t>και κάθε που γύριζαν κι έφταναν στου χωραφιού την άκρα,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Arial" panose="020B0604020202020204" pitchFamily="34" charset="0"/>
              </a:rPr>
              <a:t>τους ζύγωνε ένας και τους έδινε κρασί γλυκό μια κούπα…»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err="1">
                <a:ln>
                  <a:noFill/>
                </a:ln>
                <a:solidFill>
                  <a:schemeClr val="tx1"/>
                </a:solidFill>
                <a:effectLst/>
                <a:latin typeface="Arial" panose="020B0604020202020204" pitchFamily="34" charset="0"/>
              </a:rPr>
              <a:t>Ιλιάδα</a:t>
            </a:r>
            <a:r>
              <a:rPr kumimoji="0" lang="el-GR" altLang="el-GR" sz="1600" b="1" i="0" u="none" strike="noStrike" cap="none" normalizeH="0" baseline="0" dirty="0">
                <a:ln>
                  <a:noFill/>
                </a:ln>
                <a:solidFill>
                  <a:schemeClr val="tx1"/>
                </a:solidFill>
                <a:effectLst/>
                <a:latin typeface="Arial" panose="020B0604020202020204" pitchFamily="34" charset="0"/>
              </a:rPr>
              <a:t> Σ542-545. Μετάφραση Καζαντζάκη-Κακριδή.</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rgbClr val="211F1F"/>
                </a:solidFill>
                <a:effectLst/>
                <a:latin typeface="Helvetica" panose="020B0604020202020204" pitchFamily="34" charset="0"/>
              </a:rPr>
              <a:t>Ο </a:t>
            </a:r>
            <a:r>
              <a:rPr kumimoji="0" lang="el-GR" altLang="el-GR" b="0" i="0" u="none" strike="noStrike" cap="none" normalizeH="0" baseline="0" dirty="0">
                <a:ln>
                  <a:noFill/>
                </a:ln>
                <a:solidFill>
                  <a:srgbClr val="00B050"/>
                </a:solidFill>
                <a:effectLst/>
                <a:latin typeface="Helvetica" panose="020B0604020202020204" pitchFamily="34" charset="0"/>
              </a:rPr>
              <a:t>κεντρικός κύκλος </a:t>
            </a:r>
            <a:r>
              <a:rPr kumimoji="0" lang="el-GR" altLang="el-GR" b="0" i="0" u="none" strike="noStrike" cap="none" normalizeH="0" baseline="0" dirty="0">
                <a:ln>
                  <a:noFill/>
                </a:ln>
                <a:solidFill>
                  <a:srgbClr val="211F1F"/>
                </a:solidFill>
                <a:effectLst/>
                <a:latin typeface="Helvetica" panose="020B0604020202020204" pitchFamily="34" charset="0"/>
              </a:rPr>
              <a:t>παράσταινε τη </a:t>
            </a:r>
            <a:r>
              <a:rPr kumimoji="0" lang="el-GR" altLang="el-GR" b="0" i="0" u="none" strike="noStrike" cap="none" normalizeH="0" baseline="0" dirty="0">
                <a:ln>
                  <a:noFill/>
                </a:ln>
                <a:solidFill>
                  <a:srgbClr val="FFC000"/>
                </a:solidFill>
                <a:effectLst/>
                <a:latin typeface="Helvetica" panose="020B0604020202020204" pitchFamily="34" charset="0"/>
              </a:rPr>
              <a:t>γη</a:t>
            </a:r>
            <a:r>
              <a:rPr kumimoji="0" lang="el-GR" altLang="el-GR" b="0" i="0" u="none" strike="noStrike" cap="none" normalizeH="0" baseline="0" dirty="0">
                <a:ln>
                  <a:noFill/>
                </a:ln>
                <a:solidFill>
                  <a:srgbClr val="211F1F"/>
                </a:solidFill>
                <a:effectLst/>
                <a:latin typeface="Helvetica" panose="020B0604020202020204" pitchFamily="34" charset="0"/>
              </a:rPr>
              <a:t> και τη </a:t>
            </a:r>
            <a:r>
              <a:rPr kumimoji="0" lang="el-GR" altLang="el-GR" b="0" i="0" u="none" strike="noStrike" cap="none" normalizeH="0" baseline="0" dirty="0">
                <a:ln>
                  <a:noFill/>
                </a:ln>
                <a:solidFill>
                  <a:srgbClr val="FFC000"/>
                </a:solidFill>
                <a:effectLst/>
                <a:latin typeface="Helvetica" panose="020B0604020202020204" pitchFamily="34" charset="0"/>
              </a:rPr>
              <a:t>θάλασσα</a:t>
            </a:r>
            <a:r>
              <a:rPr kumimoji="0" lang="el-GR" altLang="el-GR" b="0" i="0" u="none" strike="noStrike" cap="none" normalizeH="0" baseline="0" dirty="0">
                <a:ln>
                  <a:noFill/>
                </a:ln>
                <a:solidFill>
                  <a:srgbClr val="211F1F"/>
                </a:solidFill>
                <a:effectLst/>
                <a:latin typeface="Helvetica" panose="020B0604020202020204" pitchFamily="34" charset="0"/>
              </a:rPr>
              <a:t>, τον </a:t>
            </a:r>
            <a:r>
              <a:rPr kumimoji="0" lang="el-GR" altLang="el-GR" b="0" i="0" u="none" strike="noStrike" cap="none" normalizeH="0" baseline="0" dirty="0">
                <a:ln>
                  <a:noFill/>
                </a:ln>
                <a:solidFill>
                  <a:srgbClr val="FFC000"/>
                </a:solidFill>
                <a:effectLst/>
                <a:latin typeface="Helvetica" panose="020B0604020202020204" pitchFamily="34" charset="0"/>
              </a:rPr>
              <a:t>ήλιο</a:t>
            </a:r>
            <a:r>
              <a:rPr kumimoji="0" lang="el-GR" altLang="el-GR" b="0" i="0" u="none" strike="noStrike" cap="none" normalizeH="0" baseline="0" dirty="0">
                <a:ln>
                  <a:noFill/>
                </a:ln>
                <a:solidFill>
                  <a:srgbClr val="211F1F"/>
                </a:solidFill>
                <a:effectLst/>
                <a:latin typeface="Helvetica" panose="020B0604020202020204" pitchFamily="34" charset="0"/>
              </a:rPr>
              <a:t> και το </a:t>
            </a:r>
            <a:r>
              <a:rPr kumimoji="0" lang="el-GR" altLang="el-GR" b="0" i="0" u="none" strike="noStrike" cap="none" normalizeH="0" baseline="0" dirty="0">
                <a:ln>
                  <a:noFill/>
                </a:ln>
                <a:solidFill>
                  <a:srgbClr val="FFC000"/>
                </a:solidFill>
                <a:effectLst/>
                <a:latin typeface="Helvetica" panose="020B0604020202020204" pitchFamily="34" charset="0"/>
              </a:rPr>
              <a:t>φεγγάρι</a:t>
            </a:r>
            <a:r>
              <a:rPr kumimoji="0" lang="el-GR" altLang="el-GR" b="0" i="0" u="none" strike="noStrike" cap="none" normalizeH="0" baseline="0" dirty="0">
                <a:ln>
                  <a:noFill/>
                </a:ln>
                <a:solidFill>
                  <a:srgbClr val="211F1F"/>
                </a:solidFill>
                <a:effectLst/>
                <a:latin typeface="Helvetica" panose="020B0604020202020204" pitchFamily="34" charset="0"/>
              </a:rPr>
              <a:t> και τ’ </a:t>
            </a:r>
            <a:r>
              <a:rPr kumimoji="0" lang="el-GR" altLang="el-GR" b="0" i="0" u="none" strike="noStrike" cap="none" normalizeH="0" baseline="0" dirty="0">
                <a:ln>
                  <a:noFill/>
                </a:ln>
                <a:solidFill>
                  <a:srgbClr val="FFC000"/>
                </a:solidFill>
                <a:effectLst/>
                <a:latin typeface="Helvetica" panose="020B0604020202020204" pitchFamily="34" charset="0"/>
              </a:rPr>
              <a:t>αστέρια</a:t>
            </a:r>
            <a:r>
              <a:rPr kumimoji="0" lang="el-GR" altLang="el-GR" b="0" i="0" u="none" strike="noStrike" cap="none" normalizeH="0" baseline="0" dirty="0">
                <a:ln>
                  <a:noFill/>
                </a:ln>
                <a:solidFill>
                  <a:srgbClr val="211F1F"/>
                </a:solidFill>
                <a:effectLst/>
                <a:latin typeface="Helvetica" panose="020B0604020202020204" pitchFamily="34" charset="0"/>
              </a:rPr>
              <a:t> την εξωτερική πάλι ζώνη τη γέμιζε το πλατύ ρέμα του </a:t>
            </a:r>
            <a:r>
              <a:rPr kumimoji="0" lang="el-GR" altLang="el-GR" b="0" i="0" u="none" strike="noStrike" cap="none" normalizeH="0" baseline="0" dirty="0">
                <a:ln>
                  <a:noFill/>
                </a:ln>
                <a:solidFill>
                  <a:srgbClr val="FFC000"/>
                </a:solidFill>
                <a:effectLst/>
                <a:latin typeface="Helvetica" panose="020B0604020202020204" pitchFamily="34" charset="0"/>
              </a:rPr>
              <a:t>Ωκεανού.</a:t>
            </a:r>
            <a:r>
              <a:rPr kumimoji="0" lang="el-GR" altLang="el-GR" b="0" i="0" u="none" strike="noStrike" cap="none" normalizeH="0" baseline="0" dirty="0">
                <a:ln>
                  <a:noFill/>
                </a:ln>
                <a:solidFill>
                  <a:srgbClr val="211F1F"/>
                </a:solidFill>
                <a:effectLst/>
                <a:latin typeface="Helvetica" panose="020B0604020202020204" pitchFamily="34" charset="0"/>
              </a:rPr>
              <a:t> Ανάμεσα στα κοσμικά στοιχεία αυτά βρίσκεται κλεισμένη η ζωή του ανθρώπου, όπως παρουσιάζεται στις τρεις μεσαίες ζώνες.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b="0" i="0" u="none" strike="noStrike" cap="none" normalizeH="0" baseline="0" dirty="0">
              <a:ln>
                <a:noFill/>
              </a:ln>
              <a:solidFill>
                <a:srgbClr val="211F1F"/>
              </a:solidFill>
              <a:effectLst/>
              <a:latin typeface="Helvetica"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211F1F"/>
                </a:solidFill>
                <a:effectLst/>
                <a:latin typeface="Helvetica" panose="020B0604020202020204" pitchFamily="34" charset="0"/>
              </a:rPr>
              <a:t>Μήπως και στην πραγματικότητα ή ανθρώπινη ζωή δε βρίσκεται, περιορισμένη και καθορισμένη από τα φυσικά στοιχεία; Ο άνθρωπος παλεύει δουλεύοντας πάνω στη γη και –σπανιότερα- πάνω στη θάλασσα. Γύρω του -κατά την αντίληψη των αρχαίων- κυλάει τα νερά του ο Ωκεανός, πάνω του απλώνεται ο ουρανός.</a:t>
            </a:r>
            <a:r>
              <a:rPr kumimoji="0" lang="el-GR" altLang="el-GR" b="0" i="0" u="none" strike="noStrike" cap="none" normalizeH="0" baseline="0" dirty="0">
                <a:ln>
                  <a:noFill/>
                </a:ln>
                <a:solidFill>
                  <a:srgbClr val="211F1F"/>
                </a:solidFill>
                <a:effectLst/>
                <a:latin typeface="Helvetica"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l-GR" altLang="el-GR" dirty="0">
              <a:solidFill>
                <a:srgbClr val="211F1F"/>
              </a:solidFill>
              <a:latin typeface="Helvetica"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a:ln>
                  <a:noFill/>
                </a:ln>
                <a:solidFill>
                  <a:srgbClr val="211F1F"/>
                </a:solidFill>
                <a:effectLst/>
                <a:latin typeface="Helvetica" panose="020B0604020202020204" pitchFamily="34" charset="0"/>
              </a:rPr>
              <a:t>Ο ήλιος βγαίνοντας και βα­σιλεύοντας του καθορίζει τις ώρες της δουλείας και τις ώρες της ανάπαψης. Του φεγγαριού οι φάσεις τον οδηγούν να προσδιορίσει τους μήνες και τα χρόνια πού γυρίζουν, τ’ αστέρια να ταξιδεύει μέσα στη νύχτα και ακόμα να βρίσκει πότε ν’ αρ­χίσει την κάθε δουλειά του χωραφιού.</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2599540"/>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TotalTime>
  <Words>2030</Words>
  <Application>Microsoft Office PowerPoint</Application>
  <PresentationFormat>Ευρεία οθόνη</PresentationFormat>
  <Paragraphs>115</Paragraphs>
  <Slides>18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Century Gothic</vt:lpstr>
      <vt:lpstr>Helvetica</vt:lpstr>
      <vt:lpstr>Wingdings 3</vt:lpstr>
      <vt:lpstr>Θρόισμα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3</cp:revision>
  <dcterms:created xsi:type="dcterms:W3CDTF">2020-05-22T21:36:22Z</dcterms:created>
  <dcterms:modified xsi:type="dcterms:W3CDTF">2020-05-22T22:02:09Z</dcterms:modified>
</cp:coreProperties>
</file>