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1" r:id="rId2"/>
    <p:sldId id="273" r:id="rId3"/>
    <p:sldId id="256" r:id="rId4"/>
    <p:sldId id="276" r:id="rId5"/>
    <p:sldId id="279" r:id="rId6"/>
    <p:sldId id="275" r:id="rId7"/>
    <p:sldId id="277" r:id="rId8"/>
    <p:sldId id="278" r:id="rId9"/>
    <p:sldId id="272" r:id="rId10"/>
    <p:sldId id="269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D49"/>
    <a:srgbClr val="339933"/>
    <a:srgbClr val="990000"/>
    <a:srgbClr val="660033"/>
    <a:srgbClr val="8C44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D6A7910-A819-4248-BCBF-786361A9F2BE}" type="datetimeFigureOut">
              <a:rPr lang="el-GR" smtClean="0"/>
              <a:pPr/>
              <a:t>20/3/2022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20/3/2022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20/3/2022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20/3/2022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6A7910-A819-4248-BCBF-786361A9F2BE}" type="datetimeFigureOut">
              <a:rPr lang="el-GR" smtClean="0"/>
              <a:pPr/>
              <a:t>20/3/2022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20/3/2022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20/3/2022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20/3/2022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D6A7910-A819-4248-BCBF-786361A9F2BE}" type="datetimeFigureOut">
              <a:rPr lang="el-GR" smtClean="0"/>
              <a:pPr/>
              <a:t>20/3/2022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20/3/2022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A7910-A819-4248-BCBF-786361A9F2BE}" type="datetimeFigureOut">
              <a:rPr lang="el-GR" smtClean="0"/>
              <a:pPr/>
              <a:t>20/3/2022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D6A7910-A819-4248-BCBF-786361A9F2BE}" type="datetimeFigureOut">
              <a:rPr lang="el-GR" smtClean="0"/>
              <a:pPr/>
              <a:t>20/3/2022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ADD4C87-B5E9-4B91-AE2A-B49F39C27D8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 err="1" smtClean="0">
                <a:solidFill>
                  <a:schemeClr val="accent3">
                    <a:lumMod val="50000"/>
                  </a:schemeClr>
                </a:solidFill>
              </a:rPr>
              <a:t>Πρακτικ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l-GR" sz="2800" dirty="0" err="1" smtClean="0">
                <a:solidFill>
                  <a:schemeClr val="accent3">
                    <a:lumMod val="50000"/>
                  </a:schemeClr>
                </a:solidFill>
              </a:rPr>
              <a:t>σκηση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accent3">
                    <a:lumMod val="50000"/>
                  </a:schemeClr>
                </a:solidFill>
              </a:rPr>
              <a:t>Διδασκαλ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l-GR" sz="2800" dirty="0" err="1" smtClean="0">
                <a:solidFill>
                  <a:schemeClr val="accent3">
                    <a:lumMod val="50000"/>
                  </a:schemeClr>
                </a:solidFill>
              </a:rPr>
              <a:t>ασ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στην </a:t>
            </a:r>
            <a:r>
              <a:rPr lang="el-GR" sz="2800" dirty="0" err="1" smtClean="0">
                <a:solidFill>
                  <a:schemeClr val="accent3">
                    <a:lumMod val="50000"/>
                  </a:schemeClr>
                </a:solidFill>
              </a:rPr>
              <a:t>Αγγλικη</a:t>
            </a:r>
            <a:r>
              <a:rPr lang="el-GR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800" dirty="0" err="1" smtClean="0">
                <a:solidFill>
                  <a:schemeClr val="accent3">
                    <a:lumMod val="50000"/>
                  </a:schemeClr>
                </a:solidFill>
              </a:rPr>
              <a:t>Γλωσσα</a:t>
            </a:r>
            <a:endParaRPr lang="el-G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28800"/>
            <a:ext cx="7239000" cy="4826936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Pride and Prejudice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A novel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by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Jane Austen</a:t>
            </a:r>
          </a:p>
          <a:p>
            <a:pPr algn="ctr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12976"/>
            <a:ext cx="190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620688"/>
            <a:ext cx="7056784" cy="129614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Descriptions of people through literature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276872"/>
            <a:ext cx="7498080" cy="1368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Can you brainstorm some of the adjectives you have mastered?</a:t>
            </a:r>
          </a:p>
          <a:p>
            <a:pPr>
              <a:buNone/>
            </a:pPr>
            <a:r>
              <a:rPr lang="en-US" sz="1800" dirty="0" smtClean="0"/>
              <a:t>Beautiful, clever, spirited, overbearing, attractive, wealthy, proud, prejudiced, immature, wild, bookish, rich, poverty-stricken, wild, lovely, intriguing, pompous.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l-GR" sz="1800" dirty="0"/>
          </a:p>
        </p:txBody>
      </p:sp>
      <p:sp>
        <p:nvSpPr>
          <p:cNvPr id="1033" name="AutoShape 9" descr="Αποτέλεσμα εικόνας για out with frie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Picture 3" descr="C:\Users\Eirini Giannitsi\Documents\ΑΣΠΑΙΤΕ\Μεθοδολογία της Διδακτικής\ΠΑΔ 3\good for yo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149080"/>
            <a:ext cx="213360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irini Giannitsi\Desktop\pride and prejudic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05064"/>
            <a:ext cx="2043180" cy="2451299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611560" y="620688"/>
            <a:ext cx="7498080" cy="3672408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Pride and Prejudice is </a:t>
            </a:r>
            <a:r>
              <a:rPr lang="en-US" sz="26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 romantic novel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by Jane Austen, focusing on the </a:t>
            </a:r>
            <a:r>
              <a:rPr lang="en-US" sz="2600" i="1" dirty="0" smtClean="0">
                <a:solidFill>
                  <a:srgbClr val="531D49"/>
                </a:solidFill>
                <a:latin typeface="Arial Narrow" pitchFamily="34" charset="0"/>
              </a:rPr>
              <a:t>concept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of love </a:t>
            </a:r>
            <a:r>
              <a:rPr lang="en-US" sz="26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during the late 18</a:t>
            </a:r>
            <a:r>
              <a:rPr lang="en-US" sz="2600" u="sng" baseline="300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th</a:t>
            </a:r>
            <a:r>
              <a:rPr lang="en-US" sz="26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century in England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In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 fact, Austen originally titled the novel </a:t>
            </a:r>
            <a:r>
              <a:rPr kumimoji="0" lang="en-US" sz="2600" b="0" i="0" u="sng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First Impressions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baseline="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The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novel </a:t>
            </a:r>
            <a:r>
              <a:rPr lang="en-US" sz="2600" i="1" dirty="0" smtClean="0">
                <a:solidFill>
                  <a:srgbClr val="531D49"/>
                </a:solidFill>
                <a:latin typeface="Arial Narrow" pitchFamily="34" charset="0"/>
              </a:rPr>
              <a:t>revolves around </a:t>
            </a:r>
            <a:r>
              <a:rPr lang="en-US" sz="26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the importance of marrying for love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, not simply for money, despite the </a:t>
            </a:r>
            <a:r>
              <a:rPr lang="en-US" sz="2600" i="1" dirty="0" smtClean="0">
                <a:solidFill>
                  <a:srgbClr val="531D49"/>
                </a:solidFill>
                <a:latin typeface="Arial Narrow" pitchFamily="34" charset="0"/>
              </a:rPr>
              <a:t>social pressures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to make a good (i.e. wealthy) match.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The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irony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 of the writing lies in the </a:t>
            </a:r>
            <a:r>
              <a:rPr kumimoji="0" lang="en-US" sz="2600" b="0" i="1" strike="noStrike" kern="1200" cap="none" spc="0" normalizeH="0" noProof="0" dirty="0" smtClean="0">
                <a:ln>
                  <a:noFill/>
                </a:ln>
                <a:solidFill>
                  <a:srgbClr val="531D49"/>
                </a:solidFill>
                <a:effectLst/>
                <a:uLnTx/>
                <a:uFillTx/>
                <a:latin typeface="Arial Narrow" pitchFamily="34" charset="0"/>
              </a:rPr>
              <a:t>depiction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 of </a:t>
            </a:r>
            <a:r>
              <a:rPr kumimoji="0" lang="en-US" sz="2600" b="0" i="1" u="sng" strike="noStrike" kern="1200" cap="none" spc="0" normalizeH="0" noProof="0" dirty="0" smtClean="0">
                <a:ln>
                  <a:noFill/>
                </a:ln>
                <a:solidFill>
                  <a:srgbClr val="531D49"/>
                </a:solidFill>
                <a:effectLst/>
                <a:uLnTx/>
                <a:uFillTx/>
                <a:latin typeface="Arial Narrow" pitchFamily="34" charset="0"/>
              </a:rPr>
              <a:t>manners</a:t>
            </a:r>
            <a:r>
              <a:rPr kumimoji="0" lang="en-US" sz="2600" b="0" i="0" u="sng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, </a:t>
            </a:r>
            <a:r>
              <a:rPr kumimoji="0" lang="en-US" sz="2600" b="0" i="1" u="sng" strike="noStrike" kern="1200" cap="none" spc="0" normalizeH="0" noProof="0" dirty="0" smtClean="0">
                <a:ln>
                  <a:noFill/>
                </a:ln>
                <a:solidFill>
                  <a:srgbClr val="531D49"/>
                </a:solidFill>
                <a:effectLst/>
                <a:uLnTx/>
                <a:uFillTx/>
                <a:latin typeface="Arial Narrow" pitchFamily="34" charset="0"/>
              </a:rPr>
              <a:t>education</a:t>
            </a:r>
            <a:r>
              <a:rPr kumimoji="0" lang="en-US" sz="2600" b="0" i="0" u="sng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, marriage and money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</a:rPr>
              <a:t>during the </a:t>
            </a:r>
            <a:r>
              <a:rPr kumimoji="0" lang="en-US" sz="2600" b="0" i="1" strike="noStrike" kern="1200" cap="none" spc="0" normalizeH="0" noProof="0" dirty="0" smtClean="0">
                <a:ln>
                  <a:noFill/>
                </a:ln>
                <a:solidFill>
                  <a:srgbClr val="531D49"/>
                </a:solidFill>
                <a:effectLst/>
                <a:uLnTx/>
                <a:uFillTx/>
                <a:latin typeface="Arial Narrow" pitchFamily="34" charset="0"/>
              </a:rPr>
              <a:t>British Regency period.</a:t>
            </a: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331640" y="4221088"/>
            <a:ext cx="3960440" cy="230425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500" dirty="0" smtClean="0">
                <a:solidFill>
                  <a:srgbClr val="339933"/>
                </a:solidFill>
              </a:rPr>
              <a:t>concept=</a:t>
            </a:r>
            <a:r>
              <a:rPr lang="el-GR" sz="1500" dirty="0" smtClean="0">
                <a:solidFill>
                  <a:srgbClr val="339933"/>
                </a:solidFill>
              </a:rPr>
              <a:t>ιδέα</a:t>
            </a:r>
            <a:r>
              <a:rPr lang="en-US" sz="1500" dirty="0" smtClean="0">
                <a:solidFill>
                  <a:srgbClr val="339933"/>
                </a:solidFill>
              </a:rPr>
              <a:t>,</a:t>
            </a:r>
            <a:r>
              <a:rPr lang="el-GR" sz="1500" dirty="0" smtClean="0">
                <a:solidFill>
                  <a:srgbClr val="339933"/>
                </a:solidFill>
              </a:rPr>
              <a:t>σκέψη</a:t>
            </a:r>
            <a:endParaRPr lang="en-US" sz="1500" dirty="0" smtClean="0">
              <a:solidFill>
                <a:srgbClr val="3399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500" dirty="0" smtClean="0">
                <a:solidFill>
                  <a:srgbClr val="339933"/>
                </a:solidFill>
              </a:rPr>
              <a:t>revolves around</a:t>
            </a:r>
            <a:r>
              <a:rPr lang="el-GR" sz="1500" dirty="0" smtClean="0">
                <a:solidFill>
                  <a:srgbClr val="339933"/>
                </a:solidFill>
              </a:rPr>
              <a:t>=περιστρέφεται γύρω από ένα θέμα</a:t>
            </a:r>
            <a:endParaRPr lang="en-US" sz="1500" dirty="0" smtClean="0">
              <a:solidFill>
                <a:srgbClr val="3399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500" dirty="0" smtClean="0">
                <a:solidFill>
                  <a:srgbClr val="339933"/>
                </a:solidFill>
              </a:rPr>
              <a:t>social pressures</a:t>
            </a:r>
            <a:r>
              <a:rPr lang="el-GR" sz="1500" dirty="0" smtClean="0">
                <a:solidFill>
                  <a:srgbClr val="339933"/>
                </a:solidFill>
              </a:rPr>
              <a:t>=κοινωνικές πιέσεις</a:t>
            </a:r>
            <a:endParaRPr lang="en-US" sz="1500" dirty="0" smtClean="0">
              <a:solidFill>
                <a:srgbClr val="3399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500" dirty="0" smtClean="0">
                <a:solidFill>
                  <a:srgbClr val="339933"/>
                </a:solidFill>
              </a:rPr>
              <a:t>depiction</a:t>
            </a:r>
            <a:r>
              <a:rPr lang="el-GR" sz="1500" dirty="0" smtClean="0">
                <a:solidFill>
                  <a:srgbClr val="339933"/>
                </a:solidFill>
              </a:rPr>
              <a:t>=απεικόνιση</a:t>
            </a:r>
            <a:endParaRPr lang="en-US" sz="1500" dirty="0" smtClean="0">
              <a:solidFill>
                <a:srgbClr val="3399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500" dirty="0" smtClean="0">
                <a:solidFill>
                  <a:srgbClr val="339933"/>
                </a:solidFill>
              </a:rPr>
              <a:t>manners</a:t>
            </a:r>
            <a:r>
              <a:rPr lang="el-GR" sz="1500" dirty="0" smtClean="0">
                <a:solidFill>
                  <a:srgbClr val="339933"/>
                </a:solidFill>
              </a:rPr>
              <a:t>=τρόποι</a:t>
            </a:r>
            <a:endParaRPr lang="en-US" sz="1500" dirty="0" smtClean="0">
              <a:solidFill>
                <a:srgbClr val="3399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500" dirty="0" smtClean="0">
                <a:solidFill>
                  <a:srgbClr val="339933"/>
                </a:solidFill>
              </a:rPr>
              <a:t>education</a:t>
            </a:r>
            <a:r>
              <a:rPr lang="el-GR" sz="1500" dirty="0" smtClean="0">
                <a:solidFill>
                  <a:srgbClr val="339933"/>
                </a:solidFill>
              </a:rPr>
              <a:t>=εκπαίδευση</a:t>
            </a:r>
            <a:endParaRPr lang="en-US" sz="1500" dirty="0" smtClean="0">
              <a:solidFill>
                <a:srgbClr val="3399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500" dirty="0" smtClean="0">
                <a:solidFill>
                  <a:srgbClr val="339933"/>
                </a:solidFill>
              </a:rPr>
              <a:t>British Regency</a:t>
            </a:r>
            <a:r>
              <a:rPr lang="el-GR" sz="1500" dirty="0" smtClean="0">
                <a:solidFill>
                  <a:srgbClr val="339933"/>
                </a:solidFill>
              </a:rPr>
              <a:t> </a:t>
            </a:r>
            <a:r>
              <a:rPr lang="en-US" sz="1500" dirty="0" smtClean="0">
                <a:solidFill>
                  <a:srgbClr val="339933"/>
                </a:solidFill>
              </a:rPr>
              <a:t>period=</a:t>
            </a:r>
            <a:r>
              <a:rPr lang="el-GR" sz="1500" dirty="0" smtClean="0">
                <a:solidFill>
                  <a:srgbClr val="339933"/>
                </a:solidFill>
              </a:rPr>
              <a:t> Περίοδος Βρετανικής Βασιλείας</a:t>
            </a:r>
            <a:endParaRPr lang="en-US" sz="1500" dirty="0" smtClean="0">
              <a:solidFill>
                <a:srgbClr val="3399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2376264" cy="1023392"/>
          </a:xfrm>
        </p:spPr>
        <p:txBody>
          <a:bodyPr/>
          <a:lstStyle/>
          <a:p>
            <a:r>
              <a:rPr lang="en-US" sz="2800" dirty="0" smtClean="0">
                <a:latin typeface="Algerian" pitchFamily="82" charset="0"/>
              </a:rPr>
              <a:t>PRIDE AND PREJUDICE </a:t>
            </a:r>
            <a:br>
              <a:rPr lang="en-US" sz="2800" dirty="0" smtClean="0">
                <a:latin typeface="Algerian" pitchFamily="82" charset="0"/>
              </a:rPr>
            </a:br>
            <a:r>
              <a:rPr lang="en-US" sz="2800" dirty="0" smtClean="0">
                <a:latin typeface="Algerian" pitchFamily="82" charset="0"/>
              </a:rPr>
              <a:t>by Jane Austen</a:t>
            </a:r>
            <a:endParaRPr lang="el-GR" sz="2800" dirty="0">
              <a:latin typeface="Bahnschrift SemiBold Condensed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619672" y="2492896"/>
            <a:ext cx="7406640" cy="34511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.</a:t>
            </a:r>
          </a:p>
        </p:txBody>
      </p:sp>
      <p:pic>
        <p:nvPicPr>
          <p:cNvPr id="2052" name="Picture 4" descr="C:\Users\Eirini Giannitsi\Documents\ΑΣΠΑΙΤΕ\Μεθοδολογία της Διδακτικής\ΠΑΔ 3\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6672"/>
            <a:ext cx="6372200" cy="4608512"/>
          </a:xfrm>
          <a:prstGeom prst="rect">
            <a:avLst/>
          </a:prstGeom>
          <a:noFill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0" y="4005064"/>
            <a:ext cx="3635896" cy="26642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1200" noProof="0" dirty="0" smtClean="0">
                <a:solidFill>
                  <a:srgbClr val="660033"/>
                </a:solidFill>
              </a:rPr>
              <a:t>o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verbearing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1200" dirty="0" smtClean="0">
                <a:solidFill>
                  <a:srgbClr val="660033"/>
                </a:solidFill>
              </a:rPr>
              <a:t>=δεσποτικός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bookish</a:t>
            </a:r>
            <a:r>
              <a:rPr lang="el-GR" sz="1200" dirty="0" smtClean="0">
                <a:solidFill>
                  <a:srgbClr val="660033"/>
                </a:solidFill>
              </a:rPr>
              <a:t>=βιβλιόφιλος</a:t>
            </a:r>
            <a:endParaRPr lang="en-US" sz="1200" dirty="0" smtClean="0">
              <a:solidFill>
                <a:srgbClr val="660033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immature=</a:t>
            </a:r>
            <a:r>
              <a:rPr lang="el-GR" sz="1200" dirty="0" smtClean="0">
                <a:solidFill>
                  <a:srgbClr val="660033"/>
                </a:solidFill>
              </a:rPr>
              <a:t>ανώριμος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security=</a:t>
            </a:r>
            <a:r>
              <a:rPr lang="el-GR" sz="1200" dirty="0" smtClean="0">
                <a:solidFill>
                  <a:srgbClr val="660033"/>
                </a:solidFill>
              </a:rPr>
              <a:t>ασφάλεια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depend=</a:t>
            </a:r>
            <a:r>
              <a:rPr lang="el-GR" sz="1200" dirty="0" smtClean="0">
                <a:solidFill>
                  <a:srgbClr val="660033"/>
                </a:solidFill>
              </a:rPr>
              <a:t>βασίζομαι σε</a:t>
            </a:r>
            <a:endParaRPr lang="en-US" sz="1200" dirty="0" smtClean="0">
              <a:solidFill>
                <a:srgbClr val="660033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inherit=</a:t>
            </a:r>
            <a:r>
              <a:rPr lang="el-GR" sz="1200" dirty="0" smtClean="0">
                <a:solidFill>
                  <a:srgbClr val="660033"/>
                </a:solidFill>
              </a:rPr>
              <a:t>κληρονομώ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distant=</a:t>
            </a:r>
            <a:r>
              <a:rPr lang="el-GR" sz="1200" dirty="0" smtClean="0">
                <a:solidFill>
                  <a:srgbClr val="660033"/>
                </a:solidFill>
              </a:rPr>
              <a:t> μακρινός</a:t>
            </a:r>
            <a:endParaRPr lang="en-US" sz="1200" dirty="0" smtClean="0">
              <a:solidFill>
                <a:srgbClr val="660033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arrival=</a:t>
            </a:r>
            <a:r>
              <a:rPr lang="el-GR" sz="1200" dirty="0" smtClean="0">
                <a:solidFill>
                  <a:srgbClr val="660033"/>
                </a:solidFill>
              </a:rPr>
              <a:t>άφιξη</a:t>
            </a:r>
            <a:endParaRPr lang="en-US" sz="1200" dirty="0" smtClean="0">
              <a:solidFill>
                <a:srgbClr val="660033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trials and tribulations=</a:t>
            </a:r>
            <a:r>
              <a:rPr lang="el-GR" sz="1200" dirty="0" smtClean="0">
                <a:solidFill>
                  <a:srgbClr val="660033"/>
                </a:solidFill>
              </a:rPr>
              <a:t> βάσανα </a:t>
            </a:r>
            <a:endParaRPr lang="en-US" sz="1200" dirty="0" smtClean="0">
              <a:solidFill>
                <a:srgbClr val="660033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l-GR" sz="1200" dirty="0" smtClean="0">
                <a:solidFill>
                  <a:srgbClr val="660033"/>
                </a:solidFill>
              </a:rPr>
              <a:t>και δοκιμασίες</a:t>
            </a:r>
            <a:endParaRPr lang="en-US" sz="1200" dirty="0" smtClean="0">
              <a:solidFill>
                <a:srgbClr val="660033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lang="el-GR" sz="1200" dirty="0" smtClean="0">
              <a:solidFill>
                <a:srgbClr val="6600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2843808" y="5085184"/>
            <a:ext cx="3312368" cy="17728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social status=</a:t>
            </a:r>
            <a:r>
              <a:rPr lang="el-GR" sz="1200" dirty="0" smtClean="0">
                <a:solidFill>
                  <a:srgbClr val="660033"/>
                </a:solidFill>
              </a:rPr>
              <a:t>κοινωνική θέση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class differences=</a:t>
            </a:r>
            <a:r>
              <a:rPr lang="el-GR" sz="1200" dirty="0" smtClean="0">
                <a:solidFill>
                  <a:srgbClr val="660033"/>
                </a:solidFill>
              </a:rPr>
              <a:t>ταξικές διαφορές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gossip-=</a:t>
            </a:r>
            <a:r>
              <a:rPr lang="el-GR" sz="1200" dirty="0" smtClean="0">
                <a:solidFill>
                  <a:srgbClr val="660033"/>
                </a:solidFill>
              </a:rPr>
              <a:t>κουτσομπολιό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spirited=</a:t>
            </a:r>
            <a:r>
              <a:rPr lang="el-GR" sz="1200" dirty="0" smtClean="0">
                <a:solidFill>
                  <a:srgbClr val="660033"/>
                </a:solidFill>
              </a:rPr>
              <a:t>πνευματώδης</a:t>
            </a:r>
            <a:endParaRPr lang="en-US" sz="1200" dirty="0" smtClean="0">
              <a:solidFill>
                <a:srgbClr val="660033"/>
              </a:solidFill>
            </a:endParaRP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prejudiced=</a:t>
            </a:r>
            <a:r>
              <a:rPr lang="el-GR" sz="1200" dirty="0" smtClean="0">
                <a:solidFill>
                  <a:srgbClr val="660033"/>
                </a:solidFill>
              </a:rPr>
              <a:t>προκατειλημμένος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endParaRPr lang="en-US" sz="1200" dirty="0" smtClean="0">
              <a:solidFill>
                <a:srgbClr val="6600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lang="el-GR" sz="1200" dirty="0" smtClean="0">
              <a:solidFill>
                <a:srgbClr val="6600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796136" y="5085184"/>
            <a:ext cx="3347864" cy="17728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pompous=</a:t>
            </a:r>
            <a:r>
              <a:rPr lang="el-GR" sz="1200" dirty="0" smtClean="0">
                <a:solidFill>
                  <a:srgbClr val="660033"/>
                </a:solidFill>
              </a:rPr>
              <a:t>πομπώδης, αλαζονικός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1200" noProof="0" dirty="0" smtClean="0">
                <a:solidFill>
                  <a:srgbClr val="660033"/>
                </a:solidFill>
              </a:rPr>
              <a:t>intriguing=</a:t>
            </a:r>
            <a:r>
              <a:rPr lang="el-GR" sz="1200" noProof="0" dirty="0" smtClean="0">
                <a:solidFill>
                  <a:srgbClr val="660033"/>
                </a:solidFill>
              </a:rPr>
              <a:t>ενδιαφέρων</a:t>
            </a:r>
            <a:endParaRPr lang="en-US" sz="1200" noProof="0" dirty="0" smtClean="0">
              <a:solidFill>
                <a:srgbClr val="6600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regret=</a:t>
            </a:r>
            <a:r>
              <a:rPr lang="el-GR" sz="1200" dirty="0" smtClean="0">
                <a:solidFill>
                  <a:srgbClr val="660033"/>
                </a:solidFill>
              </a:rPr>
              <a:t>μετανιώνω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hasty judgments=</a:t>
            </a:r>
            <a:r>
              <a:rPr lang="el-GR" sz="1200" dirty="0" smtClean="0">
                <a:solidFill>
                  <a:srgbClr val="660033"/>
                </a:solidFill>
              </a:rPr>
              <a:t>βιαστικά συμπεράσματα</a:t>
            </a:r>
            <a:endParaRPr lang="en-US" sz="1200" noProof="0" dirty="0" smtClean="0">
              <a:solidFill>
                <a:srgbClr val="6600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1200" noProof="0" dirty="0" smtClean="0">
                <a:solidFill>
                  <a:srgbClr val="660033"/>
                </a:solidFill>
              </a:rPr>
              <a:t>superficial=</a:t>
            </a:r>
            <a:r>
              <a:rPr lang="el-GR" sz="1200" noProof="0" dirty="0" smtClean="0">
                <a:solidFill>
                  <a:srgbClr val="660033"/>
                </a:solidFill>
              </a:rPr>
              <a:t>επιφανειακός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essential=</a:t>
            </a:r>
            <a:r>
              <a:rPr lang="el-GR" sz="1200" dirty="0" smtClean="0">
                <a:solidFill>
                  <a:srgbClr val="660033"/>
                </a:solidFill>
              </a:rPr>
              <a:t>σημαντικός</a:t>
            </a:r>
            <a:endParaRPr lang="el-GR" sz="1200" noProof="0" dirty="0" smtClean="0">
              <a:solidFill>
                <a:srgbClr val="6600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bennet</a:t>
            </a:r>
            <a:r>
              <a:rPr lang="en-US" dirty="0" smtClean="0"/>
              <a:t> sisters</a:t>
            </a:r>
            <a:endParaRPr lang="el-GR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9044"/>
            <a:ext cx="7239000" cy="45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BENNET SISTERS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700809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539552" y="3068960"/>
            <a:ext cx="2520280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Jane </a:t>
            </a:r>
            <a:r>
              <a:rPr lang="en-US" sz="1600" dirty="0" smtClean="0">
                <a:solidFill>
                  <a:srgbClr val="7030A0"/>
                </a:solidFill>
              </a:rPr>
              <a:t>is…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1584176" cy="16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2915816" y="3356992"/>
            <a:ext cx="1944216" cy="4320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Elizabeth is…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197270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5076056" y="2996952"/>
            <a:ext cx="2520280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Mary </a:t>
            </a:r>
            <a:r>
              <a:rPr lang="en-US" sz="1600" dirty="0" smtClean="0">
                <a:solidFill>
                  <a:srgbClr val="7030A0"/>
                </a:solidFill>
              </a:rPr>
              <a:t>is…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21206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539552" y="5229200"/>
            <a:ext cx="2520280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Kitty </a:t>
            </a:r>
            <a:r>
              <a:rPr lang="en-US" sz="1600" dirty="0" smtClean="0">
                <a:solidFill>
                  <a:srgbClr val="7030A0"/>
                </a:solidFill>
              </a:rPr>
              <a:t>is…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05064"/>
            <a:ext cx="202992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5220072" y="5445224"/>
            <a:ext cx="2520280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Lydia </a:t>
            </a:r>
            <a:r>
              <a:rPr lang="en-US" sz="1600" dirty="0" smtClean="0">
                <a:solidFill>
                  <a:srgbClr val="7030A0"/>
                </a:solidFill>
              </a:rPr>
              <a:t>is…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>
          <a:xfrm>
            <a:off x="539552" y="3356992"/>
            <a:ext cx="2520280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Jane is…beautiful.</a:t>
            </a:r>
          </a:p>
        </p:txBody>
      </p:sp>
      <p:sp>
        <p:nvSpPr>
          <p:cNvPr id="15" name="2 - Θέση περιεχομένου"/>
          <p:cNvSpPr txBox="1">
            <a:spLocks/>
          </p:cNvSpPr>
          <p:nvPr/>
        </p:nvSpPr>
        <p:spPr>
          <a:xfrm>
            <a:off x="2843808" y="3789040"/>
            <a:ext cx="1944216" cy="12961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Elizabeth is…clever, spirited, lovely, poverty-stricken, prejudiced and makes hasty judgments.</a:t>
            </a:r>
          </a:p>
        </p:txBody>
      </p:sp>
      <p:sp>
        <p:nvSpPr>
          <p:cNvPr id="16" name="2 - Θέση περιεχομένου"/>
          <p:cNvSpPr txBox="1">
            <a:spLocks/>
          </p:cNvSpPr>
          <p:nvPr/>
        </p:nvSpPr>
        <p:spPr>
          <a:xfrm>
            <a:off x="5148064" y="3284984"/>
            <a:ext cx="2520280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Mary is…bookish. She loves reading.</a:t>
            </a:r>
          </a:p>
        </p:txBody>
      </p:sp>
      <p:sp>
        <p:nvSpPr>
          <p:cNvPr id="17" name="2 - Θέση περιεχομένου"/>
          <p:cNvSpPr txBox="1">
            <a:spLocks/>
          </p:cNvSpPr>
          <p:nvPr/>
        </p:nvSpPr>
        <p:spPr>
          <a:xfrm>
            <a:off x="395536" y="5733256"/>
            <a:ext cx="2520280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Kitty is…immature.</a:t>
            </a:r>
          </a:p>
        </p:txBody>
      </p:sp>
      <p:sp>
        <p:nvSpPr>
          <p:cNvPr id="18" name="2 - Θέση περιεχομένου"/>
          <p:cNvSpPr txBox="1">
            <a:spLocks/>
          </p:cNvSpPr>
          <p:nvPr/>
        </p:nvSpPr>
        <p:spPr>
          <a:xfrm>
            <a:off x="5148064" y="5949280"/>
            <a:ext cx="2520280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smtClean="0">
                <a:solidFill>
                  <a:srgbClr val="7030A0"/>
                </a:solidFill>
              </a:rPr>
              <a:t>Lydia </a:t>
            </a:r>
            <a:r>
              <a:rPr lang="en-US" sz="1600" dirty="0" smtClean="0">
                <a:solidFill>
                  <a:srgbClr val="7030A0"/>
                </a:solidFill>
              </a:rPr>
              <a:t>is…wild.</a:t>
            </a:r>
            <a:endParaRPr lang="en-US" sz="16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Mr</a:t>
            </a:r>
            <a:r>
              <a:rPr lang="en-US" dirty="0" smtClean="0"/>
              <a:t> and </a:t>
            </a:r>
            <a:r>
              <a:rPr lang="en-US" dirty="0" err="1" smtClean="0"/>
              <a:t>mrs</a:t>
            </a:r>
            <a:r>
              <a:rPr lang="en-US" dirty="0" smtClean="0"/>
              <a:t> </a:t>
            </a:r>
            <a:r>
              <a:rPr lang="en-US" dirty="0" err="1" smtClean="0"/>
              <a:t>bennet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115616" y="3933056"/>
            <a:ext cx="2520280" cy="15841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err="1" smtClean="0">
                <a:solidFill>
                  <a:srgbClr val="7030A0"/>
                </a:solidFill>
              </a:rPr>
              <a:t>Mr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Bennet</a:t>
            </a:r>
            <a:r>
              <a:rPr lang="en-US" sz="1600" dirty="0" smtClean="0">
                <a:solidFill>
                  <a:srgbClr val="7030A0"/>
                </a:solidFill>
              </a:rPr>
              <a:t> is …. an English gentleman who lives in Hertfordshire with his wife and their five daughters. </a:t>
            </a: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283968" y="4149080"/>
            <a:ext cx="2952328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err="1" smtClean="0">
                <a:solidFill>
                  <a:srgbClr val="7030A0"/>
                </a:solidFill>
              </a:rPr>
              <a:t>Mrs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</a:rPr>
              <a:t>Bennet</a:t>
            </a:r>
            <a:r>
              <a:rPr lang="en-US" sz="1600" dirty="0" smtClean="0">
                <a:solidFill>
                  <a:srgbClr val="7030A0"/>
                </a:solidFill>
              </a:rPr>
              <a:t> is…overbearing.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bingley</a:t>
            </a:r>
            <a:r>
              <a:rPr lang="en-US" dirty="0" smtClean="0"/>
              <a:t> and his sister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1924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1331640" y="4221088"/>
            <a:ext cx="2808312" cy="19442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err="1" smtClean="0">
                <a:solidFill>
                  <a:srgbClr val="7030A0"/>
                </a:solidFill>
              </a:rPr>
              <a:t>Mr</a:t>
            </a:r>
            <a:r>
              <a:rPr lang="en-US" sz="1600" dirty="0" smtClean="0">
                <a:solidFill>
                  <a:srgbClr val="7030A0"/>
                </a:solidFill>
              </a:rPr>
              <a:t> Bingley is…a rich gentleman who rents a large house in the </a:t>
            </a:r>
            <a:r>
              <a:rPr lang="en-US" sz="1600" dirty="0" err="1" smtClean="0">
                <a:solidFill>
                  <a:srgbClr val="7030A0"/>
                </a:solidFill>
              </a:rPr>
              <a:t>neighbourhood</a:t>
            </a:r>
            <a:r>
              <a:rPr lang="en-US" sz="1600" dirty="0" smtClean="0">
                <a:solidFill>
                  <a:srgbClr val="7030A0"/>
                </a:solidFill>
              </a:rPr>
              <a:t> in order to spend the summer in the countryside.</a:t>
            </a: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4860032" y="5085184"/>
            <a:ext cx="2880320" cy="11521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err="1" smtClean="0">
                <a:solidFill>
                  <a:srgbClr val="7030A0"/>
                </a:solidFill>
              </a:rPr>
              <a:t>Mr</a:t>
            </a:r>
            <a:r>
              <a:rPr lang="en-US" sz="1600" dirty="0" smtClean="0">
                <a:solidFill>
                  <a:srgbClr val="7030A0"/>
                </a:solidFill>
              </a:rPr>
              <a:t> Bingley’s sister … stays with her brother in the large house he has rented for the summer.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darcy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33296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2267744" y="4149080"/>
            <a:ext cx="4824536" cy="10081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1600" dirty="0" err="1" smtClean="0">
                <a:solidFill>
                  <a:srgbClr val="7030A0"/>
                </a:solidFill>
              </a:rPr>
              <a:t>Mr</a:t>
            </a:r>
            <a:r>
              <a:rPr lang="en-US" sz="1600" dirty="0" smtClean="0">
                <a:solidFill>
                  <a:srgbClr val="7030A0"/>
                </a:solidFill>
              </a:rPr>
              <a:t> Darcy is… an attractive, wealthy, proud, pompous and intriguing aristocrat.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24744"/>
            <a:ext cx="23762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323528" y="188640"/>
            <a:ext cx="7776864" cy="97308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lang="en-US" sz="2600" dirty="0" smtClean="0">
                <a:solidFill>
                  <a:srgbClr val="7030A0"/>
                </a:solidFill>
              </a:rPr>
              <a:t>Match the characters of the novel to their descriptions according to the text given.</a:t>
            </a:r>
            <a:r>
              <a:rPr lang="el-GR" sz="2600" dirty="0" smtClean="0">
                <a:solidFill>
                  <a:srgbClr val="7030A0"/>
                </a:solidFill>
              </a:rPr>
              <a:t> </a:t>
            </a:r>
            <a:r>
              <a:rPr lang="en-US" sz="2600" dirty="0" smtClean="0">
                <a:solidFill>
                  <a:srgbClr val="7030A0"/>
                </a:solidFill>
              </a:rPr>
              <a:t>There are two extra descriptions you may not need to choose.</a:t>
            </a: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>
          <a:xfrm>
            <a:off x="467544" y="2276872"/>
            <a:ext cx="2736304" cy="2520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eriod"/>
              <a:tabLst/>
              <a:defRPr/>
            </a:pPr>
            <a:r>
              <a:rPr lang="en-US" sz="2600" dirty="0" smtClean="0">
                <a:solidFill>
                  <a:srgbClr val="8C4487"/>
                </a:solidFill>
              </a:rPr>
              <a:t>Elizabeth</a:t>
            </a:r>
            <a:endParaRPr lang="en-US" sz="2600" noProof="0" dirty="0" smtClean="0">
              <a:solidFill>
                <a:srgbClr val="8C4487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eriod"/>
              <a:tabLst/>
              <a:defRPr/>
            </a:pPr>
            <a:r>
              <a:rPr lang="en-US" sz="2600" dirty="0" err="1" smtClean="0">
                <a:solidFill>
                  <a:srgbClr val="8C4487"/>
                </a:solidFill>
              </a:rPr>
              <a:t>Mr</a:t>
            </a:r>
            <a:r>
              <a:rPr lang="en-US" sz="2600" dirty="0" smtClean="0">
                <a:solidFill>
                  <a:srgbClr val="8C4487"/>
                </a:solidFill>
              </a:rPr>
              <a:t> Bingley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eriod"/>
              <a:tabLst/>
              <a:defRPr/>
            </a:pPr>
            <a:r>
              <a:rPr lang="en-US" sz="2600" dirty="0" err="1" smtClean="0">
                <a:solidFill>
                  <a:srgbClr val="8C4487"/>
                </a:solidFill>
              </a:rPr>
              <a:t>Mr</a:t>
            </a:r>
            <a:r>
              <a:rPr lang="en-US" sz="2600" dirty="0" smtClean="0">
                <a:solidFill>
                  <a:srgbClr val="8C4487"/>
                </a:solidFill>
              </a:rPr>
              <a:t> Darcy</a:t>
            </a:r>
            <a:endParaRPr lang="en-US" sz="2600" noProof="0" dirty="0" smtClean="0">
              <a:solidFill>
                <a:srgbClr val="8C4487"/>
              </a:solidFill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eriod"/>
              <a:tabLst/>
              <a:defRPr/>
            </a:pPr>
            <a:r>
              <a:rPr lang="en-US" sz="2600" dirty="0" smtClean="0">
                <a:solidFill>
                  <a:srgbClr val="8C4487"/>
                </a:solidFill>
              </a:rPr>
              <a:t>Jane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rabicPeriod"/>
              <a:tabLst/>
              <a:defRPr/>
            </a:pPr>
            <a:r>
              <a:rPr lang="en-US" sz="2600" dirty="0" err="1" smtClean="0">
                <a:solidFill>
                  <a:srgbClr val="8C4487"/>
                </a:solidFill>
              </a:rPr>
              <a:t>Mrs</a:t>
            </a:r>
            <a:r>
              <a:rPr lang="en-US" sz="2600" dirty="0" smtClean="0">
                <a:solidFill>
                  <a:srgbClr val="8C4487"/>
                </a:solidFill>
              </a:rPr>
              <a:t> </a:t>
            </a:r>
            <a:r>
              <a:rPr lang="en-US" sz="2600" dirty="0" err="1" smtClean="0">
                <a:solidFill>
                  <a:srgbClr val="8C4487"/>
                </a:solidFill>
              </a:rPr>
              <a:t>Bennet</a:t>
            </a:r>
            <a:endParaRPr lang="en-US" sz="2600" dirty="0" smtClean="0">
              <a:solidFill>
                <a:srgbClr val="8C4487"/>
              </a:solidFill>
            </a:endParaRPr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3779912" y="2276872"/>
            <a:ext cx="4392488" cy="273630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lphaUcPeriod"/>
              <a:tabLst/>
              <a:defRPr/>
            </a:pPr>
            <a:r>
              <a:rPr lang="en-US" sz="2200" dirty="0" smtClean="0">
                <a:solidFill>
                  <a:srgbClr val="660033"/>
                </a:solidFill>
              </a:rPr>
              <a:t>A rich gentleman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lphaUcPeriod"/>
              <a:tabLst/>
              <a:defRPr/>
            </a:pPr>
            <a:r>
              <a:rPr lang="en-US" sz="2200" dirty="0" smtClean="0">
                <a:solidFill>
                  <a:srgbClr val="660033"/>
                </a:solidFill>
              </a:rPr>
              <a:t>Beautiful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lphaUcPeriod"/>
              <a:tabLst/>
              <a:defRPr/>
            </a:pPr>
            <a:r>
              <a:rPr lang="en-US" sz="2200" dirty="0" smtClean="0">
                <a:solidFill>
                  <a:srgbClr val="660033"/>
                </a:solidFill>
              </a:rPr>
              <a:t>Spirited, lovely and prejudiced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lphaUcPeriod"/>
              <a:tabLst/>
              <a:defRPr/>
            </a:pPr>
            <a:r>
              <a:rPr lang="en-US" sz="2200" dirty="0" smtClean="0">
                <a:solidFill>
                  <a:srgbClr val="660033"/>
                </a:solidFill>
              </a:rPr>
              <a:t>Attractive, wealthy</a:t>
            </a:r>
            <a:r>
              <a:rPr lang="en-US" sz="2200" noProof="0" dirty="0" smtClean="0">
                <a:solidFill>
                  <a:srgbClr val="660033"/>
                </a:solidFill>
              </a:rPr>
              <a:t> and proud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lphaUcPeriod"/>
              <a:tabLst/>
              <a:defRPr/>
            </a:pPr>
            <a:r>
              <a:rPr lang="en-US" sz="2200" dirty="0" smtClean="0">
                <a:solidFill>
                  <a:srgbClr val="660033"/>
                </a:solidFill>
              </a:rPr>
              <a:t>Immature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lphaUcPeriod"/>
              <a:tabLst/>
              <a:defRPr/>
            </a:pPr>
            <a:r>
              <a:rPr lang="en-US" sz="2200" noProof="0" dirty="0" smtClean="0">
                <a:solidFill>
                  <a:srgbClr val="660033"/>
                </a:solidFill>
              </a:rPr>
              <a:t>Overbearing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lphaUcPeriod"/>
              <a:tabLst/>
              <a:defRPr/>
            </a:pPr>
            <a:r>
              <a:rPr lang="en-US" sz="2200" noProof="0" dirty="0" smtClean="0">
                <a:solidFill>
                  <a:srgbClr val="660033"/>
                </a:solidFill>
              </a:rPr>
              <a:t>Bookish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lang="en-US" sz="2600" noProof="0" dirty="0" smtClean="0"/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323528" y="5884912"/>
            <a:ext cx="7498080" cy="973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2 - Θέση περιεχομένου"/>
          <p:cNvSpPr txBox="1">
            <a:spLocks/>
          </p:cNvSpPr>
          <p:nvPr/>
        </p:nvSpPr>
        <p:spPr>
          <a:xfrm>
            <a:off x="4283968" y="5013176"/>
            <a:ext cx="2592288" cy="13681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Spirited=</a:t>
            </a:r>
            <a:r>
              <a:rPr lang="el-GR" sz="1200" dirty="0" smtClean="0">
                <a:solidFill>
                  <a:srgbClr val="660033"/>
                </a:solidFill>
              </a:rPr>
              <a:t> πνευματώδης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Prejudiced= </a:t>
            </a:r>
            <a:r>
              <a:rPr lang="el-GR" sz="1200" dirty="0" smtClean="0">
                <a:solidFill>
                  <a:srgbClr val="660033"/>
                </a:solidFill>
              </a:rPr>
              <a:t>προκατειλημμένος</a:t>
            </a:r>
          </a:p>
          <a:p>
            <a:pPr marL="27432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Proud</a:t>
            </a:r>
            <a:r>
              <a:rPr lang="el-GR" sz="1200" dirty="0" smtClean="0">
                <a:solidFill>
                  <a:srgbClr val="660033"/>
                </a:solidFill>
              </a:rPr>
              <a:t>=περήφανος 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Immature</a:t>
            </a:r>
            <a:r>
              <a:rPr lang="el-GR" sz="1200" dirty="0" smtClean="0">
                <a:solidFill>
                  <a:srgbClr val="660033"/>
                </a:solidFill>
              </a:rPr>
              <a:t>=ανώριμος</a:t>
            </a:r>
            <a:endParaRPr lang="en-US" sz="1200" dirty="0" smtClean="0">
              <a:solidFill>
                <a:srgbClr val="660033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Overbearing</a:t>
            </a:r>
            <a:r>
              <a:rPr lang="el-GR" sz="1200" dirty="0" smtClean="0">
                <a:solidFill>
                  <a:srgbClr val="660033"/>
                </a:solidFill>
              </a:rPr>
              <a:t>=δεσποτικός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1200" dirty="0" smtClean="0">
                <a:solidFill>
                  <a:srgbClr val="660033"/>
                </a:solidFill>
              </a:rPr>
              <a:t>Bookish</a:t>
            </a:r>
            <a:r>
              <a:rPr lang="el-GR" sz="1200" dirty="0" smtClean="0">
                <a:solidFill>
                  <a:srgbClr val="660033"/>
                </a:solidFill>
              </a:rPr>
              <a:t>=βιβλιόφιλος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2 - Θέση περιεχομένου"/>
          <p:cNvSpPr txBox="1">
            <a:spLocks/>
          </p:cNvSpPr>
          <p:nvPr/>
        </p:nvSpPr>
        <p:spPr>
          <a:xfrm>
            <a:off x="1115616" y="5013176"/>
            <a:ext cx="936104" cy="13681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lang="en-US" sz="1200" dirty="0" smtClean="0">
                <a:solidFill>
                  <a:srgbClr val="7030A0"/>
                </a:solidFill>
              </a:rPr>
              <a:t>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1200" baseline="0" dirty="0" smtClean="0">
                <a:solidFill>
                  <a:srgbClr val="7030A0"/>
                </a:solidFill>
              </a:rPr>
              <a:t>3</a:t>
            </a:r>
            <a:r>
              <a:rPr lang="en-US" sz="1200" dirty="0" smtClean="0">
                <a:solidFill>
                  <a:srgbClr val="7030A0"/>
                </a:solidFill>
              </a:rPr>
              <a:t> 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1200" baseline="0" dirty="0" smtClean="0">
                <a:solidFill>
                  <a:srgbClr val="7030A0"/>
                </a:solidFill>
              </a:rPr>
              <a:t>5</a:t>
            </a:r>
            <a:r>
              <a:rPr lang="en-US" sz="1200" dirty="0" smtClean="0">
                <a:solidFill>
                  <a:srgbClr val="7030A0"/>
                </a:solidFill>
              </a:rPr>
              <a:t> F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641</TotalTime>
  <Words>464</Words>
  <Application>Microsoft Office PowerPoint</Application>
  <PresentationFormat>Προβολή στην οθόνη (4:3)</PresentationFormat>
  <Paragraphs>89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Αφθονία</vt:lpstr>
      <vt:lpstr>Πρακτικh aσκηση Διδασκαλiασ στην Αγγλικη Γλωσσα</vt:lpstr>
      <vt:lpstr>Διαφάνεια 2</vt:lpstr>
      <vt:lpstr>PRIDE AND PREJUDICE  by Jane Austen</vt:lpstr>
      <vt:lpstr>The bennet sisters</vt:lpstr>
      <vt:lpstr>THE BENNET SISTERS</vt:lpstr>
      <vt:lpstr>Mr and mrs bennet</vt:lpstr>
      <vt:lpstr>Mr bingley and his sister</vt:lpstr>
      <vt:lpstr>Mr darcy</vt:lpstr>
      <vt:lpstr>Διαφάνεια 9</vt:lpstr>
      <vt:lpstr>Descriptions of people through literature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Eirini Giannitsi</dc:creator>
  <cp:lastModifiedBy>testware</cp:lastModifiedBy>
  <cp:revision>86</cp:revision>
  <dcterms:created xsi:type="dcterms:W3CDTF">2019-11-16T17:38:05Z</dcterms:created>
  <dcterms:modified xsi:type="dcterms:W3CDTF">2022-03-20T20:12:55Z</dcterms:modified>
</cp:coreProperties>
</file>