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58" r:id="rId4"/>
    <p:sldId id="260" r:id="rId5"/>
    <p:sldId id="259" r:id="rId6"/>
    <p:sldId id="279" r:id="rId7"/>
    <p:sldId id="257" r:id="rId8"/>
    <p:sldId id="261" r:id="rId9"/>
    <p:sldId id="271" r:id="rId10"/>
    <p:sldId id="273" r:id="rId11"/>
    <p:sldId id="274" r:id="rId12"/>
    <p:sldId id="267" r:id="rId13"/>
    <p:sldId id="269" r:id="rId14"/>
    <p:sldId id="276" r:id="rId15"/>
    <p:sldId id="28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-106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8E99D60-59E8-9AE3-BB0D-6DA736655C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8002666-CF7F-987E-4581-6138BAD584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78C121C-6D28-7A06-133B-F55DD3FE5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FA71BFE-4E0D-630B-FBA3-237D7841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659AE85-C253-B968-1D3B-CBFBF2B26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0797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B4DF892-4947-84DC-CA4A-E42F0C1C4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C732AB7-A9AF-87DC-F6EF-D77D280BF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CE4F80-4B70-5752-A39B-4C4EB778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13371A2-D26D-766C-CB19-C09230538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4402D81-AFDF-99F7-BC65-5C9B9FE2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26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D3CAB094-0A8F-00EA-BE0E-3D92D8D61E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D130FFC-644F-C0F9-DF5B-7E2F4FEC4E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5E103E9-977D-26BC-3F96-54111AD01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393C8E4-2A29-83D5-0B59-05AFF3FE4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EC8668-3721-4A28-40FB-D6169576D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5553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2D4750-A212-F2C1-7FED-C616BD36C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1BD18BF-0A40-0505-05F2-A3BAE022E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EE73930-EDEF-21B8-6A82-AD341ED84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916D2D5-82FF-98BF-C1AD-B1E92E666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A8DE4C8-6352-B256-6E14-779236681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3522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C8F2F8-1B4D-BC28-7AFA-90A57BD06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A952B71-F79A-4CFD-B248-FF81E1D0C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AFBCB4-7FCB-61B0-F1E8-8B642C007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0B16E-9648-295D-7640-D1335AFE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465956-1AD8-DBD3-2215-AB2FEACFA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20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3C47FAE-9D00-271F-6485-2D7A513E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2ADC57F-F391-B546-3007-3863371E7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5F58839-BF14-6F52-F803-90D2D8B50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EA17A4-400F-2931-10B3-778EEF170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F860CC-41A6-41FA-01F6-790023679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EABF255-6E4C-4BA2-6375-66949F325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0342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2E27618-3130-E078-5081-1DAC7978A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F66062B-6605-5CF7-37A0-11663B9EC2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451D3B8-C2C1-D347-103F-F7EFA612E5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9C6AF56-C320-4CFE-F20C-150D52E00E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957130A-8BB4-831B-389C-B25FB1D2FD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AC4AED0-FDE1-BC06-83E6-2F0494F33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61FED41-5000-CB06-8133-15C994069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A94C15B-69CC-588B-9927-DBD4016F28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9392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B936A-D345-7F57-4286-DBFB55DD7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1F0DF2E-984C-BA41-EA26-CE4423230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4229AF3-7216-1C88-5ED0-0A640E9CA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EE67BF7-B6B7-3EFF-D9CB-E3CCB5F50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7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7F224FB-AA51-9129-13BF-EB860D9F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8770FF2-A8E9-810D-0692-3209A9A99C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75B1A452-C8B4-CF7F-AD12-06802B6B0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289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CEAA8-EB96-6019-56F2-0F494A7FCA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C17C6E8-B19A-6D71-5877-08BC1EE71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A690855-C965-C860-C509-6469486A9A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E7C86E9-C841-99A0-07F5-D5D04494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2AE6F07-B06D-A70E-6376-31D193683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8E3A97-158C-3898-F054-7710F7DC0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121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1C04F0-F908-5ECD-3B85-8A1D346BBC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80D9004-EB5D-7F43-CB39-FD43D5AE83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0AF6079-5952-4867-9517-57DF7B8E33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E8FF6AE-B724-EF0D-6CC1-3C12902F9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EFB4DB1-0386-6C0A-7F7B-AE01B60B1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9F25AE-4163-F796-4244-F4418A7D7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08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36B87DC-3F7A-E013-4725-3C6A1A24E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DD2F50E-9E8C-9B8B-2B8C-4CF385A7C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8DBC27E-244B-028F-BCD1-8A7E01FEE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FABCA-3620-447B-89EA-3E6A8AE33511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CBEC086-9BCD-6F85-0670-CC7C6FD0913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8166997-17E1-FB75-5F5D-B6F70F198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99C38-A095-44E6-A5E8-945B973275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0988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ΒΙΟΜΗΧΑΝΙΚΗ ΕΠΑΝΑΣΤΑΣΗ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134394"/>
            <a:ext cx="4114800" cy="33528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134394"/>
            <a:ext cx="56578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978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ΚΑΡΛ ΜΑΡΞ</a:t>
            </a:r>
            <a:br>
              <a:rPr lang="el-GR" dirty="0"/>
            </a:br>
            <a:r>
              <a:rPr lang="el-GR" dirty="0"/>
              <a:t>1818-1883    (Γερμανία)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4" y="1628800"/>
            <a:ext cx="770485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5321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57563DB-E7A9-04ED-9B9C-66BEF12FB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700" y="1524000"/>
            <a:ext cx="10198100" cy="166688"/>
          </a:xfrm>
        </p:spPr>
        <p:txBody>
          <a:bodyPr>
            <a:normAutofit fontScale="90000"/>
          </a:bodyPr>
          <a:lstStyle/>
          <a:p>
            <a:r>
              <a:rPr lang="el-GR" sz="4400" dirty="0"/>
              <a:t>«Ολόκληρη η κοινωνική ιστορία δεν είναι τίποτε άλλο παρά η </a:t>
            </a:r>
            <a:r>
              <a:rPr lang="el-GR" sz="4400" i="1" dirty="0">
                <a:solidFill>
                  <a:srgbClr val="FF0000"/>
                </a:solidFill>
              </a:rPr>
              <a:t>πάλη των τάξεων</a:t>
            </a:r>
            <a:r>
              <a:rPr lang="el-GR" sz="4400" dirty="0"/>
              <a:t>.»</a:t>
            </a:r>
            <a:br>
              <a:rPr lang="el-GR" sz="4400" dirty="0"/>
            </a:br>
            <a:r>
              <a:rPr lang="el-GR" sz="4400" dirty="0"/>
              <a:t/>
            </a:r>
            <a:br>
              <a:rPr lang="el-GR" sz="4400" dirty="0"/>
            </a:br>
            <a:endParaRPr lang="en-GB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BBA59BB0-4F9E-22CF-21B5-8B95E1EE42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1957127"/>
            <a:ext cx="7750570" cy="403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28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ΕΜΙΛ ΝΤΥΡΚΕΜ</a:t>
            </a:r>
            <a:br>
              <a:rPr lang="el-GR" dirty="0"/>
            </a:br>
            <a:r>
              <a:rPr lang="el-GR" dirty="0"/>
              <a:t>1858-1917  (Γαλλία)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7768" y="1988841"/>
            <a:ext cx="4032448" cy="3888432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8" y="1988840"/>
            <a:ext cx="4032448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45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Οι κοινωνίες στηρίζονται στην αλληλεγγύη, συνοχή και συναίνεση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720" y="2060849"/>
            <a:ext cx="4896544" cy="3528393"/>
          </a:xfrm>
        </p:spPr>
        <p:txBody>
          <a:bodyPr/>
          <a:lstStyle/>
          <a:p>
            <a:endParaRPr lang="el-G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2060848"/>
            <a:ext cx="4896544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3456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2031"/>
            <a:ext cx="10515600" cy="1036319"/>
          </a:xfrm>
        </p:spPr>
        <p:txBody>
          <a:bodyPr/>
          <a:lstStyle/>
          <a:p>
            <a:r>
              <a:rPr lang="el-GR" dirty="0"/>
              <a:t> ΣΧΟΛΗ ΣΥΓΚΡΟΥΣΗΣ        ΣΧΟΛΗ ΙΣΟΡΡΟΠΙΑΣ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789" y="1138349"/>
            <a:ext cx="2919412" cy="209581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6601" y="3308979"/>
            <a:ext cx="5157787" cy="3521801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389" y="3188724"/>
            <a:ext cx="5183188" cy="3671424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306" y="1138349"/>
            <a:ext cx="2170282" cy="198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AEDD669-5734-71A3-3739-53B5FB799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2900" y="571500"/>
            <a:ext cx="38862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182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4CE5D84-E0F5-39E7-7E26-1A754B2AD9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86" y="45720"/>
            <a:ext cx="4738914" cy="6634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82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151A36-E01E-1B03-A59F-6868E5603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ΕΥΓΕΝΙΟΣ ΛΕΕΜΑΝΣ,</a:t>
            </a:r>
            <a:r>
              <a:rPr lang="el-GR" i="1" dirty="0"/>
              <a:t>Ο ΜΕΘΥΣΟΣ</a:t>
            </a:r>
            <a:endParaRPr lang="en-GB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E8112EC3-7B89-10B0-C320-8E9E4A5D5C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8901" y="1270628"/>
            <a:ext cx="6630634" cy="5222248"/>
          </a:xfrm>
        </p:spPr>
      </p:pic>
    </p:spTree>
    <p:extLst>
      <p:ext uri="{BB962C8B-B14F-4D97-AF65-F5344CB8AC3E}">
        <p14:creationId xmlns:p14="http://schemas.microsoft.com/office/powerpoint/2010/main" val="3485952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C4F234E-CCBA-6C66-31F9-F934DE3ECE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899" y="443672"/>
            <a:ext cx="4247733" cy="632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391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DBE7D0-1283-0FF3-82B5-57F982E98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                          ΠΑΙΔΙΚΗ ΕΡΓΑΣΙΑ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03BA6B5-2944-E4ED-D202-44BE4CF179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39" y="2659327"/>
            <a:ext cx="9839522" cy="2623873"/>
          </a:xfrm>
        </p:spPr>
      </p:pic>
    </p:spTree>
    <p:extLst>
      <p:ext uri="{BB962C8B-B14F-4D97-AF65-F5344CB8AC3E}">
        <p14:creationId xmlns:p14="http://schemas.microsoft.com/office/powerpoint/2010/main" val="25818297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F101FC0-469D-A631-1E5E-9EC59B53CD31}"/>
              </a:ext>
            </a:extLst>
          </p:cNvPr>
          <p:cNvSpPr txBox="1"/>
          <p:nvPr/>
        </p:nvSpPr>
        <p:spPr>
          <a:xfrm>
            <a:off x="571500" y="342900"/>
            <a:ext cx="11531600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dirty="0">
                <a:effectLst/>
                <a:latin typeface="Arial" panose="020B0604020202020204" pitchFamily="34" charset="0"/>
              </a:rPr>
              <a:t>Βίκτωρ Ουγκώ, «Μελαγχολία», Στοχασμοί</a:t>
            </a:r>
          </a:p>
          <a:p>
            <a:endParaRPr lang="el-GR" sz="3600" dirty="0">
              <a:latin typeface="Arial" panose="020B0604020202020204" pitchFamily="34" charset="0"/>
            </a:endParaRPr>
          </a:p>
          <a:p>
            <a:r>
              <a:rPr lang="el-GR" dirty="0"/>
              <a:t/>
            </a:r>
            <a:br>
              <a:rPr lang="el-GR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Πού πάνε όλα αυτά τα παιδιά, που ανάμεσά τους κανένα δεν γελά; Αυτές οι γλυκές, σκεφτικές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υπάρξεις που ο πυρετός αδυνατίζει; Αυτά τα κορίτσια των οχτώ χρόνων που περπατούν μόνα τους;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Δουλεύουν δεκαπέντε ώρες κάτω από τις μυλόπετρες κάνοντας από την αυγή ως το βράδυ αδιάκοπα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την ίδια κίνηση. Στην ίδια φυλακή, την ίδια κίνηση. Σκυμμένα πάνω από μια σκοτεινή μηχανή, το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αποτρόπαιο τέρας, που καταβροχθίζει τα πάντα μέσα στο σκοτάδι. </a:t>
            </a:r>
            <a:r>
              <a:rPr lang="el-GR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Αθώοι σε κάτεργο, άγγελοι</a:t>
            </a:r>
            <a:r>
              <a:rPr lang="el-GR" sz="2000" dirty="0">
                <a:solidFill>
                  <a:srgbClr val="FF0000"/>
                </a:solidFill>
              </a:rPr>
              <a:t/>
            </a:r>
            <a:br>
              <a:rPr lang="el-GR" sz="2000" dirty="0">
                <a:solidFill>
                  <a:srgbClr val="FF0000"/>
                </a:solidFill>
              </a:rPr>
            </a:br>
            <a:r>
              <a:rPr lang="el-GR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στην κόλαση. Δουλεύουν. Όλα είναι μπρούντζος, όλα είναι σίδερο. Ποτέ δεν σταματούν, ποτέ δεν</a:t>
            </a:r>
            <a:r>
              <a:rPr lang="el-GR" sz="2000" dirty="0">
                <a:solidFill>
                  <a:srgbClr val="FF0000"/>
                </a:solidFill>
              </a:rPr>
              <a:t/>
            </a:r>
            <a:br>
              <a:rPr lang="el-GR" sz="2000" dirty="0">
                <a:solidFill>
                  <a:srgbClr val="FF0000"/>
                </a:solidFill>
              </a:rPr>
            </a:br>
            <a:r>
              <a:rPr lang="el-GR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παίζουν. Κι είναι τόσο ωχρά! Στάχτη επάνω στα μάγουλά τους. Πριν ξημερώσει, είναι ήδη εκεί. Δεν</a:t>
            </a:r>
            <a:r>
              <a:rPr lang="el-GR" sz="2000" dirty="0">
                <a:solidFill>
                  <a:srgbClr val="FF0000"/>
                </a:solidFill>
              </a:rPr>
              <a:t/>
            </a:r>
            <a:br>
              <a:rPr lang="el-GR" sz="2000" dirty="0">
                <a:solidFill>
                  <a:srgbClr val="FF0000"/>
                </a:solidFill>
              </a:rPr>
            </a:br>
            <a:r>
              <a:rPr lang="el-GR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καταλαβαίνουν τη μοίρα τους, κρίμα! Δες τι μας κάνουν οι άνθρωποι.</a:t>
            </a:r>
            <a:r>
              <a:rPr lang="el-GR" sz="2000" dirty="0">
                <a:solidFill>
                  <a:srgbClr val="FF0000"/>
                </a:solidFill>
              </a:rPr>
              <a:t/>
            </a:r>
            <a:br>
              <a:rPr lang="el-GR" sz="2000" dirty="0">
                <a:solidFill>
                  <a:srgbClr val="FF0000"/>
                </a:solidFill>
              </a:rPr>
            </a:br>
            <a:r>
              <a:rPr lang="el-GR" sz="2000" dirty="0">
                <a:effectLst/>
                <a:latin typeface="Arial" panose="020B0604020202020204" pitchFamily="34" charset="0"/>
              </a:rPr>
              <a:t>Ω, άθλια σκλαβιά φορτωμένη στο παιδί. Ραχιτισμός! Δουλειά [...] που καταστρέφει ό, τι δημιούργησε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ο Θεός, </a:t>
            </a:r>
            <a:r>
              <a:rPr lang="el-GR" sz="2000" dirty="0">
                <a:solidFill>
                  <a:srgbClr val="0070C0"/>
                </a:solidFill>
                <a:effectLst/>
                <a:latin typeface="Arial" panose="020B0604020202020204" pitchFamily="34" charset="0"/>
              </a:rPr>
              <a:t>που σκοτώνει δίχως λόγο την ομορφιά στο μέτωπο, τη φλόγα στην καρδιά </a:t>
            </a:r>
            <a:r>
              <a:rPr lang="el-GR" sz="2000" dirty="0">
                <a:effectLst/>
                <a:latin typeface="Arial" panose="020B0604020202020204" pitchFamily="34" charset="0"/>
              </a:rPr>
              <a:t>και που θα έκανε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στα σίγουρα </a:t>
            </a:r>
            <a:r>
              <a:rPr lang="el-GR" sz="200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από τον Απόλλωνα έναν καμπούρη, από τον Βολτέρο έναν χαζό! </a:t>
            </a:r>
            <a:r>
              <a:rPr lang="el-GR" sz="2000" dirty="0">
                <a:effectLst/>
                <a:latin typeface="Arial" panose="020B0604020202020204" pitchFamily="34" charset="0"/>
              </a:rPr>
              <a:t>Άθλια εργασία που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κλέβει τα πιο γλυκά χρόνια, που δημιουργεί από τη μια πλούσιους κι από την άλλη τη μιζέρια, που</a:t>
            </a:r>
            <a:r>
              <a:rPr lang="el-GR" sz="2000" dirty="0"/>
              <a:t/>
            </a:r>
            <a:br>
              <a:rPr lang="el-GR" sz="2000" dirty="0"/>
            </a:br>
            <a:r>
              <a:rPr lang="el-GR" sz="2000" dirty="0">
                <a:effectLst/>
                <a:latin typeface="Arial" panose="020B0604020202020204" pitchFamily="34" charset="0"/>
              </a:rPr>
              <a:t>χρησιμοποιεί ένα παιδί σαν εργαλείο! </a:t>
            </a:r>
            <a:r>
              <a:rPr lang="el-GR" sz="20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Πρόοδος που αναρωτιόμαστε: –Πού πάει; –Τι θέλει;</a:t>
            </a:r>
            <a:endParaRPr lang="en-GB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41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3A866-1D5B-8626-AEC8-74820A5283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ΒΑΝ ΓΚΟΓΚ, </a:t>
            </a:r>
            <a:r>
              <a:rPr lang="el-GR" i="1" dirty="0"/>
              <a:t>ΟΙ ΠΑΤΑΤΟΦΑΓΟΙ</a:t>
            </a:r>
            <a:endParaRPr lang="en-GB" i="1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651DC21B-AB08-C03A-8C04-3E42AC19B1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500" y="1361614"/>
            <a:ext cx="6789054" cy="5131261"/>
          </a:xfrm>
        </p:spPr>
      </p:pic>
    </p:spTree>
    <p:extLst>
      <p:ext uri="{BB962C8B-B14F-4D97-AF65-F5344CB8AC3E}">
        <p14:creationId xmlns:p14="http://schemas.microsoft.com/office/powerpoint/2010/main" val="14945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CDE2A-EAD8-7DE4-89D2-B540EFE70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(Από το «Γερμανικό Εγχειρίδιο Πολέμου» - Μπ. Μπρεχτ) ΓΙΑ ΤΗΝ ΕΡΓΑΤΙΚΗ ΤΑΞΗ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36DF2F-C4FE-ED1B-EBED-F9B05A60F8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i="1" dirty="0"/>
              <a:t>Πώς ν' αναρωτηθούν πούθε έρχονται</a:t>
            </a:r>
            <a:endParaRPr lang="el-GR" dirty="0"/>
          </a:p>
          <a:p>
            <a:pPr marL="0" indent="0">
              <a:buNone/>
            </a:pPr>
            <a:r>
              <a:rPr lang="el-GR" i="1" dirty="0"/>
              <a:t>και πού πηγαίνουν.</a:t>
            </a:r>
            <a:endParaRPr lang="el-GR" dirty="0"/>
          </a:p>
          <a:p>
            <a:pPr marL="0" indent="0">
              <a:buNone/>
            </a:pPr>
            <a:r>
              <a:rPr lang="el-GR" i="1" dirty="0"/>
              <a:t>Είναι τα όμορφα δειλινά τόσο αποκαμωμένοι.</a:t>
            </a:r>
            <a:endParaRPr lang="el-GR" dirty="0"/>
          </a:p>
          <a:p>
            <a:pPr marL="0" indent="0">
              <a:buNone/>
            </a:pPr>
            <a:r>
              <a:rPr lang="el-GR" i="1" dirty="0"/>
              <a:t>Το βουνό και την πλατειά τη θάλασσα</a:t>
            </a:r>
            <a:endParaRPr lang="el-GR" dirty="0"/>
          </a:p>
          <a:p>
            <a:pPr marL="0" indent="0">
              <a:buNone/>
            </a:pPr>
            <a:r>
              <a:rPr lang="el-GR" i="1" dirty="0"/>
              <a:t>δεν τα 'χουν ακόμα δει</a:t>
            </a:r>
            <a:endParaRPr lang="el-GR" dirty="0"/>
          </a:p>
          <a:p>
            <a:pPr marL="0" indent="0">
              <a:buNone/>
            </a:pPr>
            <a:r>
              <a:rPr lang="el-GR" i="1" dirty="0"/>
              <a:t>όταν σημαίνει η ώρα τους</a:t>
            </a:r>
            <a:endParaRPr lang="el-G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04103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ΤΡΙΤΟΣ ΚΟΣΜΟΣ                ΤΕΤΑΡΤΟΣ ΚΟΣΜΟΣ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1561364"/>
            <a:ext cx="6324600" cy="47373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DFCB0C9-958D-72FB-1DE3-160D7AC1B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5712" y="3054350"/>
            <a:ext cx="3076575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041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108</Words>
  <Application>Microsoft Office PowerPoint</Application>
  <PresentationFormat>Προσαρμογή</PresentationFormat>
  <Paragraphs>20</Paragraphs>
  <Slides>15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16" baseType="lpstr">
      <vt:lpstr>Office Theme</vt:lpstr>
      <vt:lpstr>ΒΙΟΜΗΧΑΝΙΚΗ ΕΠΑΝΑΣΤΑΣΗ</vt:lpstr>
      <vt:lpstr>Παρουσίαση του PowerPoint</vt:lpstr>
      <vt:lpstr>ΕΥΓΕΝΙΟΣ ΛΕΕΜΑΝΣ,Ο ΜΕΘΥΣΟΣ</vt:lpstr>
      <vt:lpstr>Παρουσίαση του PowerPoint</vt:lpstr>
      <vt:lpstr>                          ΠΑΙΔΙΚΗ ΕΡΓΑΣΙΑ</vt:lpstr>
      <vt:lpstr>Παρουσίαση του PowerPoint</vt:lpstr>
      <vt:lpstr>ΒΑΝ ΓΚΟΓΚ, ΟΙ ΠΑΤΑΤΟΦΑΓΟΙ</vt:lpstr>
      <vt:lpstr>(Από το «Γερμανικό Εγχειρίδιο Πολέμου» - Μπ. Μπρεχτ) ΓΙΑ ΤΗΝ ΕΡΓΑΤΙΚΗ ΤΑΞΗ</vt:lpstr>
      <vt:lpstr>ΤΡΙΤΟΣ ΚΟΣΜΟΣ                ΤΕΤΑΡΤΟΣ ΚΟΣΜΟΣ</vt:lpstr>
      <vt:lpstr>ΚΑΡΛ ΜΑΡΞ 1818-1883    (Γερμανία)</vt:lpstr>
      <vt:lpstr>«Ολόκληρη η κοινωνική ιστορία δεν είναι τίποτε άλλο παρά η πάλη των τάξεων.»  </vt:lpstr>
      <vt:lpstr>ΕΜΙΛ ΝΤΥΡΚΕΜ 1858-1917  (Γαλλία)</vt:lpstr>
      <vt:lpstr>Οι κοινωνίες στηρίζονται στην αλληλεγγύη, συνοχή και συναίνεση</vt:lpstr>
      <vt:lpstr> ΣΧΟΛΗ ΣΥΓΚΡΟΥΣΗΣ        ΣΧΟΛΗ ΙΣΟΡΡΟΠΙΑΣ</vt:lpstr>
      <vt:lpstr>Παρουσίαση του PowerPoint</vt:lpstr>
    </vt:vector>
  </TitlesOfParts>
  <Company>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elsa avg</dc:creator>
  <cp:lastModifiedBy>Κώστας</cp:lastModifiedBy>
  <cp:revision>11</cp:revision>
  <dcterms:created xsi:type="dcterms:W3CDTF">2023-02-24T14:26:35Z</dcterms:created>
  <dcterms:modified xsi:type="dcterms:W3CDTF">2024-10-22T14:13:56Z</dcterms:modified>
</cp:coreProperties>
</file>