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11/4/2021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11/4/2021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342CEA3-3058-4D43-AE35-B3DA76CB4003}" type="datetimeFigureOut">
              <a:rPr lang="el-GR" smtClean="0"/>
              <a:pPr/>
              <a:t>11/4/2021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Ορθογώνιο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11/4/2021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Ορθογώνιο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11/4/2021</a:t>
            </a:fld>
            <a:endParaRPr lang="el-GR"/>
          </a:p>
        </p:txBody>
      </p:sp>
      <p:sp>
        <p:nvSpPr>
          <p:cNvPr id="13" name="12 - Θέση αριθμού διαφάνειας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8" name="7 - Θέση ημερομηνίας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42CEA3-3058-4D43-AE35-B3DA76CB4003}" type="datetimeFigureOut">
              <a:rPr lang="el-GR" smtClean="0"/>
              <a:pPr/>
              <a:t>11/4/2021</a:t>
            </a:fld>
            <a:endParaRPr lang="el-GR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2" name="11 - Θέση υποσέλιδου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42CEA3-3058-4D43-AE35-B3DA76CB4003}" type="datetimeFigureOut">
              <a:rPr lang="el-GR" smtClean="0"/>
              <a:pPr/>
              <a:t>11/4/2021</a:t>
            </a:fld>
            <a:endParaRPr lang="el-GR"/>
          </a:p>
        </p:txBody>
      </p:sp>
      <p:sp>
        <p:nvSpPr>
          <p:cNvPr id="12" name="11 - Θέση αριθμού διαφάνειας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6" name="15 - Θέση κειμένου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5" name="1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11/4/2021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11/4/2021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11/4/2021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Ορθογώνιο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1" name="10 - Ορθογώνιο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342CEA3-3058-4D43-AE35-B3DA76CB4003}" type="datetimeFigureOut">
              <a:rPr lang="el-GR" smtClean="0"/>
              <a:pPr/>
              <a:t>11/4/2021</a:t>
            </a:fld>
            <a:endParaRPr lang="el-GR"/>
          </a:p>
        </p:txBody>
      </p:sp>
      <p:sp>
        <p:nvSpPr>
          <p:cNvPr id="13" name="12 - Θέση αριθμού διαφάνειας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11/4/2021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6 - Ορθογώνιο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ebooks.edu.gr/modules/ebook/show.php/DSDIM-E111/322/2165,7902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ΠΑΡΑΔΟΣΙΑΚΗ ΠΟΙΗΣΗ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ΒΑΣΙΚΑ ΧΑΡΑΚΤΗΡΙΣΤΙΚΑ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4. </a:t>
            </a:r>
            <a:r>
              <a:rPr lang="el-GR" b="1" dirty="0" smtClean="0"/>
              <a:t>δακτυλικό μέτρο </a:t>
            </a:r>
            <a:r>
              <a:rPr lang="el-GR" dirty="0" smtClean="0"/>
              <a:t>(- ^ ^)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dirty="0" smtClean="0"/>
          </a:p>
          <a:p>
            <a:pPr>
              <a:buNone/>
            </a:pPr>
            <a:r>
              <a:rPr lang="el-GR" b="1" i="1" dirty="0" smtClean="0">
                <a:solidFill>
                  <a:srgbClr val="C00000"/>
                </a:solidFill>
              </a:rPr>
              <a:t>  Ξύ</a:t>
            </a:r>
            <a:r>
              <a:rPr lang="el-GR" b="1" i="1" dirty="0" smtClean="0"/>
              <a:t>πνα </a:t>
            </a:r>
            <a:r>
              <a:rPr lang="el-GR" b="1" i="1" dirty="0" err="1" smtClean="0"/>
              <a:t>δρο|σ</a:t>
            </a:r>
            <a:r>
              <a:rPr lang="el-GR" b="1" i="1" dirty="0" err="1" smtClean="0">
                <a:solidFill>
                  <a:srgbClr val="C00000"/>
                </a:solidFill>
              </a:rPr>
              <a:t>ιά</a:t>
            </a:r>
            <a:r>
              <a:rPr lang="el-GR" b="1" i="1" dirty="0" smtClean="0"/>
              <a:t> της </a:t>
            </a:r>
            <a:r>
              <a:rPr lang="el-GR" b="1" i="1" dirty="0" err="1" smtClean="0"/>
              <a:t>αυ|γ</a:t>
            </a:r>
            <a:r>
              <a:rPr lang="el-GR" b="1" i="1" dirty="0" err="1" smtClean="0">
                <a:solidFill>
                  <a:srgbClr val="C00000"/>
                </a:solidFill>
              </a:rPr>
              <a:t>ή</a:t>
            </a:r>
            <a:r>
              <a:rPr lang="el-GR" b="1" i="1" dirty="0" err="1" smtClean="0"/>
              <a:t>ς</a:t>
            </a:r>
            <a:r>
              <a:rPr lang="el-GR" b="1" i="1" dirty="0" smtClean="0"/>
              <a:t> και </a:t>
            </a:r>
            <a:r>
              <a:rPr lang="el-GR" b="1" i="1" dirty="0" err="1" smtClean="0"/>
              <a:t>φεγ|γάρι</a:t>
            </a:r>
            <a:endParaRPr lang="el-GR" b="1" i="1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  5.  </a:t>
            </a:r>
            <a:r>
              <a:rPr lang="el-GR" b="1" dirty="0" err="1" smtClean="0"/>
              <a:t>μεσοτονικό</a:t>
            </a:r>
            <a:r>
              <a:rPr lang="el-GR" b="1" dirty="0" smtClean="0"/>
              <a:t> μέτρο </a:t>
            </a:r>
            <a:r>
              <a:rPr lang="el-GR" dirty="0" smtClean="0"/>
              <a:t>( ^ – ^)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dirty="0" smtClean="0"/>
          </a:p>
          <a:p>
            <a:pPr lvl="1">
              <a:buNone/>
            </a:pPr>
            <a:r>
              <a:rPr lang="el-GR" b="1" i="1" dirty="0" smtClean="0"/>
              <a:t>Το </a:t>
            </a:r>
            <a:r>
              <a:rPr lang="el-GR" b="1" i="1" dirty="0" err="1" smtClean="0"/>
              <a:t>χ</a:t>
            </a:r>
            <a:r>
              <a:rPr lang="el-GR" b="1" i="1" dirty="0" err="1" smtClean="0">
                <a:solidFill>
                  <a:srgbClr val="C00000"/>
                </a:solidFill>
              </a:rPr>
              <a:t>ά</a:t>
            </a:r>
            <a:r>
              <a:rPr lang="el-GR" b="1" i="1" dirty="0" err="1" smtClean="0"/>
              <a:t>ρα</a:t>
            </a:r>
            <a:r>
              <a:rPr lang="el-GR" b="1" i="1" dirty="0" smtClean="0"/>
              <a:t>/μα επ</a:t>
            </a:r>
            <a:r>
              <a:rPr lang="el-GR" b="1" i="1" dirty="0" smtClean="0">
                <a:solidFill>
                  <a:srgbClr val="C00000"/>
                </a:solidFill>
              </a:rPr>
              <a:t>ή</a:t>
            </a:r>
            <a:r>
              <a:rPr lang="el-GR" b="1" i="1" dirty="0" smtClean="0"/>
              <a:t>ρα/</a:t>
            </a:r>
          </a:p>
          <a:p>
            <a:pPr lvl="1">
              <a:buNone/>
            </a:pPr>
            <a:r>
              <a:rPr lang="el-GR" b="1" i="1" dirty="0" smtClean="0"/>
              <a:t>Του </a:t>
            </a:r>
            <a:r>
              <a:rPr lang="el-GR" b="1" i="1" dirty="0" smtClean="0">
                <a:solidFill>
                  <a:srgbClr val="C00000"/>
                </a:solidFill>
              </a:rPr>
              <a:t>ή</a:t>
            </a:r>
            <a:r>
              <a:rPr lang="el-GR" b="1" i="1" dirty="0" smtClean="0"/>
              <a:t>λιου/το δρ</a:t>
            </a:r>
            <a:r>
              <a:rPr lang="el-GR" b="1" i="1" dirty="0" smtClean="0">
                <a:solidFill>
                  <a:srgbClr val="C00000"/>
                </a:solidFill>
              </a:rPr>
              <a:t>ό</a:t>
            </a:r>
            <a:r>
              <a:rPr lang="el-GR" b="1" i="1" dirty="0" smtClean="0"/>
              <a:t>μο/</a:t>
            </a:r>
          </a:p>
          <a:p>
            <a:pPr lvl="1">
              <a:buNone/>
            </a:pPr>
            <a:r>
              <a:rPr lang="el-GR" b="1" i="1" dirty="0" smtClean="0"/>
              <a:t>Κρεμ</a:t>
            </a:r>
            <a:r>
              <a:rPr lang="el-GR" b="1" i="1" dirty="0" smtClean="0">
                <a:solidFill>
                  <a:srgbClr val="C00000"/>
                </a:solidFill>
              </a:rPr>
              <a:t>ώ</a:t>
            </a:r>
            <a:r>
              <a:rPr lang="el-GR" b="1" i="1" dirty="0" smtClean="0"/>
              <a:t>ντας /τη λ</a:t>
            </a:r>
            <a:r>
              <a:rPr lang="el-GR" b="1" i="1" dirty="0" smtClean="0">
                <a:solidFill>
                  <a:srgbClr val="C00000"/>
                </a:solidFill>
              </a:rPr>
              <a:t>ύ</a:t>
            </a:r>
            <a:r>
              <a:rPr lang="el-GR" b="1" i="1" dirty="0" smtClean="0"/>
              <a:t>ρα/</a:t>
            </a:r>
          </a:p>
          <a:p>
            <a:pPr lvl="1">
              <a:buNone/>
            </a:pPr>
            <a:r>
              <a:rPr lang="el-GR" b="1" i="1" dirty="0" smtClean="0"/>
              <a:t>Τη δ</a:t>
            </a:r>
            <a:r>
              <a:rPr lang="el-GR" b="1" i="1" dirty="0" smtClean="0">
                <a:solidFill>
                  <a:srgbClr val="C00000"/>
                </a:solidFill>
              </a:rPr>
              <a:t>ί</a:t>
            </a:r>
            <a:r>
              <a:rPr lang="el-GR" b="1" i="1" dirty="0" smtClean="0"/>
              <a:t>καιη/στον </a:t>
            </a:r>
            <a:r>
              <a:rPr lang="el-GR" b="1" i="1" dirty="0" smtClean="0">
                <a:solidFill>
                  <a:srgbClr val="C00000"/>
                </a:solidFill>
              </a:rPr>
              <a:t>ώ</a:t>
            </a:r>
            <a:r>
              <a:rPr lang="el-GR" b="1" i="1" dirty="0" smtClean="0"/>
              <a:t>μο/</a:t>
            </a:r>
            <a:endParaRPr lang="el-GR" b="1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ΠΟΙΗΣΗ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b="1" dirty="0" smtClean="0"/>
              <a:t>Στίχος</a:t>
            </a:r>
            <a:r>
              <a:rPr lang="el-GR" dirty="0" smtClean="0"/>
              <a:t> είναι η βασική μονάδα ενός ποιήματος με αυτοτελές νόημα και συμπίπτει με την έκταση μιας γραμμής, τουλάχιστον στην παραδοσιακή ποίηση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ΠΑΡΑΔΟΣΙΑΚΗ ΠΟΙΗΣΗ </a:t>
            </a:r>
            <a:r>
              <a:rPr lang="el-GR" sz="2800" dirty="0" smtClean="0"/>
              <a:t>(Ομοιοκαταληξία)</a:t>
            </a:r>
            <a:endParaRPr lang="el-GR" sz="28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b="1" dirty="0" smtClean="0"/>
              <a:t>Ομοιοκαταληξία</a:t>
            </a:r>
            <a:r>
              <a:rPr lang="el-GR" dirty="0" smtClean="0"/>
              <a:t> </a:t>
            </a:r>
            <a:r>
              <a:rPr lang="el-GR" i="1" dirty="0" smtClean="0">
                <a:solidFill>
                  <a:schemeClr val="accent6">
                    <a:lumMod val="75000"/>
                  </a:schemeClr>
                </a:solidFill>
              </a:rPr>
              <a:t>το χαρακτηριστικό δύο ή περισσότερων στίχων μιας στροφής να τελειώνουν με ομόηχες λέξεις ή συλλαβές.</a:t>
            </a:r>
          </a:p>
          <a:p>
            <a:endParaRPr lang="el-GR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0">
              <a:buNone/>
            </a:pPr>
            <a:r>
              <a:rPr lang="el-GR" b="1" dirty="0" smtClean="0"/>
              <a:t>α) ζευγαρωτή</a:t>
            </a:r>
            <a:r>
              <a:rPr lang="el-GR" dirty="0" smtClean="0"/>
              <a:t> : </a:t>
            </a:r>
            <a:r>
              <a:rPr lang="el-GR" i="1" dirty="0" smtClean="0"/>
              <a:t>Ο πρώτος στίχος ομοιοκαταληκτεί με το δεύτερο, ο τρίτος με τον τέταρτο, ο πέμπτος με τον έκτο κτλ.</a:t>
            </a:r>
          </a:p>
          <a:p>
            <a:pPr lvl="0"/>
            <a:endParaRPr lang="el-GR" i="1" dirty="0" smtClean="0"/>
          </a:p>
          <a:p>
            <a:r>
              <a:rPr lang="el-GR" sz="2600" b="1" i="1" dirty="0" smtClean="0">
                <a:hlinkClick r:id="rId2" tooltip="α:| αν"/>
              </a:rPr>
              <a:t>Α</a:t>
            </a:r>
            <a:r>
              <a:rPr lang="el-GR" sz="2600" b="1" i="1" u="sng" dirty="0" smtClean="0"/>
              <a:t>ν</a:t>
            </a:r>
            <a:r>
              <a:rPr lang="el-GR" sz="2600" b="1" i="1" dirty="0" smtClean="0"/>
              <a:t> μ' αγαπάς κι </a:t>
            </a:r>
            <a:r>
              <a:rPr lang="el-GR" sz="2600" b="1" i="1" dirty="0" err="1" smtClean="0"/>
              <a:t>είν</a:t>
            </a:r>
            <a:r>
              <a:rPr lang="el-GR" sz="2600" b="1" i="1" dirty="0" smtClean="0"/>
              <a:t>' όνειρο, ποτέ να μην ξυπνήσω, </a:t>
            </a:r>
            <a:br>
              <a:rPr lang="el-GR" sz="2600" b="1" i="1" dirty="0" smtClean="0"/>
            </a:br>
            <a:r>
              <a:rPr lang="el-GR" sz="2600" b="1" i="1" dirty="0" smtClean="0"/>
              <a:t>γιατί με την αγάπη σου ποθώ να ξεψυχήσω.</a:t>
            </a:r>
          </a:p>
          <a:p>
            <a:endParaRPr lang="el-GR" sz="2800" b="1" i="1" dirty="0" smtClean="0"/>
          </a:p>
          <a:p>
            <a:r>
              <a:rPr lang="el-GR" sz="2400" b="1" i="1" dirty="0" smtClean="0"/>
              <a:t>«Ήθελα να’ </a:t>
            </a:r>
            <a:r>
              <a:rPr lang="el-GR" sz="2400" b="1" i="1" dirty="0" err="1" smtClean="0"/>
              <a:t>μαι</a:t>
            </a:r>
            <a:r>
              <a:rPr lang="el-GR" sz="2400" b="1" i="1" dirty="0" smtClean="0"/>
              <a:t> κινητό στα φύλλα της καρδιάς σου </a:t>
            </a:r>
          </a:p>
          <a:p>
            <a:pPr>
              <a:buNone/>
            </a:pPr>
            <a:r>
              <a:rPr lang="el-GR" sz="2400" b="1" i="1" smtClean="0"/>
              <a:t>        που </a:t>
            </a:r>
            <a:r>
              <a:rPr lang="el-GR" sz="2400" b="1" i="1" dirty="0" smtClean="0"/>
              <a:t>να κατέχω μόνο εγώ το </a:t>
            </a:r>
            <a:r>
              <a:rPr lang="el-GR" sz="2400" b="1" i="1" dirty="0" err="1" smtClean="0"/>
              <a:t>pin</a:t>
            </a:r>
            <a:r>
              <a:rPr lang="el-GR" sz="2400" b="1" i="1" dirty="0" smtClean="0"/>
              <a:t> του έρωτά σου»</a:t>
            </a:r>
            <a:endParaRPr lang="el-GR" sz="2800" b="1" i="1" dirty="0" smtClean="0"/>
          </a:p>
          <a:p>
            <a:pPr lvl="0"/>
            <a:endParaRPr lang="el-GR" i="1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ΠΑΡΑΔΟΣΙΑΚΗ ΠΟΙΗΣΗ </a:t>
            </a:r>
            <a:r>
              <a:rPr lang="el-GR" sz="3600" dirty="0" smtClean="0"/>
              <a:t>(Ομοιοκαταληξία)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l-GR" b="1" dirty="0" smtClean="0"/>
              <a:t>β) πλεχτή</a:t>
            </a:r>
            <a:r>
              <a:rPr lang="el-GR" dirty="0" smtClean="0"/>
              <a:t> : μέσα σ’ ένα τετράστιχο, ο πρώτος με τον τρίτο και ο δεύτερος με τον τέταρτο.</a:t>
            </a:r>
          </a:p>
          <a:p>
            <a:pPr lvl="0"/>
            <a:endParaRPr lang="el-GR" dirty="0" smtClean="0"/>
          </a:p>
          <a:p>
            <a:pPr lvl="0">
              <a:buNone/>
            </a:pPr>
            <a:r>
              <a:rPr lang="el-GR" b="1" dirty="0" smtClean="0"/>
              <a:t>      </a:t>
            </a:r>
            <a:r>
              <a:rPr lang="el-GR" b="1" dirty="0" smtClean="0"/>
              <a:t> </a:t>
            </a:r>
            <a:r>
              <a:rPr lang="el-GR" b="1" dirty="0" err="1" smtClean="0"/>
              <a:t>Aπ</a:t>
            </a:r>
            <a:r>
              <a:rPr lang="el-GR" b="1" dirty="0" smtClean="0"/>
              <a:t>’ τα κόκαλα βγαλμένη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b="1" dirty="0" smtClean="0"/>
              <a:t> των </a:t>
            </a:r>
            <a:r>
              <a:rPr lang="el-GR" b="1" dirty="0" err="1" smtClean="0"/>
              <a:t>Eλλήνων</a:t>
            </a:r>
            <a:r>
              <a:rPr lang="el-GR" b="1" dirty="0" smtClean="0"/>
              <a:t> τα ιερά,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b="1" dirty="0" smtClean="0"/>
              <a:t> και σαν πρώτα ανδρειωμένη,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b="1" dirty="0" smtClean="0"/>
              <a:t> χαίρε, ω χαίρε, </a:t>
            </a:r>
            <a:r>
              <a:rPr lang="el-GR" b="1" dirty="0" err="1" smtClean="0"/>
              <a:t>Eλευθεριά</a:t>
            </a:r>
            <a:r>
              <a:rPr lang="el-GR" b="1" dirty="0" smtClean="0"/>
              <a:t>!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b="1" dirty="0" smtClean="0"/>
              <a:t> </a:t>
            </a:r>
            <a:endParaRPr lang="el-GR" dirty="0" smtClean="0"/>
          </a:p>
          <a:p>
            <a:pPr lvl="0"/>
            <a:r>
              <a:rPr lang="el-GR" b="1" dirty="0" smtClean="0"/>
              <a:t>γ) σταυρωτή</a:t>
            </a:r>
            <a:r>
              <a:rPr lang="el-GR" dirty="0" smtClean="0"/>
              <a:t> : σε τετράστιχο ο πρώτος με τον τέταρτο και ο δεύτερος με τον τρίτο.</a:t>
            </a:r>
          </a:p>
          <a:p>
            <a:pPr>
              <a:buNone/>
            </a:pPr>
            <a:r>
              <a:rPr lang="el-GR" sz="2800" b="1" i="1" dirty="0" smtClean="0"/>
              <a:t>    </a:t>
            </a:r>
          </a:p>
          <a:p>
            <a:pPr>
              <a:buNone/>
            </a:pPr>
            <a:r>
              <a:rPr lang="el-GR" sz="2800" b="1" i="1" dirty="0" smtClean="0"/>
              <a:t> </a:t>
            </a:r>
            <a:r>
              <a:rPr lang="el-GR" sz="2800" b="1" i="1" dirty="0" smtClean="0"/>
              <a:t>     Στο </a:t>
            </a:r>
            <a:r>
              <a:rPr lang="el-GR" sz="2800" b="1" i="1" dirty="0" smtClean="0"/>
              <a:t>περιγιάλι το κρυφό</a:t>
            </a:r>
            <a:br>
              <a:rPr lang="el-GR" sz="2800" b="1" i="1" dirty="0" smtClean="0"/>
            </a:br>
            <a:r>
              <a:rPr lang="el-GR" sz="2800" b="1" i="1" dirty="0" smtClean="0"/>
              <a:t>κι άσπρο σαν περιστέρι</a:t>
            </a:r>
            <a:br>
              <a:rPr lang="el-GR" sz="2800" b="1" i="1" dirty="0" smtClean="0"/>
            </a:br>
            <a:r>
              <a:rPr lang="el-GR" sz="2800" b="1" i="1" dirty="0" smtClean="0"/>
              <a:t>διψάσαμε το μεσημέρι·</a:t>
            </a:r>
            <a:br>
              <a:rPr lang="el-GR" sz="2800" b="1" i="1" dirty="0" smtClean="0"/>
            </a:br>
            <a:r>
              <a:rPr lang="el-GR" sz="2800" b="1" i="1" dirty="0" smtClean="0"/>
              <a:t>μα το νερό γλυφό.</a:t>
            </a:r>
            <a:endParaRPr lang="el-GR" sz="2800" b="1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ΠΑΡΑΔΟΣΙΑΚΗ ΠΟΙΗΣΗ </a:t>
            </a:r>
            <a:r>
              <a:rPr lang="el-GR" sz="3600" dirty="0" smtClean="0"/>
              <a:t>(Ομοιοκαταληξία)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l-GR" b="1" dirty="0" smtClean="0"/>
              <a:t>δ) </a:t>
            </a:r>
            <a:r>
              <a:rPr lang="el-GR" b="1" dirty="0" err="1" smtClean="0"/>
              <a:t>ζευγαροπλεχτή</a:t>
            </a:r>
            <a:r>
              <a:rPr lang="el-GR" dirty="0" smtClean="0"/>
              <a:t> : μέσα σ’ ένα εξάστιχο, ο πρώτος με το δεύτερο, ο τέταρτος με τον πέμπτο και ο τρίτος με τον έκτο.</a:t>
            </a:r>
          </a:p>
          <a:p>
            <a:pPr lvl="0"/>
            <a:endParaRPr lang="el-GR" dirty="0" smtClean="0"/>
          </a:p>
          <a:p>
            <a:pPr lvl="0"/>
            <a:r>
              <a:rPr lang="el-GR" b="1" dirty="0" smtClean="0"/>
              <a:t>ε) ανάκατη</a:t>
            </a:r>
            <a:r>
              <a:rPr lang="el-GR" dirty="0" smtClean="0"/>
              <a:t> : χωρίς ορισμένη σειρά</a:t>
            </a:r>
          </a:p>
          <a:p>
            <a:pPr lvl="0"/>
            <a:endParaRPr lang="el-GR" dirty="0" smtClean="0"/>
          </a:p>
          <a:p>
            <a:pPr lvl="0"/>
            <a:r>
              <a:rPr lang="el-GR" b="1" dirty="0" smtClean="0"/>
              <a:t>στ) εσωτερική</a:t>
            </a:r>
            <a:r>
              <a:rPr lang="el-GR" dirty="0" smtClean="0"/>
              <a:t> : σε μερικά ποιήματα βρίσκεται και στον ίδιο στίχο ομοιοκαταληξία.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ΠΑΡΑΔΟΣΙΑΚΗ ΠΟΙΗΣΗ(</a:t>
            </a:r>
            <a:r>
              <a:rPr lang="el-GR" sz="3200" dirty="0" smtClean="0"/>
              <a:t>Μέτρο</a:t>
            </a:r>
            <a:r>
              <a:rPr lang="el-GR" dirty="0" smtClean="0"/>
              <a:t>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smtClean="0"/>
              <a:t>Στην νεοελληνική μετρική έχουμε εναλλαγή τονισμένης    (-)* και άτονης συλλαβής (^).</a:t>
            </a:r>
          </a:p>
          <a:p>
            <a:endParaRPr lang="el-GR" dirty="0" smtClean="0"/>
          </a:p>
          <a:p>
            <a:pPr>
              <a:buNone/>
            </a:pPr>
            <a:r>
              <a:rPr lang="el-GR" b="1" dirty="0" smtClean="0"/>
              <a:t>     Τα βασικά μέτρα της νεοελληνικής ποίησης είναι :</a:t>
            </a:r>
          </a:p>
          <a:p>
            <a:r>
              <a:rPr lang="el-GR" u="sng" dirty="0" smtClean="0"/>
              <a:t>α) ο ίαμβος ( ^ -),</a:t>
            </a:r>
            <a:endParaRPr lang="el-GR" dirty="0" smtClean="0"/>
          </a:p>
          <a:p>
            <a:r>
              <a:rPr lang="el-GR" u="sng" dirty="0" smtClean="0"/>
              <a:t>β) ο τροχαίος (- ^),</a:t>
            </a:r>
            <a:endParaRPr lang="el-GR" dirty="0" smtClean="0"/>
          </a:p>
          <a:p>
            <a:r>
              <a:rPr lang="el-GR" u="sng" dirty="0" smtClean="0"/>
              <a:t>γ) ο ανάπαιστος (^ ^ -),</a:t>
            </a:r>
            <a:endParaRPr lang="el-GR" dirty="0" smtClean="0"/>
          </a:p>
          <a:p>
            <a:r>
              <a:rPr lang="el-GR" u="sng" dirty="0" smtClean="0"/>
              <a:t>δ) ο δάκτυλος (- ^ ^) και</a:t>
            </a:r>
            <a:endParaRPr lang="el-GR" dirty="0" smtClean="0"/>
          </a:p>
          <a:p>
            <a:r>
              <a:rPr lang="el-GR" u="sng" dirty="0" smtClean="0"/>
              <a:t>ε) ο </a:t>
            </a:r>
            <a:r>
              <a:rPr lang="el-GR" u="sng" dirty="0" err="1" smtClean="0"/>
              <a:t>μεσοτονικός</a:t>
            </a:r>
            <a:r>
              <a:rPr lang="el-GR" u="sng" dirty="0" smtClean="0"/>
              <a:t> ή </a:t>
            </a:r>
            <a:r>
              <a:rPr lang="el-GR" u="sng" dirty="0" err="1" smtClean="0"/>
              <a:t>αμφίβραχυς</a:t>
            </a:r>
            <a:r>
              <a:rPr lang="el-GR" u="sng" dirty="0" smtClean="0"/>
              <a:t> (^ – ^).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1. ιαμβικό μέτρο </a:t>
            </a:r>
            <a:r>
              <a:rPr lang="el-GR" dirty="0" smtClean="0"/>
              <a:t>(^ -)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l-GR" b="1" i="1" dirty="0" smtClean="0"/>
          </a:p>
          <a:p>
            <a:pPr>
              <a:buNone/>
            </a:pPr>
            <a:r>
              <a:rPr lang="el-GR" b="1" i="1" dirty="0" smtClean="0"/>
              <a:t>Γλυ</a:t>
            </a:r>
            <a:r>
              <a:rPr lang="el-GR" b="1" i="1" dirty="0" smtClean="0">
                <a:solidFill>
                  <a:srgbClr val="C00000"/>
                </a:solidFill>
              </a:rPr>
              <a:t>κά</a:t>
            </a:r>
            <a:r>
              <a:rPr lang="el-GR" b="1" i="1" dirty="0" smtClean="0"/>
              <a:t> /φυ</a:t>
            </a:r>
            <a:r>
              <a:rPr lang="el-GR" b="1" i="1" dirty="0" smtClean="0">
                <a:solidFill>
                  <a:srgbClr val="C00000"/>
                </a:solidFill>
              </a:rPr>
              <a:t>σά/</a:t>
            </a:r>
            <a:r>
              <a:rPr lang="el-GR" b="1" i="1" dirty="0" smtClean="0"/>
              <a:t> ο </a:t>
            </a:r>
            <a:r>
              <a:rPr lang="el-GR" b="1" i="1" dirty="0" err="1" smtClean="0">
                <a:solidFill>
                  <a:srgbClr val="C00000"/>
                </a:solidFill>
              </a:rPr>
              <a:t>μπά</a:t>
            </a:r>
            <a:r>
              <a:rPr lang="el-GR" b="1" i="1" dirty="0" smtClean="0"/>
              <a:t>/της</a:t>
            </a:r>
          </a:p>
          <a:p>
            <a:pPr>
              <a:buNone/>
            </a:pPr>
            <a:r>
              <a:rPr lang="el-GR" b="1" i="1" dirty="0" smtClean="0"/>
              <a:t>Η </a:t>
            </a:r>
            <a:r>
              <a:rPr lang="el-GR" b="1" i="1" dirty="0" err="1" smtClean="0">
                <a:solidFill>
                  <a:srgbClr val="C00000"/>
                </a:solidFill>
              </a:rPr>
              <a:t>θά</a:t>
            </a:r>
            <a:r>
              <a:rPr lang="el-GR" b="1" i="1" dirty="0" smtClean="0"/>
              <a:t>/</a:t>
            </a:r>
            <a:r>
              <a:rPr lang="el-GR" b="1" i="1" dirty="0" err="1" smtClean="0"/>
              <a:t>λασσα</a:t>
            </a:r>
            <a:r>
              <a:rPr lang="el-GR" b="1" i="1" dirty="0" smtClean="0"/>
              <a:t>/ </a:t>
            </a:r>
            <a:r>
              <a:rPr lang="el-GR" b="1" i="1" dirty="0" err="1" smtClean="0"/>
              <a:t>δρο</a:t>
            </a:r>
            <a:r>
              <a:rPr lang="el-GR" b="1" i="1" dirty="0" err="1" smtClean="0">
                <a:solidFill>
                  <a:srgbClr val="C00000"/>
                </a:solidFill>
              </a:rPr>
              <a:t>σί</a:t>
            </a:r>
            <a:r>
              <a:rPr lang="el-GR" b="1" i="1" dirty="0" smtClean="0">
                <a:solidFill>
                  <a:srgbClr val="C00000"/>
                </a:solidFill>
              </a:rPr>
              <a:t>/</a:t>
            </a:r>
            <a:r>
              <a:rPr lang="el-GR" b="1" i="1" dirty="0" err="1" smtClean="0"/>
              <a:t>ζεται</a:t>
            </a:r>
            <a:endParaRPr lang="el-GR" b="1" i="1" dirty="0" smtClean="0"/>
          </a:p>
          <a:p>
            <a:pPr>
              <a:buNone/>
            </a:pPr>
            <a:r>
              <a:rPr lang="el-GR" b="1" i="1" dirty="0" smtClean="0"/>
              <a:t>Στα γα/</a:t>
            </a:r>
            <a:r>
              <a:rPr lang="el-GR" b="1" i="1" dirty="0" err="1" smtClean="0"/>
              <a:t>λα</a:t>
            </a:r>
            <a:r>
              <a:rPr lang="el-GR" b="1" i="1" dirty="0" err="1" smtClean="0">
                <a:solidFill>
                  <a:srgbClr val="C00000"/>
                </a:solidFill>
              </a:rPr>
              <a:t>νά</a:t>
            </a:r>
            <a:r>
              <a:rPr lang="el-GR" b="1" i="1" dirty="0" smtClean="0"/>
              <a:t>/ νε</a:t>
            </a:r>
            <a:r>
              <a:rPr lang="el-GR" b="1" i="1" dirty="0" smtClean="0">
                <a:solidFill>
                  <a:srgbClr val="C00000"/>
                </a:solidFill>
              </a:rPr>
              <a:t>ρά</a:t>
            </a:r>
            <a:r>
              <a:rPr lang="el-GR" b="1" i="1" dirty="0" smtClean="0"/>
              <a:t>/της</a:t>
            </a:r>
          </a:p>
          <a:p>
            <a:pPr>
              <a:buNone/>
            </a:pPr>
            <a:r>
              <a:rPr lang="el-GR" b="1" i="1" dirty="0" smtClean="0"/>
              <a:t>Ο </a:t>
            </a:r>
            <a:r>
              <a:rPr lang="el-GR" b="1" i="1" dirty="0" smtClean="0">
                <a:solidFill>
                  <a:srgbClr val="C00000"/>
                </a:solidFill>
              </a:rPr>
              <a:t>ή</a:t>
            </a:r>
            <a:r>
              <a:rPr lang="el-GR" b="1" i="1" dirty="0" smtClean="0"/>
              <a:t>/</a:t>
            </a:r>
            <a:r>
              <a:rPr lang="el-GR" b="1" i="1" dirty="0" err="1" smtClean="0"/>
              <a:t>λιος</a:t>
            </a:r>
            <a:r>
              <a:rPr lang="el-GR" b="1" i="1" dirty="0" smtClean="0"/>
              <a:t> κα/</a:t>
            </a:r>
            <a:r>
              <a:rPr lang="el-GR" b="1" i="1" dirty="0" err="1" smtClean="0"/>
              <a:t>θρεφ</a:t>
            </a:r>
            <a:r>
              <a:rPr lang="el-GR" b="1" i="1" dirty="0" err="1" smtClean="0">
                <a:solidFill>
                  <a:srgbClr val="C00000"/>
                </a:solidFill>
              </a:rPr>
              <a:t>τί</a:t>
            </a:r>
            <a:r>
              <a:rPr lang="el-GR" b="1" i="1" dirty="0" smtClean="0"/>
              <a:t>/</a:t>
            </a:r>
            <a:r>
              <a:rPr lang="el-GR" b="1" i="1" dirty="0" err="1" smtClean="0"/>
              <a:t>ζεται</a:t>
            </a:r>
            <a:endParaRPr lang="el-GR" b="1" i="1" dirty="0" smtClean="0"/>
          </a:p>
          <a:p>
            <a:pPr>
              <a:buNone/>
            </a:pPr>
            <a:endParaRPr lang="el-GR" b="1" i="1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sz="2400" b="1" i="1" dirty="0" smtClean="0"/>
              <a:t>Αχ</a:t>
            </a:r>
            <a:r>
              <a:rPr lang="el-GR" sz="2400" b="1" i="1" dirty="0" smtClean="0">
                <a:solidFill>
                  <a:srgbClr val="C00000"/>
                </a:solidFill>
              </a:rPr>
              <a:t>ό</a:t>
            </a:r>
            <a:r>
              <a:rPr lang="el-GR" sz="2400" b="1" i="1" dirty="0" smtClean="0"/>
              <a:t>ς| βαρ</a:t>
            </a:r>
            <a:r>
              <a:rPr lang="el-GR" sz="2400" b="1" i="1" dirty="0" smtClean="0">
                <a:solidFill>
                  <a:srgbClr val="C00000"/>
                </a:solidFill>
              </a:rPr>
              <a:t>ύ</a:t>
            </a:r>
            <a:r>
              <a:rPr lang="el-GR" sz="2400" b="1" i="1" dirty="0" smtClean="0"/>
              <a:t>ς |</a:t>
            </a:r>
            <a:r>
              <a:rPr lang="el-GR" sz="2400" b="1" i="1" dirty="0" err="1" smtClean="0"/>
              <a:t>ακο</a:t>
            </a:r>
            <a:r>
              <a:rPr lang="el-GR" sz="2400" b="1" i="1" dirty="0" err="1" smtClean="0">
                <a:solidFill>
                  <a:srgbClr val="C00000"/>
                </a:solidFill>
              </a:rPr>
              <a:t>ύ</a:t>
            </a:r>
            <a:r>
              <a:rPr lang="el-GR" sz="2400" b="1" i="1" dirty="0" err="1" smtClean="0"/>
              <a:t>|γεται</a:t>
            </a:r>
            <a:r>
              <a:rPr lang="el-GR" sz="2400" b="1" i="1" dirty="0" smtClean="0"/>
              <a:t> |πολλ</a:t>
            </a:r>
            <a:r>
              <a:rPr lang="el-GR" sz="2400" b="1" i="1" dirty="0" smtClean="0">
                <a:solidFill>
                  <a:srgbClr val="C00000"/>
                </a:solidFill>
              </a:rPr>
              <a:t>ά</a:t>
            </a:r>
            <a:r>
              <a:rPr lang="el-GR" sz="2400" b="1" i="1" dirty="0" smtClean="0"/>
              <a:t> |</a:t>
            </a:r>
            <a:r>
              <a:rPr lang="el-GR" sz="2400" b="1" i="1" dirty="0" err="1" smtClean="0"/>
              <a:t>ντουφέ|κια</a:t>
            </a:r>
            <a:r>
              <a:rPr lang="el-GR" sz="2400" b="1" i="1" dirty="0" smtClean="0"/>
              <a:t> </a:t>
            </a:r>
            <a:r>
              <a:rPr lang="el-GR" sz="2400" b="1" i="1" dirty="0" err="1" smtClean="0"/>
              <a:t>π</a:t>
            </a:r>
            <a:r>
              <a:rPr lang="el-GR" sz="2400" b="1" i="1" dirty="0" err="1" smtClean="0">
                <a:solidFill>
                  <a:srgbClr val="C00000"/>
                </a:solidFill>
              </a:rPr>
              <a:t>έ</a:t>
            </a:r>
            <a:r>
              <a:rPr lang="el-GR" sz="2400" b="1" i="1" dirty="0" err="1" smtClean="0"/>
              <a:t>|φτουν</a:t>
            </a:r>
            <a:endParaRPr lang="el-GR" sz="2400" b="1" i="1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2. </a:t>
            </a:r>
            <a:r>
              <a:rPr lang="el-GR" b="1" dirty="0" err="1" smtClean="0"/>
              <a:t>τροχαικό</a:t>
            </a:r>
            <a:r>
              <a:rPr lang="el-GR" b="1" dirty="0" smtClean="0"/>
              <a:t> μέτρο </a:t>
            </a:r>
            <a:r>
              <a:rPr lang="el-GR" dirty="0" smtClean="0"/>
              <a:t>(- ^)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b="1" i="1" dirty="0" smtClean="0"/>
              <a:t>      Σε </a:t>
            </a:r>
            <a:r>
              <a:rPr lang="el-GR" b="1" i="1" dirty="0" err="1" smtClean="0"/>
              <a:t>γνω|</a:t>
            </a:r>
            <a:r>
              <a:rPr lang="el-GR" b="1" i="1" dirty="0" err="1" smtClean="0">
                <a:solidFill>
                  <a:srgbClr val="C00000"/>
                </a:solidFill>
              </a:rPr>
              <a:t>ρί</a:t>
            </a:r>
            <a:r>
              <a:rPr lang="el-GR" b="1" i="1" dirty="0" err="1" smtClean="0"/>
              <a:t>ζω</a:t>
            </a:r>
            <a:r>
              <a:rPr lang="el-GR" b="1" i="1" dirty="0" smtClean="0"/>
              <a:t> </a:t>
            </a:r>
            <a:r>
              <a:rPr lang="el-GR" b="1" i="1" dirty="0" err="1" smtClean="0"/>
              <a:t>α|</a:t>
            </a:r>
            <a:r>
              <a:rPr lang="el-GR" b="1" i="1" dirty="0" err="1" smtClean="0">
                <a:solidFill>
                  <a:srgbClr val="C00000"/>
                </a:solidFill>
              </a:rPr>
              <a:t>πό</a:t>
            </a:r>
            <a:r>
              <a:rPr lang="el-GR" b="1" i="1" dirty="0" smtClean="0"/>
              <a:t> την |</a:t>
            </a:r>
            <a:r>
              <a:rPr lang="el-GR" b="1" i="1" dirty="0" smtClean="0">
                <a:solidFill>
                  <a:srgbClr val="C00000"/>
                </a:solidFill>
              </a:rPr>
              <a:t>κό</a:t>
            </a:r>
            <a:r>
              <a:rPr lang="el-GR" b="1" i="1" dirty="0" smtClean="0"/>
              <a:t>ψη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3. </a:t>
            </a:r>
            <a:r>
              <a:rPr lang="el-GR" b="1" dirty="0" smtClean="0"/>
              <a:t>αναπαιστικό μέτρο </a:t>
            </a:r>
            <a:r>
              <a:rPr lang="el-GR" dirty="0" smtClean="0"/>
              <a:t>(^ ^ -)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dirty="0" smtClean="0"/>
          </a:p>
          <a:p>
            <a:r>
              <a:rPr lang="el-GR" b="1" i="1" dirty="0" smtClean="0"/>
              <a:t>Στων Ψαρ</a:t>
            </a:r>
            <a:r>
              <a:rPr lang="el-GR" b="1" i="1" dirty="0" smtClean="0">
                <a:solidFill>
                  <a:srgbClr val="C00000"/>
                </a:solidFill>
              </a:rPr>
              <a:t>ώ</a:t>
            </a:r>
            <a:r>
              <a:rPr lang="el-GR" b="1" i="1" dirty="0" smtClean="0"/>
              <a:t>ν| την </a:t>
            </a:r>
            <a:r>
              <a:rPr lang="el-GR" b="1" i="1" dirty="0" err="1" smtClean="0"/>
              <a:t>ολ</a:t>
            </a:r>
            <a:r>
              <a:rPr lang="el-GR" b="1" i="1" dirty="0" err="1" smtClean="0">
                <a:solidFill>
                  <a:srgbClr val="C00000"/>
                </a:solidFill>
              </a:rPr>
              <a:t>ό</a:t>
            </a:r>
            <a:r>
              <a:rPr lang="el-GR" b="1" i="1" dirty="0" err="1" smtClean="0"/>
              <a:t>|μαυρη</a:t>
            </a:r>
            <a:r>
              <a:rPr lang="el-GR" b="1" i="1" dirty="0" smtClean="0"/>
              <a:t> </a:t>
            </a:r>
            <a:r>
              <a:rPr lang="el-GR" b="1" i="1" dirty="0" err="1" smtClean="0"/>
              <a:t>ρ</a:t>
            </a:r>
            <a:r>
              <a:rPr lang="el-GR" b="1" i="1" dirty="0" err="1" smtClean="0">
                <a:solidFill>
                  <a:srgbClr val="C00000"/>
                </a:solidFill>
              </a:rPr>
              <a:t>ά</a:t>
            </a:r>
            <a:r>
              <a:rPr lang="el-GR" b="1" i="1" dirty="0" err="1" smtClean="0"/>
              <a:t>|χη</a:t>
            </a:r>
            <a:endParaRPr lang="el-GR" b="1" i="1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άμεσος">
  <a:themeElements>
    <a:clrScheme name="Διάμεσος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Διάμεσος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Διάμεσος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36</TotalTime>
  <Words>131</Words>
  <PresentationFormat>Προβολή στην οθόνη (4:3)</PresentationFormat>
  <Paragraphs>60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Διάμεσος</vt:lpstr>
      <vt:lpstr>ΠΑΡΑΔΟΣΙΑΚΗ ΠΟΙΗΣΗ</vt:lpstr>
      <vt:lpstr>ΠΟΙΗΣΗ</vt:lpstr>
      <vt:lpstr>ΠΑΡΑΔΟΣΙΑΚΗ ΠΟΙΗΣΗ (Ομοιοκαταληξία)</vt:lpstr>
      <vt:lpstr>ΠΑΡΑΔΟΣΙΑΚΗ ΠΟΙΗΣΗ (Ομοιοκαταληξία)</vt:lpstr>
      <vt:lpstr>ΠΑΡΑΔΟΣΙΑΚΗ ΠΟΙΗΣΗ (Ομοιοκαταληξία)</vt:lpstr>
      <vt:lpstr>ΠΑΡΑΔΟΣΙΑΚΗ ΠΟΙΗΣΗ(Μέτρο)</vt:lpstr>
      <vt:lpstr>1. ιαμβικό μέτρο (^ -)</vt:lpstr>
      <vt:lpstr>2. τροχαικό μέτρο (- ^) </vt:lpstr>
      <vt:lpstr>3. αναπαιστικό μέτρο (^ ^ -) </vt:lpstr>
      <vt:lpstr>4. δακτυλικό μέτρο (- ^ ^) </vt:lpstr>
      <vt:lpstr>   5.  μεσοτονικό μέτρο ( ^ – ^)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13</cp:revision>
  <dcterms:created xsi:type="dcterms:W3CDTF">2021-04-11T08:19:05Z</dcterms:created>
  <dcterms:modified xsi:type="dcterms:W3CDTF">2021-04-11T10:45:56Z</dcterms:modified>
</cp:coreProperties>
</file>