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_2-QngibTs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vima.gr/2008/11/24/opinions/o-polemos-tis-stafidas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ougt4CcUtA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_2-QngibTs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002324"/>
            <a:ext cx="8915399" cy="377505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4400" b="1" dirty="0"/>
              <a:t>Η ελληνική οικονομία και κοινωνία κατά τον 19ο </a:t>
            </a:r>
            <a:r>
              <a:rPr lang="el-GR" sz="4400" b="1" dirty="0" smtClean="0"/>
              <a:t>αιώνα</a:t>
            </a:r>
            <a:br>
              <a:rPr lang="el-GR" sz="4400" b="1" dirty="0" smtClean="0"/>
            </a:br>
            <a:r>
              <a:rPr lang="el-GR" sz="4400" b="1" dirty="0"/>
              <a:t/>
            </a:r>
            <a:br>
              <a:rPr lang="el-GR" sz="4400" b="1" dirty="0"/>
            </a:br>
            <a:endParaRPr lang="el-GR" sz="4400" b="1" dirty="0"/>
          </a:p>
        </p:txBody>
      </p:sp>
    </p:spTree>
    <p:extLst>
      <p:ext uri="{BB962C8B-B14F-4D97-AF65-F5344CB8AC3E}">
        <p14:creationId xmlns:p14="http://schemas.microsoft.com/office/powerpoint/2010/main" val="1202666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6914" y="576666"/>
            <a:ext cx="6096000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Το </a:t>
            </a:r>
            <a:r>
              <a:rPr lang="el-GR" sz="2800" b="1" dirty="0">
                <a:latin typeface="Arial" panose="020B0604020202020204" pitchFamily="34" charset="0"/>
              </a:rPr>
              <a:t>εργατικό κίνημα</a:t>
            </a:r>
            <a:r>
              <a:rPr lang="el-GR" sz="2800" b="1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 smtClean="0">
                <a:latin typeface="Arial" panose="020B0604020202020204" pitchFamily="34" charset="0"/>
              </a:rPr>
              <a:t>1870</a:t>
            </a:r>
            <a:r>
              <a:rPr lang="el-GR" sz="2800" b="1" dirty="0">
                <a:latin typeface="Arial" panose="020B0604020202020204" pitchFamily="34" charset="0"/>
              </a:rPr>
              <a:t>: </a:t>
            </a:r>
            <a:r>
              <a:rPr lang="el-GR" sz="2800" dirty="0">
                <a:latin typeface="Arial" panose="020B0604020202020204" pitchFamily="34" charset="0"/>
              </a:rPr>
              <a:t>Πρώτες εργατικές απεργίες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Εφημερίδες για υποστήριξη των αιτημάτων των εργατών.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Άρχισαν να διαδίδονται οι σοσιαλιστικές ιδέες.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Arial" panose="020B0604020202020204" pitchFamily="34" charset="0"/>
              </a:rPr>
              <a:t>1891: </a:t>
            </a:r>
            <a:r>
              <a:rPr lang="el-GR" sz="2800" dirty="0">
                <a:latin typeface="Arial" panose="020B0604020202020204" pitchFamily="34" charset="0"/>
              </a:rPr>
              <a:t>Εορτασμός της Εργατικής Πρωτομαγιάς για πρώτη φορά.</a:t>
            </a:r>
          </a:p>
          <a:p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Το γυναικείο ζήτημα</a:t>
            </a:r>
            <a:r>
              <a:rPr lang="el-GR" sz="2800" b="1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Κύριο </a:t>
            </a:r>
            <a:r>
              <a:rPr lang="el-GR" sz="2800" dirty="0">
                <a:latin typeface="Arial" panose="020B0604020202020204" pitchFamily="34" charset="0"/>
              </a:rPr>
              <a:t>αίτημα των γυναικών: 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η </a:t>
            </a:r>
            <a:r>
              <a:rPr lang="el-GR" sz="2800" dirty="0">
                <a:latin typeface="Arial" panose="020B0604020202020204" pitchFamily="34" charset="0"/>
              </a:rPr>
              <a:t>εκπαίδευσή τους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68343" y="576666"/>
            <a:ext cx="4114800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dirty="0" smtClean="0">
              <a:hlinkClick r:id="rId2"/>
            </a:endParaRPr>
          </a:p>
          <a:p>
            <a:endParaRPr lang="el-GR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www.youtube.com/watch?v=h_2-QngibTs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b="1" dirty="0"/>
              <a:t>Εργατικό Κίνημα, η αρχή ενός νέου </a:t>
            </a:r>
            <a:r>
              <a:rPr lang="el-GR" b="1" dirty="0" smtClean="0"/>
              <a:t>κόσμου</a:t>
            </a:r>
          </a:p>
          <a:p>
            <a:endParaRPr lang="el-GR" b="1" dirty="0"/>
          </a:p>
          <a:p>
            <a:endParaRPr lang="el-GR" b="1" dirty="0" smtClean="0"/>
          </a:p>
          <a:p>
            <a:endParaRPr lang="el-GR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8130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799" y="319092"/>
            <a:ext cx="10037047" cy="621708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Δραστηριότητες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Διαβάστε </a:t>
            </a:r>
            <a:r>
              <a:rPr lang="el-GR" sz="2800" dirty="0">
                <a:latin typeface="Arial" panose="020B0604020202020204" pitchFamily="34" charset="0"/>
              </a:rPr>
              <a:t>ένα ενδιαφέρον άρθρο σχετικά με τη σταφιδική </a:t>
            </a:r>
            <a:r>
              <a:rPr lang="el-GR" sz="2800">
                <a:latin typeface="Arial" panose="020B0604020202020204" pitchFamily="34" charset="0"/>
              </a:rPr>
              <a:t>κρίση </a:t>
            </a:r>
            <a:r>
              <a:rPr lang="el-GR" sz="2800" smtClean="0">
                <a:latin typeface="Arial" panose="020B0604020202020204" pitchFamily="34" charset="0"/>
              </a:rPr>
              <a:t>[πατήστε</a:t>
            </a:r>
            <a:r>
              <a:rPr lang="el-GR" sz="2800" smtClean="0">
                <a:latin typeface="Arial" panose="020B0604020202020204" pitchFamily="34" charset="0"/>
              </a:rPr>
              <a:t>]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hlinkClick r:id="rId2"/>
              </a:rPr>
              <a:t>https://www.tovima.gr/2008/11/24/opinions/o-polemos-tis-stafidas</a:t>
            </a:r>
            <a:r>
              <a:rPr lang="en-US" sz="2800" dirty="0" smtClean="0">
                <a:latin typeface="Arial" panose="020B0604020202020204" pitchFamily="34" charset="0"/>
                <a:hlinkClick r:id="rId2"/>
              </a:rPr>
              <a:t>/</a:t>
            </a:r>
            <a:endParaRPr lang="el-GR" sz="28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0" i="0" dirty="0">
              <a:effectLst/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ΤΟ ΒΗΜΑ -   </a:t>
            </a:r>
            <a:r>
              <a:rPr lang="el-GR" sz="2800" b="0" i="0" dirty="0" smtClean="0">
                <a:effectLst/>
                <a:latin typeface="Arial" panose="020B0604020202020204" pitchFamily="34" charset="0"/>
              </a:rPr>
              <a:t>ΓΝΩΜΕΣ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0" i="0" dirty="0" smtClean="0">
              <a:effectLst/>
              <a:latin typeface="Arial" panose="020B0604020202020204" pitchFamily="34" charset="0"/>
            </a:endParaRPr>
          </a:p>
          <a:p>
            <a:r>
              <a:rPr lang="el-GR" dirty="0"/>
              <a:t>Πώς η Ελλάδα του 1899 περίμενε τον 20ό αιώνα Ο πόλεμος της σταφίδας Η μεγάλη κρίση που ξέσπασε το 1893 και έπληξε τους σταφιδοπαραγωγούς της Πελοποννήσου έφερε, όπως αναφέρει η Καίτη Αρώνη-Τσίχλη, εκτός από τις επιθετικές κινητοποιήσεις των αγροτών, και καινοφανείς μορφές κοινωνικών διεκδικήσεων όπως παλλαϊκά συλλαλητήρια, ψηφίσματα και αναφορές με συγκεκριμένα αιτήματα ΚΑΙΤΗ ΑΡΩΝΗ - </a:t>
            </a:r>
            <a:r>
              <a:rPr lang="el-GR" dirty="0" smtClean="0"/>
              <a:t>ΤΣΙΧΛΗ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9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6411" y="137973"/>
            <a:ext cx="5682343" cy="63709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400" b="1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Η </a:t>
            </a:r>
            <a:r>
              <a:rPr lang="el-GR" sz="2400" b="1" dirty="0" smtClean="0">
                <a:latin typeface="Arial" panose="020B0604020202020204" pitchFamily="34" charset="0"/>
              </a:rPr>
              <a:t>Έκταση της Ελλάδας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dirty="0">
                <a:latin typeface="Arial" panose="020B0604020202020204" pitchFamily="34" charset="0"/>
              </a:rPr>
              <a:t>=&gt; Η </a:t>
            </a:r>
            <a:r>
              <a:rPr lang="el-GR" sz="2400" dirty="0">
                <a:latin typeface="Arial" panose="020B0604020202020204" pitchFamily="34" charset="0"/>
              </a:rPr>
              <a:t>έκταση της Ελλάδας μεγάλωσε με την προσθήκη των Ιονίων νήσων, της Θεσσαλίας και της επαρχίας της Άρτας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endParaRPr lang="el-GR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1832</a:t>
            </a:r>
            <a:r>
              <a:rPr lang="el-GR" sz="2400" dirty="0">
                <a:latin typeface="Arial" panose="020B0604020202020204" pitchFamily="34" charset="0"/>
              </a:rPr>
              <a:t>: 47.516 τ.χ.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1896: 63.606 τ.χ.</a:t>
            </a:r>
          </a:p>
          <a:p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Ο </a:t>
            </a:r>
            <a:r>
              <a:rPr lang="el-GR" sz="2400" b="1" dirty="0" smtClean="0">
                <a:latin typeface="Arial" panose="020B0604020202020204" pitchFamily="34" charset="0"/>
              </a:rPr>
              <a:t>πληθυσμός</a:t>
            </a:r>
          </a:p>
          <a:p>
            <a:endParaRPr lang="el-GR" sz="2400" b="1" dirty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1830</a:t>
            </a:r>
            <a:r>
              <a:rPr lang="el-GR" sz="2400" dirty="0">
                <a:latin typeface="Arial" panose="020B0604020202020204" pitchFamily="34" charset="0"/>
              </a:rPr>
              <a:t>: 750.000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1896: 2.433.806</a:t>
            </a:r>
          </a:p>
          <a:p>
            <a:r>
              <a:rPr lang="el-GR" sz="2400" dirty="0">
                <a:latin typeface="Arial" panose="020B0604020202020204" pitchFamily="34" charset="0"/>
              </a:rPr>
              <a:t>=&gt;Σημαντικά αστικά κέντρα: Αθήνα, Πάτρα, Σύρος, Πειραιάς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  <a:endParaRPr lang="el-GR" sz="2400" dirty="0">
              <a:latin typeface="Arial" panose="020B0604020202020204" pitchFamily="34" charset="0"/>
            </a:endParaRPr>
          </a:p>
          <a:p>
            <a:endParaRPr lang="el-GR" sz="2400" dirty="0"/>
          </a:p>
        </p:txBody>
      </p:sp>
      <p:pic>
        <p:nvPicPr>
          <p:cNvPr id="1029" name="Picture 5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629" y="137974"/>
            <a:ext cx="5007428" cy="637097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53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3657" y="303856"/>
            <a:ext cx="11778343" cy="606319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800" b="1" i="1" u="sng" dirty="0" smtClean="0">
                <a:latin typeface="Arial" panose="020B0604020202020204" pitchFamily="34" charset="0"/>
              </a:rPr>
              <a:t>Α. Οικονομία</a:t>
            </a:r>
          </a:p>
          <a:p>
            <a:pPr algn="ctr"/>
            <a:r>
              <a:rPr lang="el-GR" sz="2400" b="1" i="1" u="sng" dirty="0" smtClean="0">
                <a:latin typeface="Arial" panose="020B0604020202020204" pitchFamily="34" charset="0"/>
              </a:rPr>
              <a:t>Αγροτικός </a:t>
            </a:r>
            <a:r>
              <a:rPr lang="el-GR" sz="2400" b="1" i="1" u="sng" dirty="0">
                <a:latin typeface="Arial" panose="020B0604020202020204" pitchFamily="34" charset="0"/>
              </a:rPr>
              <a:t>τομέας</a:t>
            </a:r>
            <a:r>
              <a:rPr lang="el-GR" sz="2400" b="1" i="1" u="sng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i="1" u="sng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Μεγάλο </a:t>
            </a:r>
            <a:r>
              <a:rPr lang="el-GR" sz="2400" dirty="0">
                <a:latin typeface="Arial" panose="020B0604020202020204" pitchFamily="34" charset="0"/>
              </a:rPr>
              <a:t>μέρος των καλλιεργήσιμων εκτάσεων αποτελούσαν εθνικές γαίες 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b="1" i="1" dirty="0" smtClean="0">
                <a:latin typeface="Arial" panose="020B0604020202020204" pitchFamily="34" charset="0"/>
              </a:rPr>
              <a:t>(</a:t>
            </a:r>
            <a:r>
              <a:rPr lang="el-GR" sz="2400" b="1" i="1" dirty="0">
                <a:latin typeface="Arial" panose="020B0604020202020204" pitchFamily="34" charset="0"/>
              </a:rPr>
              <a:t>εθνικά κτήματα</a:t>
            </a:r>
            <a:r>
              <a:rPr lang="el-GR" sz="2400" b="1" i="1" dirty="0" smtClean="0">
                <a:latin typeface="Arial" panose="020B0604020202020204" pitchFamily="34" charset="0"/>
              </a:rPr>
              <a:t>).</a:t>
            </a:r>
          </a:p>
          <a:p>
            <a:endParaRPr lang="el-GR" sz="2400" b="1" i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Ο Κουμουνδούρος μοίρασε εθνικές γαίες σε αγρότες </a:t>
            </a:r>
            <a:r>
              <a:rPr lang="el-GR" sz="2400" b="1" dirty="0">
                <a:latin typeface="Arial" panose="020B0604020202020204" pitchFamily="34" charset="0"/>
              </a:rPr>
              <a:t>(1871</a:t>
            </a:r>
            <a:r>
              <a:rPr lang="el-GR" sz="2400" b="1" dirty="0" smtClean="0">
                <a:latin typeface="Arial" panose="020B0604020202020204" pitchFamily="34" charset="0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Μετά την ενσωμάτωση της Θεσσαλίας παρουσιάστηκε πρόβλημα με τα </a:t>
            </a:r>
            <a:r>
              <a:rPr lang="el-GR" sz="2400" b="1" dirty="0">
                <a:latin typeface="Arial" panose="020B0604020202020204" pitchFamily="34" charset="0"/>
              </a:rPr>
              <a:t>τσιφλίκια </a:t>
            </a:r>
            <a:r>
              <a:rPr lang="el-GR" sz="2400" dirty="0">
                <a:latin typeface="Arial" panose="020B0604020202020204" pitchFamily="34" charset="0"/>
              </a:rPr>
              <a:t>(μεγάλα κτήματα</a:t>
            </a:r>
            <a:r>
              <a:rPr lang="el-GR" sz="2400" dirty="0" smtClean="0">
                <a:latin typeface="Arial" panose="020B0604020202020204" pitchFamily="34" charset="0"/>
              </a:rPr>
              <a:t>),που </a:t>
            </a:r>
            <a:r>
              <a:rPr lang="el-GR" sz="2400" dirty="0">
                <a:latin typeface="Arial" panose="020B0604020202020204" pitchFamily="34" charset="0"/>
              </a:rPr>
              <a:t>πουλήθηκαν από τους Τούρκους τσιφλικάδες σε Έλληνες κεφαλαιούχους, καθώς η θέση </a:t>
            </a:r>
            <a:r>
              <a:rPr lang="el-GR" sz="2400" dirty="0" smtClean="0">
                <a:latin typeface="Arial" panose="020B0604020202020204" pitchFamily="34" charset="0"/>
              </a:rPr>
              <a:t>των καλλιεργητών </a:t>
            </a:r>
            <a:r>
              <a:rPr lang="el-GR" sz="2400" dirty="0">
                <a:latin typeface="Arial" panose="020B0604020202020204" pitchFamily="34" charset="0"/>
              </a:rPr>
              <a:t>των τσιφλικιών έγινε χειρότερη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Κυριότερα </a:t>
            </a:r>
            <a:r>
              <a:rPr lang="el-GR" sz="2400" b="1" dirty="0">
                <a:latin typeface="Arial" panose="020B0604020202020204" pitchFamily="34" charset="0"/>
              </a:rPr>
              <a:t>προϊόντα</a:t>
            </a:r>
            <a:r>
              <a:rPr lang="el-GR" sz="2400" dirty="0">
                <a:latin typeface="Arial" panose="020B0604020202020204" pitchFamily="34" charset="0"/>
              </a:rPr>
              <a:t>: σταφίδα, ελιές, καπνά, σιτηρά.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Η </a:t>
            </a:r>
            <a:r>
              <a:rPr lang="el-GR" sz="2400" b="1" dirty="0">
                <a:latin typeface="Arial" panose="020B0604020202020204" pitchFamily="34" charset="0"/>
              </a:rPr>
              <a:t>σταφίδα </a:t>
            </a:r>
            <a:r>
              <a:rPr lang="el-GR" sz="2400" dirty="0">
                <a:latin typeface="Arial" panose="020B0604020202020204" pitchFamily="34" charset="0"/>
              </a:rPr>
              <a:t>εξελίχθηκε σε μοναδική καλλιέργεια σε περιοχές της </a:t>
            </a:r>
            <a:r>
              <a:rPr lang="el-GR" sz="2400" dirty="0" smtClean="0">
                <a:latin typeface="Arial" panose="020B0604020202020204" pitchFamily="34" charset="0"/>
              </a:rPr>
              <a:t>Β.Δ. </a:t>
            </a:r>
            <a:r>
              <a:rPr lang="el-GR" sz="2400" dirty="0">
                <a:latin typeface="Arial" panose="020B0604020202020204" pitchFamily="34" charset="0"/>
              </a:rPr>
              <a:t>Πελοποννήσου.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Προβλήματα στους σταφιδοπαραγωγούς, όταν υπήρχαν δυσκολίες στην πώληση της σταφίδας </a:t>
            </a:r>
            <a:r>
              <a:rPr lang="el-GR" sz="2400" dirty="0" smtClean="0">
                <a:latin typeface="Arial" panose="020B0604020202020204" pitchFamily="34" charset="0"/>
              </a:rPr>
              <a:t>στο εξωτερικό </a:t>
            </a:r>
            <a:r>
              <a:rPr lang="el-GR" sz="2400" b="1" dirty="0">
                <a:latin typeface="Arial" panose="020B0604020202020204" pitchFamily="34" charset="0"/>
              </a:rPr>
              <a:t>(σταφιδικές κρίσεις).</a:t>
            </a:r>
            <a:endParaRPr lang="el-GR" sz="2400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48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3598" y="1393763"/>
            <a:ext cx="9121408" cy="440120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endParaRPr lang="el-GR" sz="2800" dirty="0" smtClean="0">
              <a:hlinkClick r:id="rId2"/>
            </a:endParaRPr>
          </a:p>
          <a:p>
            <a:r>
              <a:rPr lang="el-GR" sz="2800" dirty="0" smtClean="0">
                <a:hlinkClick r:id="rId2"/>
              </a:rPr>
              <a:t>https</a:t>
            </a:r>
            <a:r>
              <a:rPr lang="el-GR" sz="2800" dirty="0">
                <a:hlinkClick r:id="rId2"/>
              </a:rPr>
              <a:t>://</a:t>
            </a:r>
            <a:r>
              <a:rPr lang="el-GR" sz="2800" dirty="0" smtClean="0">
                <a:hlinkClick r:id="rId2"/>
              </a:rPr>
              <a:t>www.youtube.com/watch?v=aougt4CcUtA</a:t>
            </a:r>
            <a:endParaRPr lang="el-GR" sz="2800" dirty="0" smtClean="0"/>
          </a:p>
          <a:p>
            <a:endParaRPr lang="el-GR" sz="2800" dirty="0"/>
          </a:p>
          <a:p>
            <a:endParaRPr lang="el-GR" sz="2800" dirty="0" smtClean="0"/>
          </a:p>
          <a:p>
            <a:r>
              <a:rPr lang="el-GR" sz="2800" dirty="0" smtClean="0"/>
              <a:t>Η ΜΗΧΑΝΗ ΤΟΥ ΧΡΟΝΟΥ</a:t>
            </a:r>
            <a:endParaRPr lang="el-GR" sz="2800" dirty="0"/>
          </a:p>
          <a:p>
            <a:endParaRPr lang="el-GR" sz="2800" dirty="0" smtClean="0"/>
          </a:p>
          <a:p>
            <a:endParaRPr lang="el-GR" sz="2800" dirty="0"/>
          </a:p>
          <a:p>
            <a:r>
              <a:rPr lang="el-GR" sz="2800" b="1" dirty="0"/>
              <a:t>Η σταφιδική κρίση και η μετανάστευση στις </a:t>
            </a:r>
            <a:r>
              <a:rPr lang="el-GR" sz="2800" b="1" dirty="0" smtClean="0"/>
              <a:t>Η.Π.Α.</a:t>
            </a:r>
          </a:p>
          <a:p>
            <a:endParaRPr lang="el-GR" sz="2800" b="1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9767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8039" y="290456"/>
            <a:ext cx="10508484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endParaRPr lang="el-GR" sz="2800" b="1" i="1" u="sng" dirty="0" smtClean="0">
              <a:latin typeface="Arial" panose="020B0604020202020204" pitchFamily="34" charset="0"/>
            </a:endParaRPr>
          </a:p>
          <a:p>
            <a:pPr algn="just"/>
            <a:r>
              <a:rPr lang="el-GR" sz="2800" b="1" i="1" u="sng" dirty="0" smtClean="0">
                <a:latin typeface="Arial" panose="020B0604020202020204" pitchFamily="34" charset="0"/>
              </a:rPr>
              <a:t>Το </a:t>
            </a:r>
            <a:r>
              <a:rPr lang="el-GR" sz="2800" b="1" i="1" u="sng" dirty="0">
                <a:latin typeface="Arial" panose="020B0604020202020204" pitchFamily="34" charset="0"/>
              </a:rPr>
              <a:t>εμπόριο</a:t>
            </a:r>
            <a:r>
              <a:rPr lang="el-GR" sz="2800" dirty="0">
                <a:latin typeface="Arial" panose="020B0604020202020204" pitchFamily="34" charset="0"/>
              </a:rPr>
              <a:t> ήταν σημαντικός παράγοντας της οικονομίας.Εξαγόμενα προϊόντα: </a:t>
            </a:r>
            <a:endParaRPr lang="el-GR" sz="2800" dirty="0" smtClean="0">
              <a:latin typeface="Arial" panose="020B0604020202020204" pitchFamily="34" charset="0"/>
            </a:endParaRPr>
          </a:p>
          <a:p>
            <a:pPr algn="just"/>
            <a:r>
              <a:rPr lang="el-GR" sz="2800" dirty="0" smtClean="0">
                <a:latin typeface="Arial" panose="020B0604020202020204" pitchFamily="34" charset="0"/>
              </a:rPr>
              <a:t>σταφίδες</a:t>
            </a:r>
            <a:r>
              <a:rPr lang="el-GR" sz="2800" dirty="0">
                <a:latin typeface="Arial" panose="020B0604020202020204" pitchFamily="34" charset="0"/>
              </a:rPr>
              <a:t>, λάδι, άλλα αγροτικά προϊόντα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pPr algn="just"/>
            <a:endParaRPr lang="el-GR" sz="2800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l-GR" sz="2800" b="1" dirty="0" smtClean="0">
              <a:latin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b="1" dirty="0" smtClean="0">
                <a:latin typeface="Arial" panose="020B0604020202020204" pitchFamily="34" charset="0"/>
              </a:rPr>
              <a:t>Εισαγόμενα </a:t>
            </a:r>
            <a:r>
              <a:rPr lang="el-GR" sz="2800" b="1" dirty="0">
                <a:latin typeface="Arial" panose="020B0604020202020204" pitchFamily="34" charset="0"/>
              </a:rPr>
              <a:t>προϊόντα: </a:t>
            </a:r>
            <a:r>
              <a:rPr lang="el-GR" sz="2800" dirty="0">
                <a:latin typeface="Arial" panose="020B0604020202020204" pitchFamily="34" charset="0"/>
              </a:rPr>
              <a:t>δημητριακά (σιτάρι), υφάσματα, νήματα.</a:t>
            </a:r>
          </a:p>
          <a:p>
            <a:pPr algn="just"/>
            <a:r>
              <a:rPr lang="el-GR" sz="2800" dirty="0"/>
              <a:t/>
            </a:r>
            <a:br>
              <a:rPr lang="el-GR" sz="2800" dirty="0"/>
            </a:br>
            <a:r>
              <a:rPr lang="el-GR" sz="2800" b="1" i="1" u="sng" dirty="0">
                <a:latin typeface="Arial" panose="020B0604020202020204" pitchFamily="34" charset="0"/>
              </a:rPr>
              <a:t>Η ναυτιλία</a:t>
            </a:r>
            <a:r>
              <a:rPr lang="el-GR" sz="2800" dirty="0">
                <a:latin typeface="Arial" panose="020B0604020202020204" pitchFamily="34" charset="0"/>
              </a:rPr>
              <a:t>, κύριος μοχλός της οικονομικής ανάπτυξης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pPr algn="just"/>
            <a:endParaRPr lang="el-GR" sz="2800" b="1" dirty="0" smtClean="0">
              <a:latin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b="1" dirty="0" smtClean="0">
                <a:latin typeface="Arial" panose="020B0604020202020204" pitchFamily="34" charset="0"/>
              </a:rPr>
              <a:t>Σημαντικά </a:t>
            </a:r>
            <a:r>
              <a:rPr lang="el-GR" sz="2800" b="1" dirty="0">
                <a:latin typeface="Arial" panose="020B0604020202020204" pitchFamily="34" charset="0"/>
              </a:rPr>
              <a:t>λιμάνια:</a:t>
            </a:r>
            <a:r>
              <a:rPr lang="el-GR" sz="2800" dirty="0">
                <a:latin typeface="Arial" panose="020B0604020202020204" pitchFamily="34" charset="0"/>
              </a:rPr>
              <a:t> Πάτρα (εξαγωγή σταφίδας) – Σύρος (κύριο εμπορικό κέντρο της χώρας) – Πειραιάς (γρήγορη ανάπτυξη).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2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6384" y="560506"/>
            <a:ext cx="9860782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b="1" i="1" u="sng" dirty="0" smtClean="0">
              <a:latin typeface="Arial" panose="020B0604020202020204" pitchFamily="34" charset="0"/>
            </a:endParaRPr>
          </a:p>
          <a:p>
            <a:r>
              <a:rPr lang="el-GR" sz="2800" b="1" i="1" u="sng" dirty="0" smtClean="0">
                <a:latin typeface="Arial" panose="020B0604020202020204" pitchFamily="34" charset="0"/>
              </a:rPr>
              <a:t>Το </a:t>
            </a:r>
            <a:r>
              <a:rPr lang="el-GR" sz="2800" b="1" i="1" u="sng" dirty="0" smtClean="0">
                <a:latin typeface="Arial" panose="020B0604020202020204" pitchFamily="34" charset="0"/>
              </a:rPr>
              <a:t>τραπεζικό σύστημα στην Ελλάδα:</a:t>
            </a:r>
          </a:p>
          <a:p>
            <a:r>
              <a:rPr lang="el-GR" sz="2800" dirty="0" smtClean="0">
                <a:latin typeface="Arial" panose="020B0604020202020204" pitchFamily="34" charset="0"/>
              </a:rPr>
              <a:t/>
            </a:r>
            <a:br>
              <a:rPr lang="el-GR" sz="2800" dirty="0" smtClean="0">
                <a:latin typeface="Arial" panose="020B0604020202020204" pitchFamily="34" charset="0"/>
              </a:rPr>
            </a:br>
            <a:r>
              <a:rPr lang="el-GR" sz="2800" b="1" dirty="0" smtClean="0">
                <a:latin typeface="Arial" panose="020B0604020202020204" pitchFamily="34" charset="0"/>
              </a:rPr>
              <a:t>1841: </a:t>
            </a:r>
            <a:r>
              <a:rPr lang="el-GR" sz="2800" dirty="0" smtClean="0">
                <a:latin typeface="Arial" panose="020B0604020202020204" pitchFamily="34" charset="0"/>
              </a:rPr>
              <a:t>Ίδρυση της Εθνικής Τραπέζης της Ελλάδος με πρωτοβουλία του κράτους (έκδοση χαρτονομισμάτων). </a:t>
            </a:r>
            <a:br>
              <a:rPr lang="el-GR" sz="2800" dirty="0" smtClean="0">
                <a:latin typeface="Arial" panose="020B0604020202020204" pitchFamily="34" charset="0"/>
              </a:rPr>
            </a:br>
            <a:r>
              <a:rPr lang="el-GR" sz="2800" dirty="0" smtClean="0">
                <a:latin typeface="Arial" panose="020B0604020202020204" pitchFamily="34" charset="0"/>
              </a:rPr>
              <a:t/>
            </a:r>
            <a:br>
              <a:rPr lang="el-GR" sz="2800" dirty="0" smtClean="0">
                <a:latin typeface="Arial" panose="020B0604020202020204" pitchFamily="34" charset="0"/>
              </a:rPr>
            </a:br>
            <a:r>
              <a:rPr lang="el-GR" sz="2800" b="1" i="1" u="sng" dirty="0" smtClean="0">
                <a:latin typeface="Arial" panose="020B0604020202020204" pitchFamily="34" charset="0"/>
              </a:rPr>
              <a:t>Η βιομηχανία</a:t>
            </a:r>
            <a:r>
              <a:rPr lang="el-GR" sz="2800" b="1" i="1" u="sng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800" b="1" dirty="0" smtClean="0">
                <a:latin typeface="Arial" panose="020B0604020202020204" pitchFamily="34" charset="0"/>
              </a:rPr>
              <a:t>Αιτίες </a:t>
            </a:r>
            <a:r>
              <a:rPr lang="el-GR" sz="2800" b="1" dirty="0" smtClean="0">
                <a:latin typeface="Arial" panose="020B0604020202020204" pitchFamily="34" charset="0"/>
              </a:rPr>
              <a:t>της αργής ανάπτυξής της</a:t>
            </a:r>
            <a:r>
              <a:rPr lang="el-GR" sz="2800" b="1" dirty="0" smtClean="0">
                <a:latin typeface="Arial" panose="020B0604020202020204" pitchFamily="34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el-GR" sz="2800" dirty="0" smtClean="0">
                <a:latin typeface="Arial" panose="020B0604020202020204" pitchFamily="34" charset="0"/>
              </a:rPr>
              <a:t>έ</a:t>
            </a:r>
            <a:r>
              <a:rPr lang="el-GR" sz="2800" dirty="0" smtClean="0">
                <a:latin typeface="Arial" panose="020B0604020202020204" pitchFamily="34" charset="0"/>
              </a:rPr>
              <a:t>λλειψη κεφαλαίων</a:t>
            </a:r>
          </a:p>
          <a:p>
            <a:pPr marL="514350" indent="-514350">
              <a:buAutoNum type="arabicPeriod"/>
            </a:pPr>
            <a:r>
              <a:rPr lang="el-GR" sz="2800" dirty="0" smtClean="0">
                <a:latin typeface="Arial" panose="020B0604020202020204" pitchFamily="34" charset="0"/>
              </a:rPr>
              <a:t>μικρή αγορά</a:t>
            </a:r>
          </a:p>
          <a:p>
            <a:pPr>
              <a:buFont typeface="+mj-lt"/>
              <a:buAutoNum type="arabicPeriod"/>
            </a:pPr>
            <a:r>
              <a:rPr lang="el-GR" sz="2800" dirty="0" smtClean="0">
                <a:latin typeface="Arial" panose="020B0604020202020204" pitchFamily="34" charset="0"/>
              </a:rPr>
              <a:t> έλλειψη </a:t>
            </a:r>
            <a:r>
              <a:rPr lang="el-GR" sz="2800" dirty="0" smtClean="0">
                <a:latin typeface="Arial" panose="020B0604020202020204" pitchFamily="34" charset="0"/>
              </a:rPr>
              <a:t>πρώτων </a:t>
            </a:r>
            <a:r>
              <a:rPr lang="el-GR" sz="2800" dirty="0" smtClean="0">
                <a:latin typeface="Arial" panose="020B0604020202020204" pitchFamily="34" charset="0"/>
              </a:rPr>
              <a:t>υλών</a:t>
            </a:r>
          </a:p>
          <a:p>
            <a:pPr>
              <a:buFont typeface="+mj-lt"/>
              <a:buAutoNum type="arabicPeriod"/>
            </a:pPr>
            <a:r>
              <a:rPr lang="el-GR" sz="2800" dirty="0" smtClean="0">
                <a:latin typeface="Arial" panose="020B0604020202020204" pitchFamily="34" charset="0"/>
              </a:rPr>
              <a:t> χρόνια </a:t>
            </a:r>
            <a:r>
              <a:rPr lang="el-GR" sz="2800" dirty="0" smtClean="0">
                <a:latin typeface="Arial" panose="020B0604020202020204" pitchFamily="34" charset="0"/>
              </a:rPr>
              <a:t>έλλειψη εργατικών </a:t>
            </a:r>
            <a:r>
              <a:rPr lang="el-GR" sz="2800" dirty="0" smtClean="0">
                <a:latin typeface="Arial" panose="020B0604020202020204" pitchFamily="34" charset="0"/>
              </a:rPr>
              <a:t>χεριών</a:t>
            </a:r>
          </a:p>
          <a:p>
            <a:pPr>
              <a:buFont typeface="+mj-lt"/>
              <a:buAutoNum type="arabicPeriod"/>
            </a:pPr>
            <a:r>
              <a:rPr lang="el-GR" sz="2800" dirty="0" smtClean="0">
                <a:latin typeface="Arial" panose="020B0604020202020204" pitchFamily="34" charset="0"/>
              </a:rPr>
              <a:t> πίεση </a:t>
            </a:r>
            <a:r>
              <a:rPr lang="el-GR" sz="2800" dirty="0" smtClean="0">
                <a:latin typeface="Arial" panose="020B0604020202020204" pitchFamily="34" charset="0"/>
              </a:rPr>
              <a:t>φτηνών βιομηχανικών προϊόντων 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  <a:p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1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1" y="1306677"/>
            <a:ext cx="10425614" cy="483209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dirty="0" smtClean="0">
              <a:hlinkClick r:id="rId2"/>
            </a:endParaRPr>
          </a:p>
          <a:p>
            <a:r>
              <a:rPr lang="el-GR" sz="2800" dirty="0" smtClean="0">
                <a:hlinkClick r:id="rId2"/>
              </a:rPr>
              <a:t>https</a:t>
            </a:r>
            <a:r>
              <a:rPr lang="el-GR" sz="2800" dirty="0">
                <a:hlinkClick r:id="rId2"/>
              </a:rPr>
              <a:t>://</a:t>
            </a:r>
            <a:r>
              <a:rPr lang="el-GR" sz="2800" dirty="0" smtClean="0">
                <a:hlinkClick r:id="rId2"/>
              </a:rPr>
              <a:t>www.youtube.com/watch?v=h_2-QngibTs</a:t>
            </a:r>
            <a:endParaRPr lang="el-GR" sz="2800" dirty="0" smtClean="0"/>
          </a:p>
          <a:p>
            <a:endParaRPr lang="el-GR" sz="2800" dirty="0"/>
          </a:p>
          <a:p>
            <a:endParaRPr lang="el-GR" sz="2800" dirty="0" smtClean="0"/>
          </a:p>
          <a:p>
            <a:r>
              <a:rPr lang="el-GR" sz="2800" b="1" dirty="0"/>
              <a:t>Εργατικό Κίνημα, η αρχή ενός νέου κόσμου</a:t>
            </a:r>
          </a:p>
          <a:p>
            <a:r>
              <a:rPr lang="el-GR" sz="2800" dirty="0"/>
              <a:t>Πανελλήνιο Διαγωνισμό Ιστορικού Ντοκιμαντέρ της ΕΡΤ </a:t>
            </a:r>
            <a:r>
              <a:rPr lang="el-GR" sz="2800" dirty="0"/>
              <a:t>&amp;</a:t>
            </a:r>
            <a:r>
              <a:rPr lang="el-GR" sz="2800" dirty="0" smtClean="0"/>
              <a:t> </a:t>
            </a:r>
            <a:r>
              <a:rPr lang="el-GR" sz="2800" dirty="0"/>
              <a:t>του Ιονίου Πανεπιστημίου. </a:t>
            </a:r>
            <a:endParaRPr lang="el-GR" sz="2800" dirty="0" smtClean="0"/>
          </a:p>
          <a:p>
            <a:r>
              <a:rPr lang="el-GR" sz="2800" dirty="0"/>
              <a:t>Εργατικό Κίνημα, ένα κίνημα που κατάφερε να καθιερώσει τα εργασιακά δικαιώματα τα οποία σήμερα καταπατούνται ανηλεώς.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737931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1439" y="503565"/>
            <a:ext cx="9799238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b="1" i="1" u="sng" dirty="0" smtClean="0">
              <a:latin typeface="Arial" panose="020B0604020202020204" pitchFamily="34" charset="0"/>
            </a:endParaRPr>
          </a:p>
          <a:p>
            <a:r>
              <a:rPr lang="el-GR" sz="2800" b="1" i="1" u="sng" dirty="0" smtClean="0">
                <a:latin typeface="Arial" panose="020B0604020202020204" pitchFamily="34" charset="0"/>
              </a:rPr>
              <a:t>Ρόλος </a:t>
            </a:r>
            <a:r>
              <a:rPr lang="el-GR" sz="2800" b="1" i="1" u="sng" dirty="0">
                <a:latin typeface="Arial" panose="020B0604020202020204" pitchFamily="34" charset="0"/>
              </a:rPr>
              <a:t>του κράτους</a:t>
            </a:r>
            <a:r>
              <a:rPr lang="el-GR" sz="2800" b="1" i="1" u="sng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1" i="1" u="sng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έκανε </a:t>
            </a:r>
            <a:r>
              <a:rPr lang="el-GR" sz="2800" dirty="0">
                <a:latin typeface="Arial" panose="020B0604020202020204" pitchFamily="34" charset="0"/>
              </a:rPr>
              <a:t>επενδύσεις σε έργα υποδομής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επεδίωξε τον εκσυγχρονισμό της χώρας 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(</a:t>
            </a:r>
            <a:r>
              <a:rPr lang="el-GR" sz="2800" dirty="0">
                <a:latin typeface="Arial" panose="020B0604020202020204" pitchFamily="34" charset="0"/>
              </a:rPr>
              <a:t>κυρίως επί Τρικούπη).</a:t>
            </a:r>
          </a:p>
          <a:p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i="1" u="sng" dirty="0">
                <a:latin typeface="Arial" panose="020B0604020202020204" pitchFamily="34" charset="0"/>
              </a:rPr>
              <a:t>Εξωελλαδικό ελληνικό κεφάλαιο</a:t>
            </a:r>
            <a:r>
              <a:rPr lang="el-GR" sz="2800" b="1" i="1" u="sng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1" i="1" u="sng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Στράφηκε </a:t>
            </a:r>
            <a:r>
              <a:rPr lang="el-GR" sz="2800" dirty="0">
                <a:latin typeface="Arial" panose="020B0604020202020204" pitchFamily="34" charset="0"/>
              </a:rPr>
              <a:t>στην Ελλάδα στη δεκαετία του 1870 για ευκαιριακές επενδύσεις.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Χαμηλότεροι ρυθμοί ανάπτυξης από τους αντίστοιχους της Ευρώπης, υψηλότεροι στα Βαλκάνια.​ </a:t>
            </a:r>
            <a:endParaRPr lang="el-GR" sz="2800" dirty="0" smtClean="0">
              <a:latin typeface="Arial" panose="020B0604020202020204" pitchFamily="34" charset="0"/>
            </a:endParaRPr>
          </a:p>
          <a:p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489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8747" y="154472"/>
            <a:ext cx="11544300" cy="64325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Β. Η Ελληνική </a:t>
            </a:r>
            <a:r>
              <a:rPr lang="el-GR" sz="2800" b="1" dirty="0" smtClean="0">
                <a:latin typeface="Arial" panose="020B0604020202020204" pitchFamily="34" charset="0"/>
              </a:rPr>
              <a:t>κοινωνία</a:t>
            </a:r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</a:rPr>
              <a:t>Κύριος </a:t>
            </a:r>
            <a:r>
              <a:rPr lang="el-GR" sz="2400" dirty="0">
                <a:latin typeface="Arial" panose="020B0604020202020204" pitchFamily="34" charset="0"/>
              </a:rPr>
              <a:t>άξονας της αργής και συνεχούς μεταβολής της κοινωνίας </a:t>
            </a:r>
            <a:r>
              <a:rPr lang="el-GR" sz="2400" dirty="0" smtClean="0">
                <a:latin typeface="Arial" panose="020B0604020202020204" pitchFamily="34" charset="0"/>
              </a:rPr>
              <a:t>η</a:t>
            </a:r>
          </a:p>
          <a:p>
            <a:r>
              <a:rPr lang="el-GR" sz="2400" dirty="0" smtClean="0">
                <a:latin typeface="Arial" panose="020B0604020202020204" pitchFamily="34" charset="0"/>
              </a:rPr>
              <a:t> </a:t>
            </a:r>
            <a:r>
              <a:rPr lang="el-GR" sz="2400" b="1" dirty="0" smtClean="0">
                <a:latin typeface="Arial" panose="020B0604020202020204" pitchFamily="34" charset="0"/>
              </a:rPr>
              <a:t>α σ τ ι κ ο π ο ί η σ η  </a:t>
            </a:r>
            <a:r>
              <a:rPr lang="el-GR" sz="2400" dirty="0">
                <a:latin typeface="Arial" panose="020B0604020202020204" pitchFamily="34" charset="0"/>
              </a:rPr>
              <a:t>(ενίσχυση του ρόλου των αστικών στρωμάτων</a:t>
            </a:r>
            <a:r>
              <a:rPr lang="el-GR" sz="2400" dirty="0" smtClean="0">
                <a:latin typeface="Arial" panose="020B0604020202020204" pitchFamily="34" charset="0"/>
              </a:rPr>
              <a:t>).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u="sng" dirty="0">
                <a:latin typeface="Arial" panose="020B0604020202020204" pitchFamily="34" charset="0"/>
              </a:rPr>
              <a:t>Οι αγρότες</a:t>
            </a:r>
            <a:r>
              <a:rPr lang="el-GR" sz="2400" dirty="0">
                <a:latin typeface="Arial" panose="020B0604020202020204" pitchFamily="34" charset="0"/>
              </a:rPr>
              <a:t> </a:t>
            </a:r>
            <a:r>
              <a:rPr lang="el-GR" sz="2400" dirty="0" smtClean="0">
                <a:latin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</a:rPr>
              <a:t>συντριπτική πλειονότητα του πληθυσμού: 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α)</a:t>
            </a:r>
            <a:r>
              <a:rPr lang="el-GR" sz="2400" dirty="0">
                <a:latin typeface="Arial" panose="020B0604020202020204" pitchFamily="34" charset="0"/>
              </a:rPr>
              <a:t> Μικροϊδιοκτήτες (εργάζονταν με τις οικογένειές τους), 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β</a:t>
            </a:r>
            <a:r>
              <a:rPr lang="el-GR" sz="2400" b="1" dirty="0">
                <a:latin typeface="Arial" panose="020B0604020202020204" pitchFamily="34" charset="0"/>
              </a:rPr>
              <a:t>)</a:t>
            </a:r>
            <a:r>
              <a:rPr lang="el-GR" sz="2400" dirty="0">
                <a:latin typeface="Arial" panose="020B0604020202020204" pitchFamily="34" charset="0"/>
              </a:rPr>
              <a:t> Οι κολίγοι (= ακτήμονες αγρότες) της Θεσσαλίας, μετά την ενσωμάτωσή της, έχασαν τα δικαιώματά τους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u="sng" dirty="0" smtClean="0">
                <a:latin typeface="Arial" panose="020B0604020202020204" pitchFamily="34" charset="0"/>
              </a:rPr>
              <a:t>Οι </a:t>
            </a:r>
            <a:r>
              <a:rPr lang="el-GR" sz="2400" b="1" u="sng" dirty="0">
                <a:latin typeface="Arial" panose="020B0604020202020204" pitchFamily="34" charset="0"/>
              </a:rPr>
              <a:t>αστοί</a:t>
            </a:r>
            <a:r>
              <a:rPr lang="el-GR" sz="2400" u="sng" dirty="0">
                <a:latin typeface="Arial" panose="020B0604020202020204" pitchFamily="34" charset="0"/>
              </a:rPr>
              <a:t> </a:t>
            </a:r>
            <a:r>
              <a:rPr lang="el-GR" sz="2400" dirty="0">
                <a:latin typeface="Arial" panose="020B0604020202020204" pitchFamily="34" charset="0"/>
              </a:rPr>
              <a:t>(έμποροι, ναυτικοί, υπάλληλοι, επιχειρηματίες): 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</a:rPr>
              <a:t>- </a:t>
            </a:r>
            <a:r>
              <a:rPr lang="el-GR" sz="2400" dirty="0" smtClean="0">
                <a:latin typeface="Arial" panose="020B0604020202020204" pitchFamily="34" charset="0"/>
              </a:rPr>
              <a:t>Ενίσχυαν </a:t>
            </a:r>
            <a:r>
              <a:rPr lang="el-GR" sz="2400" dirty="0">
                <a:latin typeface="Arial" panose="020B0604020202020204" pitchFamily="34" charset="0"/>
              </a:rPr>
              <a:t>την παρουσία τους στην ελληνική κοινωνία</a:t>
            </a: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Arial" panose="020B0604020202020204" pitchFamily="34" charset="0"/>
              </a:rPr>
              <a:t>Οι </a:t>
            </a:r>
            <a:r>
              <a:rPr lang="el-GR" sz="2400" dirty="0">
                <a:latin typeface="Arial" panose="020B0604020202020204" pitchFamily="34" charset="0"/>
              </a:rPr>
              <a:t>εργάτες: εμφανίστηκαν αργά λόγω της καθυστερημένης </a:t>
            </a:r>
            <a:r>
              <a:rPr lang="el-GR" sz="2400" dirty="0" smtClean="0">
                <a:latin typeface="Arial" panose="020B0604020202020204" pitchFamily="34" charset="0"/>
              </a:rPr>
              <a:t>εκβιομηχάνισης​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 smtClean="0">
                <a:latin typeface="Arial" panose="020B0604020202020204" pitchFamily="34" charset="0"/>
              </a:rPr>
              <a:t>     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Arial" panose="020B0604020202020204" pitchFamily="34" charset="0"/>
              </a:rPr>
              <a:t>Η μετανάστευση:</a:t>
            </a:r>
          </a:p>
          <a:p>
            <a:r>
              <a:rPr lang="el-GR" sz="2400" dirty="0" smtClean="0">
                <a:latin typeface="Arial" panose="020B0604020202020204" pitchFamily="34" charset="0"/>
              </a:rPr>
              <a:t>Εντάθηκε τον 19ο αιώνα με προορισμό τις πλούσιες ελληνικές παροικίες του εξωτερικού (Αίγυπτο, ΗΠΑ).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 smtClean="0"/>
              <a:t>Ο </a:t>
            </a:r>
            <a:r>
              <a:rPr lang="el-GR" sz="2400" b="1" dirty="0"/>
              <a:t>αγώνας των κολίγων</a:t>
            </a:r>
            <a:r>
              <a:rPr lang="el-GR" sz="2400" b="1" dirty="0" smtClean="0"/>
              <a:t>:</a:t>
            </a:r>
            <a:r>
              <a:rPr lang="el-GR" sz="2400" b="1" dirty="0" smtClean="0"/>
              <a:t>​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Ένοπλη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σύγκρουση των κολίγων στο Κιλελέρ (Κυψέλη) το 1910 =&gt; Διανομή των τσιφλικιών</a:t>
            </a:r>
            <a:endParaRPr lang="el-GR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26297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389</Words>
  <Application>Microsoft Office PowerPoint</Application>
  <PresentationFormat>Widescreen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Η ελληνική οικονομία και κοινωνία κατά τον 19ο αιώνα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ελληνική οικονομία και κοινωνία κατά τον 19ο αιώνα</dc:title>
  <dc:creator>ΤΑΣΙΟΠΟΥΛΟΥ</dc:creator>
  <cp:lastModifiedBy>huawei</cp:lastModifiedBy>
  <cp:revision>4</cp:revision>
  <dcterms:created xsi:type="dcterms:W3CDTF">2023-09-03T01:06:05Z</dcterms:created>
  <dcterms:modified xsi:type="dcterms:W3CDTF">2023-09-03T20:43:26Z</dcterms:modified>
</cp:coreProperties>
</file>