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ggx07y535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iVeukyKQnA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1701" y="1178167"/>
            <a:ext cx="9517550" cy="226278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400" b="1" dirty="0"/>
              <a:t>Τα αίτια, η έκρηξη </a:t>
            </a:r>
            <a:r>
              <a:rPr lang="el-GR" sz="2400" b="1" dirty="0" smtClean="0"/>
              <a:t>&amp; </a:t>
            </a:r>
            <a:r>
              <a:rPr lang="el-GR" sz="2400" b="1" dirty="0" smtClean="0"/>
              <a:t>τα </a:t>
            </a:r>
            <a:r>
              <a:rPr lang="el-GR" sz="2400" b="1" dirty="0"/>
              <a:t>μέτωπα του Α΄ Παγκόσμιου </a:t>
            </a:r>
            <a:r>
              <a:rPr lang="el-GR" sz="2400" b="1" dirty="0" smtClean="0"/>
              <a:t>Πολέμου</a:t>
            </a:r>
            <a:br>
              <a:rPr lang="el-GR" sz="2400" b="1" dirty="0" smtClean="0"/>
            </a:br>
            <a:r>
              <a:rPr lang="el-GR" sz="2400" b="1" dirty="0"/>
              <a:t/>
            </a:r>
            <a:br>
              <a:rPr lang="el-GR" sz="2400" b="1" dirty="0"/>
            </a:b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4203618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09964" y="460441"/>
            <a:ext cx="8073851" cy="60016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Τα 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αίτια</a:t>
            </a:r>
          </a:p>
          <a:p>
            <a:pPr algn="just"/>
            <a:endParaRPr lang="el-GR" sz="24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Ιμπεριαλισμός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: </a:t>
            </a: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just"/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H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πολιτική επέκτασης των βιομηχανικά αναπτυγμένων κρατών σε βάρος άλλων. </a:t>
            </a: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 Εθνικισμός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: 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Οι λαοί της Ευρώπης δεν ήταν διατεθειμένοι να ανεχτούν την προσβολή της εθνικής τους αξιοπρέπειας, προκειμένου να διατηρηθεί η ειρήνη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 Μιλιταρισμός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:  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O υπερτονισμός των στρατιωτικών αξιών επικρατούσε όλο και περισσότερο, ευνοώντας την ανάπτυξη της πολεμικής βιομηχανίας και αναδεικνύοντας τη θέση ότι ο πόλεμος ήταν ο κύριος τρόπος επίλυσης των διεθνών διαφορών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30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9039" y="609991"/>
            <a:ext cx="9478877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endParaRPr lang="el-GR" sz="2400" dirty="0" smtClean="0">
              <a:hlinkClick r:id="rId2"/>
            </a:endParaRPr>
          </a:p>
          <a:p>
            <a:endParaRPr lang="el-GR" sz="2400" dirty="0">
              <a:hlinkClick r:id="rId2"/>
            </a:endParaRPr>
          </a:p>
          <a:p>
            <a:r>
              <a:rPr lang="el-GR" sz="2400" dirty="0" smtClean="0">
                <a:hlinkClick r:id="rId2"/>
              </a:rPr>
              <a:t>https</a:t>
            </a:r>
            <a:r>
              <a:rPr lang="el-GR" sz="2400" dirty="0">
                <a:hlinkClick r:id="rId2"/>
              </a:rPr>
              <a:t>://</a:t>
            </a:r>
            <a:r>
              <a:rPr lang="el-GR" sz="2400" dirty="0" smtClean="0">
                <a:hlinkClick r:id="rId2"/>
              </a:rPr>
              <a:t>www.youtube.com/watch?v=fggx07y535g</a:t>
            </a:r>
            <a:endParaRPr lang="el-GR" sz="2400" dirty="0" smtClean="0"/>
          </a:p>
          <a:p>
            <a:endParaRPr lang="el-GR" sz="2400" dirty="0"/>
          </a:p>
          <a:p>
            <a:r>
              <a:rPr lang="el-GR" sz="2400" b="1" dirty="0"/>
              <a:t>AITIA ΤΟΥ Α' ΠΑΓΚΟΣΜΙΟΥ </a:t>
            </a:r>
            <a:r>
              <a:rPr lang="el-GR" sz="2400" b="1" dirty="0" smtClean="0"/>
              <a:t>ΠΟΛΕΜΟΥ</a:t>
            </a:r>
          </a:p>
          <a:p>
            <a:endParaRPr lang="el-GR" sz="2400" b="1" dirty="0"/>
          </a:p>
          <a:p>
            <a:endParaRPr lang="el-GR" sz="2400" b="1" dirty="0" smtClean="0"/>
          </a:p>
          <a:p>
            <a:endParaRPr lang="el-GR" sz="2400" b="1" dirty="0"/>
          </a:p>
          <a:p>
            <a:r>
              <a:rPr lang="el-GR" sz="2400" dirty="0"/>
              <a:t>ΑΠΟΣΠΑΣΜΑ ΑΠΟ ΤΗ ΣΕΙΡΑ ΝΤΟΚΙΜΑΝΤΕΡ "ΕΜΕΙΣ ΟΙ ΕΛΛΗΝΕΣ".</a:t>
            </a:r>
            <a:endParaRPr lang="el-GR" sz="2400" b="1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003896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8972" y="246413"/>
            <a:ext cx="7141028" cy="63709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b="1" dirty="0">
                <a:latin typeface="Arial" panose="020B0604020202020204" pitchFamily="34" charset="0"/>
              </a:rPr>
              <a:t>Τα αντίπαλα </a:t>
            </a:r>
            <a:r>
              <a:rPr lang="el-GR" sz="2400" b="1" dirty="0" smtClean="0">
                <a:latin typeface="Arial" panose="020B0604020202020204" pitchFamily="34" charset="0"/>
              </a:rPr>
              <a:t>στρατόπεδα</a:t>
            </a:r>
          </a:p>
          <a:p>
            <a:endParaRPr lang="el-GR" sz="2400" b="1" dirty="0" smtClean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400" i="1" dirty="0" smtClean="0">
                <a:latin typeface="Arial" panose="020B0604020202020204" pitchFamily="34" charset="0"/>
              </a:rPr>
              <a:t> Κεντρικές </a:t>
            </a:r>
            <a:r>
              <a:rPr lang="el-GR" sz="2400" i="1" dirty="0">
                <a:latin typeface="Arial" panose="020B0604020202020204" pitchFamily="34" charset="0"/>
              </a:rPr>
              <a:t>Δυνάμεις ή Τριπλή συμμαχία</a:t>
            </a:r>
            <a:r>
              <a:rPr lang="el-GR" sz="2400" dirty="0">
                <a:latin typeface="Arial" panose="020B0604020202020204" pitchFamily="34" charset="0"/>
              </a:rPr>
              <a:t>: Γερμανία, Αυστρία, Ιταλία.</a:t>
            </a:r>
          </a:p>
          <a:p>
            <a:pPr>
              <a:buFont typeface="+mj-lt"/>
              <a:buAutoNum type="arabicPeriod"/>
            </a:pPr>
            <a:r>
              <a:rPr lang="el-GR" sz="2400" i="1" dirty="0" smtClean="0">
                <a:latin typeface="Arial" panose="020B0604020202020204" pitchFamily="34" charset="0"/>
              </a:rPr>
              <a:t> Εγκάρδια </a:t>
            </a:r>
            <a:r>
              <a:rPr lang="el-GR" sz="2400" i="1" dirty="0">
                <a:latin typeface="Arial" panose="020B0604020202020204" pitchFamily="34" charset="0"/>
              </a:rPr>
              <a:t>συνεννόηση ή Αντάντ</a:t>
            </a:r>
            <a:r>
              <a:rPr lang="el-GR" sz="2400" dirty="0">
                <a:latin typeface="Arial" panose="020B0604020202020204" pitchFamily="34" charset="0"/>
              </a:rPr>
              <a:t>: Βρετανία, Γαλλία, Ρωσία.</a:t>
            </a:r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latin typeface="Arial" panose="020B0604020202020204" pitchFamily="34" charset="0"/>
              </a:rPr>
              <a:t>Η αφορμή </a:t>
            </a:r>
            <a:endParaRPr lang="el-GR" sz="2400" b="1" dirty="0" smtClean="0">
              <a:latin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</a:rPr>
              <a:t>=&gt; </a:t>
            </a:r>
            <a:r>
              <a:rPr lang="el-GR" sz="2400" dirty="0">
                <a:latin typeface="Arial" panose="020B0604020202020204" pitchFamily="34" charset="0"/>
              </a:rPr>
              <a:t>Αφορμή ήταν η δολοφονία του διαδόχου του αυστριακού θρόνου Φερδινάνδου Φραγκίσκου στο Σεράγεβο της Βοσνίας τον Ιούν. του 1914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Arial" panose="020B0604020202020204" pitchFamily="34" charset="0"/>
              </a:rPr>
              <a:t>Τα </a:t>
            </a:r>
            <a:r>
              <a:rPr lang="el-GR" sz="2400" b="1" dirty="0">
                <a:latin typeface="Arial" panose="020B0604020202020204" pitchFamily="34" charset="0"/>
              </a:rPr>
              <a:t>κύρια μέτωπα</a:t>
            </a:r>
            <a:r>
              <a:rPr lang="el-GR" sz="2400" b="1" dirty="0" smtClean="0">
                <a:latin typeface="Arial" panose="020B0604020202020204" pitchFamily="34" charset="0"/>
              </a:rPr>
              <a:t>: </a:t>
            </a:r>
            <a:r>
              <a:rPr lang="el-GR" sz="2400" i="1" dirty="0" smtClean="0">
                <a:latin typeface="Arial" panose="020B0604020202020204" pitchFamily="34" charset="0"/>
              </a:rPr>
              <a:t>Δυτικό </a:t>
            </a:r>
            <a:r>
              <a:rPr lang="el-GR" sz="2400" i="1" dirty="0">
                <a:latin typeface="Arial" panose="020B0604020202020204" pitchFamily="34" charset="0"/>
              </a:rPr>
              <a:t>μέτωπο</a:t>
            </a:r>
            <a:r>
              <a:rPr lang="el-GR" sz="2400" dirty="0">
                <a:latin typeface="Arial" panose="020B0604020202020204" pitchFamily="34" charset="0"/>
              </a:rPr>
              <a:t>: Γερμανία - Γαλλία, Βρετανία.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i="1" dirty="0" smtClean="0">
                <a:latin typeface="Arial" panose="020B0604020202020204" pitchFamily="34" charset="0"/>
              </a:rPr>
              <a:t>  </a:t>
            </a:r>
            <a:r>
              <a:rPr lang="el-GR" sz="2400" b="1" i="1" dirty="0" smtClean="0">
                <a:latin typeface="Arial" panose="020B0604020202020204" pitchFamily="34" charset="0"/>
              </a:rPr>
              <a:t>Ανατολικό </a:t>
            </a:r>
            <a:r>
              <a:rPr lang="el-GR" sz="2400" b="1" i="1" dirty="0">
                <a:latin typeface="Arial" panose="020B0604020202020204" pitchFamily="34" charset="0"/>
              </a:rPr>
              <a:t>μέτωπο</a:t>
            </a:r>
            <a:r>
              <a:rPr lang="el-GR" sz="2400" b="1" dirty="0">
                <a:latin typeface="Arial" panose="020B0604020202020204" pitchFamily="34" charset="0"/>
              </a:rPr>
              <a:t>: </a:t>
            </a:r>
            <a:r>
              <a:rPr lang="el-GR" sz="2400" dirty="0">
                <a:latin typeface="Arial" panose="020B0604020202020204" pitchFamily="34" charset="0"/>
              </a:rPr>
              <a:t>Γερμανία – Ρωσία.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i="1" dirty="0" smtClean="0">
                <a:latin typeface="Arial" panose="020B0604020202020204" pitchFamily="34" charset="0"/>
              </a:rPr>
              <a:t>  </a:t>
            </a:r>
            <a:r>
              <a:rPr lang="el-GR" sz="2400" b="1" i="1" dirty="0" smtClean="0">
                <a:latin typeface="Arial" panose="020B0604020202020204" pitchFamily="34" charset="0"/>
              </a:rPr>
              <a:t>Βαλκανικό </a:t>
            </a:r>
            <a:r>
              <a:rPr lang="el-GR" sz="2400" b="1" i="1" dirty="0">
                <a:latin typeface="Arial" panose="020B0604020202020204" pitchFamily="34" charset="0"/>
              </a:rPr>
              <a:t>μέτωπο</a:t>
            </a:r>
            <a:r>
              <a:rPr lang="el-GR" sz="2400" b="1" dirty="0">
                <a:latin typeface="Arial" panose="020B0604020202020204" pitchFamily="34" charset="0"/>
              </a:rPr>
              <a:t>: </a:t>
            </a:r>
            <a:r>
              <a:rPr lang="el-GR" sz="2400" dirty="0">
                <a:latin typeface="Arial" panose="020B0604020202020204" pitchFamily="34" charset="0"/>
              </a:rPr>
              <a:t>Αυστροουγγαρία, Οθωμανική Αυτοκρατορία, Βουλγαρία - Σερβία, Ελλάδα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944" y="0"/>
            <a:ext cx="4166960" cy="664028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5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8456" y="588726"/>
            <a:ext cx="6816551" cy="60016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latin typeface="Arial" panose="020B0604020202020204" pitchFamily="34" charset="0"/>
              </a:rPr>
              <a:t>Συμμαχίες </a:t>
            </a:r>
            <a:r>
              <a:rPr lang="el-GR" sz="2400" b="1" dirty="0" smtClean="0">
                <a:latin typeface="Arial" panose="020B0604020202020204" pitchFamily="34" charset="0"/>
              </a:rPr>
              <a:t>&amp; </a:t>
            </a:r>
            <a:r>
              <a:rPr lang="el-GR" sz="2400" b="1" dirty="0" smtClean="0">
                <a:latin typeface="Arial" panose="020B0604020202020204" pitchFamily="34" charset="0"/>
              </a:rPr>
              <a:t>ανακατατάξεις</a:t>
            </a:r>
          </a:p>
          <a:p>
            <a:pPr algn="ctr"/>
            <a:endParaRPr lang="el-GR" sz="2400" b="1" dirty="0" smtClean="0"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i="1" u="sng" dirty="0" smtClean="0">
                <a:latin typeface="Arial" panose="020B0604020202020204" pitchFamily="34" charset="0"/>
              </a:rPr>
              <a:t>Κεντρικές </a:t>
            </a:r>
            <a:r>
              <a:rPr lang="el-GR" sz="2400" i="1" u="sng" dirty="0">
                <a:latin typeface="Arial" panose="020B0604020202020204" pitchFamily="34" charset="0"/>
              </a:rPr>
              <a:t>Δυνάμεις</a:t>
            </a:r>
            <a:r>
              <a:rPr lang="el-GR" sz="2400" i="1" u="sng" dirty="0" smtClean="0">
                <a:latin typeface="Arial" panose="020B0604020202020204" pitchFamily="34" charset="0"/>
              </a:rPr>
              <a:t>: </a:t>
            </a:r>
            <a:r>
              <a:rPr lang="el-GR" sz="2400" dirty="0" smtClean="0">
                <a:latin typeface="Arial" panose="020B0604020202020204" pitchFamily="34" charset="0"/>
              </a:rPr>
              <a:t>Τον </a:t>
            </a:r>
            <a:r>
              <a:rPr lang="el-GR" sz="2400" dirty="0">
                <a:latin typeface="Arial" panose="020B0604020202020204" pitchFamily="34" charset="0"/>
              </a:rPr>
              <a:t>Οκτώβριο του 1914 μπήκε στο πλευρό τους η Οθωμανική αυτοκρατορία.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u="sng" dirty="0">
                <a:latin typeface="Arial" panose="020B0604020202020204" pitchFamily="34" charset="0"/>
              </a:rPr>
              <a:t>Το 1915 </a:t>
            </a:r>
            <a:r>
              <a:rPr lang="el-GR" sz="2400" dirty="0">
                <a:latin typeface="Arial" panose="020B0604020202020204" pitchFamily="34" charset="0"/>
              </a:rPr>
              <a:t>συμμάχησε μαζί τους και η Βουλγαρία.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 </a:t>
            </a:r>
            <a:r>
              <a:rPr lang="el-GR" sz="2400" i="1" u="sng" dirty="0" smtClean="0">
                <a:latin typeface="Arial" panose="020B0604020202020204" pitchFamily="34" charset="0"/>
              </a:rPr>
              <a:t>Αντάντ: </a:t>
            </a:r>
            <a:r>
              <a:rPr lang="el-GR" sz="2400" dirty="0" smtClean="0">
                <a:latin typeface="Arial" panose="020B0604020202020204" pitchFamily="34" charset="0"/>
              </a:rPr>
              <a:t>Οργάνωσε </a:t>
            </a:r>
            <a:r>
              <a:rPr lang="el-GR" sz="2400" dirty="0">
                <a:latin typeface="Arial" panose="020B0604020202020204" pitchFamily="34" charset="0"/>
              </a:rPr>
              <a:t>επιχείρηση κατάληψης των Δαρδανελίων, για να ανοίξει τα Στενά και να βοηθήσει τη Ρωσία. </a:t>
            </a:r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dirty="0">
                <a:latin typeface="Arial" panose="020B0604020202020204" pitchFamily="34" charset="0"/>
              </a:rPr>
              <a:t>-</a:t>
            </a:r>
            <a:r>
              <a:rPr lang="el-GR" sz="2400" dirty="0" smtClean="0">
                <a:latin typeface="Arial" panose="020B0604020202020204" pitchFamily="34" charset="0"/>
              </a:rPr>
              <a:t>Αποκρούστηκε </a:t>
            </a:r>
            <a:r>
              <a:rPr lang="el-GR" sz="2400" dirty="0">
                <a:latin typeface="Arial" panose="020B0604020202020204" pitchFamily="34" charset="0"/>
              </a:rPr>
              <a:t>όμως από τον τουρκικό στρατό.</a:t>
            </a:r>
          </a:p>
          <a:p>
            <a:r>
              <a:rPr lang="el-GR" sz="2400" dirty="0" smtClean="0">
                <a:latin typeface="Arial" panose="020B0604020202020204" pitchFamily="34" charset="0"/>
              </a:rPr>
              <a:t>-Αποβίβασε </a:t>
            </a:r>
            <a:r>
              <a:rPr lang="el-GR" sz="2400" dirty="0">
                <a:latin typeface="Arial" panose="020B0604020202020204" pitchFamily="34" charset="0"/>
              </a:rPr>
              <a:t>στρατεύματα στη Θεσσαλονίκη, μεταφέροντας τον πόλεμο στην Ελλάδα.</a:t>
            </a:r>
          </a:p>
          <a:p>
            <a:r>
              <a:rPr lang="el-GR" sz="2400" dirty="0" smtClean="0">
                <a:latin typeface="Arial" panose="020B0604020202020204" pitchFamily="34" charset="0"/>
              </a:rPr>
              <a:t>-Συμμάχησε </a:t>
            </a:r>
            <a:r>
              <a:rPr lang="el-GR" sz="2400" dirty="0">
                <a:latin typeface="Arial" panose="020B0604020202020204" pitchFamily="34" charset="0"/>
              </a:rPr>
              <a:t>μαζί της η Ιταλία, με υποσχέσεις για εδαφικά </a:t>
            </a:r>
            <a:r>
              <a:rPr lang="el-GR" sz="2400" dirty="0" smtClean="0">
                <a:latin typeface="Arial" panose="020B0604020202020204" pitchFamily="34" charset="0"/>
              </a:rPr>
              <a:t>ανταλλάγματα</a:t>
            </a:r>
          </a:p>
          <a:p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32690" y="593304"/>
            <a:ext cx="4027715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dirty="0" smtClean="0">
              <a:hlinkClick r:id="rId2"/>
            </a:endParaRPr>
          </a:p>
          <a:p>
            <a:r>
              <a:rPr lang="el-GR" dirty="0" smtClean="0">
                <a:hlinkClick r:id="rId2"/>
              </a:rPr>
              <a:t>https</a:t>
            </a:r>
            <a:r>
              <a:rPr lang="el-GR" dirty="0">
                <a:hlinkClick r:id="rId2"/>
              </a:rPr>
              <a:t>://</a:t>
            </a:r>
            <a:r>
              <a:rPr lang="el-GR" dirty="0" smtClean="0">
                <a:hlinkClick r:id="rId2"/>
              </a:rPr>
              <a:t>www.youtube.com/watch?v=HiVeukyKQnA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b="1" dirty="0"/>
              <a:t>Τα αίτια του Α' Παγκοσμίου Πολέμου</a:t>
            </a:r>
          </a:p>
          <a:p>
            <a:r>
              <a:rPr lang="el-GR" dirty="0"/>
              <a:t>Το γεωπολιτικό ταμπλό της περιόδου που προηγήθηκε του Α'ΠΠ. Τα αντικρουόμενα συμφέροντα, οι απρόβλεπτες συμμαχίες και ένα πρωτοφανές σερί κηρύξεων πολέμων.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1875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2954" y="137138"/>
            <a:ext cx="10190703" cy="63709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latin typeface="Arial" panose="020B0604020202020204" pitchFamily="34" charset="0"/>
              </a:rPr>
              <a:t>Οι επιχειρήσεις του </a:t>
            </a:r>
            <a:r>
              <a:rPr lang="el-GR" sz="2400" b="1" dirty="0" smtClean="0">
                <a:latin typeface="Arial" panose="020B0604020202020204" pitchFamily="34" charset="0"/>
              </a:rPr>
              <a:t>1916</a:t>
            </a:r>
          </a:p>
          <a:p>
            <a:pPr algn="just">
              <a:buFont typeface="+mj-lt"/>
              <a:buAutoNum type="arabicPeriod"/>
            </a:pPr>
            <a:r>
              <a:rPr lang="el-GR" sz="2400" dirty="0" smtClean="0">
                <a:latin typeface="Arial" panose="020B0604020202020204" pitchFamily="34" charset="0"/>
              </a:rPr>
              <a:t> Μεγάλη </a:t>
            </a:r>
            <a:r>
              <a:rPr lang="el-GR" sz="2400" dirty="0">
                <a:latin typeface="Arial" panose="020B0604020202020204" pitchFamily="34" charset="0"/>
              </a:rPr>
              <a:t>επίθεση της Γερμανίας </a:t>
            </a:r>
            <a:r>
              <a:rPr lang="el-GR" sz="2400" dirty="0" smtClean="0">
                <a:latin typeface="Arial" panose="020B0604020202020204" pitchFamily="34" charset="0"/>
              </a:rPr>
              <a:t>τον Φεβρουάριο </a:t>
            </a:r>
            <a:r>
              <a:rPr lang="el-GR" sz="2400" dirty="0">
                <a:latin typeface="Arial" panose="020B0604020202020204" pitchFamily="34" charset="0"/>
              </a:rPr>
              <a:t>του 1916 στο Βερντέν.</a:t>
            </a:r>
          </a:p>
          <a:p>
            <a:pPr algn="just">
              <a:buFont typeface="+mj-lt"/>
              <a:buAutoNum type="arabicPeriod"/>
            </a:pPr>
            <a:r>
              <a:rPr lang="el-GR" sz="2400" dirty="0" smtClean="0">
                <a:latin typeface="Arial" panose="020B0604020202020204" pitchFamily="34" charset="0"/>
              </a:rPr>
              <a:t> Γαλλοβρετανική </a:t>
            </a:r>
            <a:r>
              <a:rPr lang="el-GR" sz="2400" dirty="0">
                <a:latin typeface="Arial" panose="020B0604020202020204" pitchFamily="34" charset="0"/>
              </a:rPr>
              <a:t>επίθεση στο Σομ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 algn="just">
              <a:buFont typeface="+mj-lt"/>
              <a:buAutoNum type="arabicPeriod"/>
            </a:pPr>
            <a:endParaRPr lang="el-GR" sz="2400" dirty="0">
              <a:latin typeface="Arial" panose="020B0604020202020204" pitchFamily="34" charset="0"/>
            </a:endParaRPr>
          </a:p>
          <a:p>
            <a:pPr algn="just"/>
            <a:r>
              <a:rPr lang="el-GR" sz="2400" b="1" dirty="0" smtClean="0">
                <a:latin typeface="Arial" panose="020B0604020202020204" pitchFamily="34" charset="0"/>
              </a:rPr>
              <a:t>Η </a:t>
            </a:r>
            <a:r>
              <a:rPr lang="el-GR" sz="2400" b="1" dirty="0">
                <a:latin typeface="Arial" panose="020B0604020202020204" pitchFamily="34" charset="0"/>
              </a:rPr>
              <a:t>καμπή του </a:t>
            </a:r>
            <a:r>
              <a:rPr lang="el-GR" sz="2400" b="1" dirty="0" smtClean="0">
                <a:latin typeface="Arial" panose="020B0604020202020204" pitchFamily="34" charset="0"/>
              </a:rPr>
              <a:t>1917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i="1" u="sng" dirty="0" smtClean="0">
                <a:latin typeface="Arial" panose="020B0604020202020204" pitchFamily="34" charset="0"/>
              </a:rPr>
              <a:t>Γαλλία</a:t>
            </a:r>
            <a:r>
              <a:rPr lang="el-GR" sz="2400" u="sng" dirty="0">
                <a:latin typeface="Arial" panose="020B0604020202020204" pitchFamily="34" charset="0"/>
              </a:rPr>
              <a:t>: </a:t>
            </a:r>
            <a:r>
              <a:rPr lang="el-GR" sz="2400" dirty="0">
                <a:latin typeface="Arial" panose="020B0604020202020204" pitchFamily="34" charset="0"/>
              </a:rPr>
              <a:t>αναπτύχθηκε </a:t>
            </a:r>
            <a:r>
              <a:rPr lang="el-GR" sz="2400" dirty="0" smtClean="0">
                <a:latin typeface="Arial" panose="020B0604020202020204" pitchFamily="34" charset="0"/>
              </a:rPr>
              <a:t>ισχυρό </a:t>
            </a:r>
            <a:r>
              <a:rPr lang="el-GR" sz="2400" dirty="0">
                <a:latin typeface="Arial" panose="020B0604020202020204" pitchFamily="34" charset="0"/>
              </a:rPr>
              <a:t>σοσιαλιστικό αντιπολεμικό κίνημα και  εκδηλώθηκαν ανταρσίες στο μέτωπο που καταπνίγηκαν</a:t>
            </a:r>
            <a:r>
              <a:rPr lang="el-GR" sz="2400" dirty="0" smtClean="0">
                <a:latin typeface="Arial" panose="020B0604020202020204" pitchFamily="34" charset="0"/>
              </a:rPr>
              <a:t>.  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i="1" u="sng" dirty="0" smtClean="0">
                <a:latin typeface="Arial" panose="020B0604020202020204" pitchFamily="34" charset="0"/>
              </a:rPr>
              <a:t> Ρωσία</a:t>
            </a:r>
            <a:r>
              <a:rPr lang="el-GR" sz="2400" u="sng" dirty="0">
                <a:latin typeface="Arial" panose="020B0604020202020204" pitchFamily="34" charset="0"/>
              </a:rPr>
              <a:t>: </a:t>
            </a:r>
            <a:r>
              <a:rPr lang="el-GR" sz="2400" dirty="0">
                <a:latin typeface="Arial" panose="020B0604020202020204" pitchFamily="34" charset="0"/>
              </a:rPr>
              <a:t>εκδηλώθηκε η Οκτωβριανή επανάσταση του 1917 και η κομμουνιστική κυβέρνηση, αφού σύναψε συνθήκη ειρήνης με τη Γερμανία, αποσύρθηκε από τον πόλεμο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i="1" u="sng" dirty="0" smtClean="0">
                <a:latin typeface="Arial" panose="020B0604020202020204" pitchFamily="34" charset="0"/>
              </a:rPr>
              <a:t> ΗΠΑ</a:t>
            </a:r>
            <a:r>
              <a:rPr lang="el-GR" sz="2400" u="sng" dirty="0">
                <a:latin typeface="Arial" panose="020B0604020202020204" pitchFamily="34" charset="0"/>
              </a:rPr>
              <a:t>: </a:t>
            </a:r>
            <a:r>
              <a:rPr lang="el-GR" sz="2400" dirty="0">
                <a:latin typeface="Arial" panose="020B0604020202020204" pitchFamily="34" charset="0"/>
              </a:rPr>
              <a:t>συμμάχησαν με την Αντάντ τον Απρ. του 1917 και συνέβαλαν καθοριστικά στη νίκη της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i="1" u="sng" dirty="0" smtClean="0">
                <a:latin typeface="Arial" panose="020B0604020202020204" pitchFamily="34" charset="0"/>
              </a:rPr>
              <a:t> Ελλάδα</a:t>
            </a:r>
            <a:r>
              <a:rPr lang="el-GR" sz="2400" u="sng" dirty="0">
                <a:latin typeface="Arial" panose="020B0604020202020204" pitchFamily="34" charset="0"/>
              </a:rPr>
              <a:t>: </a:t>
            </a:r>
            <a:r>
              <a:rPr lang="el-GR" sz="2400" dirty="0">
                <a:latin typeface="Arial" panose="020B0604020202020204" pitchFamily="34" charset="0"/>
              </a:rPr>
              <a:t>τον Ιούνιο του 1917 εισήλθε στον πόλεμο ως σύμμαχος της Αντάντ.</a:t>
            </a:r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571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5873" y="721194"/>
            <a:ext cx="8490857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 dirty="0">
                <a:latin typeface="Arial" panose="020B0604020202020204" pitchFamily="34" charset="0"/>
              </a:rPr>
              <a:t>Προς το τέλος του </a:t>
            </a:r>
            <a:r>
              <a:rPr lang="el-GR" sz="2800" b="1" dirty="0" smtClean="0">
                <a:latin typeface="Arial" panose="020B0604020202020204" pitchFamily="34" charset="0"/>
              </a:rPr>
              <a:t>πολέμου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Στη </a:t>
            </a:r>
            <a:r>
              <a:rPr lang="el-GR" sz="2800" dirty="0">
                <a:latin typeface="Arial" panose="020B0604020202020204" pitchFamily="34" charset="0"/>
              </a:rPr>
              <a:t>Γερμανία ξέσπασε σοσιαλιστική επανάσταση, που ανέτρεψε τον κάιζερ</a:t>
            </a:r>
            <a:r>
              <a:rPr lang="el-GR" sz="28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i="1" dirty="0">
                <a:latin typeface="Arial" panose="020B0604020202020204" pitchFamily="34" charset="0"/>
              </a:rPr>
              <a:t>Απολογισμός του </a:t>
            </a:r>
            <a:r>
              <a:rPr lang="el-GR" sz="2800" i="1" dirty="0" smtClean="0">
                <a:latin typeface="Arial" panose="020B0604020202020204" pitchFamily="34" charset="0"/>
              </a:rPr>
              <a:t>πολέμου:</a:t>
            </a:r>
            <a:r>
              <a:rPr lang="el-GR" sz="2800" dirty="0" smtClean="0">
                <a:latin typeface="Arial" panose="020B0604020202020204" pitchFamily="34" charset="0"/>
              </a:rPr>
              <a:t> </a:t>
            </a:r>
          </a:p>
          <a:p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περίπου </a:t>
            </a:r>
            <a:r>
              <a:rPr lang="el-GR" sz="2800" dirty="0">
                <a:latin typeface="Arial" panose="020B0604020202020204" pitchFamily="34" charset="0"/>
              </a:rPr>
              <a:t>8.000.000 νεκροί, 20.000.000 τραυματίες και τεράστιες υλικές καταστροφές. </a:t>
            </a:r>
            <a:endParaRPr lang="el-GR" sz="2800" dirty="0" smtClean="0">
              <a:latin typeface="Arial" panose="020B0604020202020204" pitchFamily="34" charset="0"/>
            </a:endParaRPr>
          </a:p>
          <a:p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10701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179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Τα αίτια, η έκρηξη &amp; τα μέτωπα του Α΄ Παγκόσμιου Πολέμου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αίτια, η έκρηξη και τα μέτωπα του Α΄ Παγκόσμιου Πολέμου </dc:title>
  <dc:creator>ΤΑΣΙΟΠΟΥΛΟΥ</dc:creator>
  <cp:lastModifiedBy>huawei</cp:lastModifiedBy>
  <cp:revision>3</cp:revision>
  <dcterms:created xsi:type="dcterms:W3CDTF">2023-09-03T02:02:11Z</dcterms:created>
  <dcterms:modified xsi:type="dcterms:W3CDTF">2023-09-04T07:34:55Z</dcterms:modified>
</cp:coreProperties>
</file>