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3%CF%85%CE%BD%CE%B8%CE%AE%CE%BA%CE%B7_%CF%84%CE%BF%CF%85_%CE%9B%CE%BF%CE%BD%CE%B4%CE%AF%CE%BD%CE%BF%CF%85_(1827)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qTuT6lJP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cc2NoJDYz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m_aenww2CA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34676" y="1872734"/>
            <a:ext cx="8564396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srgbClr val="295C69"/>
                </a:solidFill>
                <a:latin typeface="Lato"/>
              </a:rPr>
              <a:t> </a:t>
            </a:r>
            <a:endParaRPr lang="el-GR" sz="2800" b="1" dirty="0" smtClean="0">
              <a:solidFill>
                <a:srgbClr val="295C69"/>
              </a:solidFill>
              <a:latin typeface="Lato"/>
            </a:endParaRPr>
          </a:p>
          <a:p>
            <a:endParaRPr lang="el-GR" sz="2800" b="1" dirty="0">
              <a:solidFill>
                <a:srgbClr val="295C69"/>
              </a:solidFill>
              <a:latin typeface="Lato"/>
            </a:endParaRPr>
          </a:p>
          <a:p>
            <a:endParaRPr lang="el-GR" sz="2800" b="1" dirty="0" smtClean="0">
              <a:solidFill>
                <a:srgbClr val="295C69"/>
              </a:solidFill>
              <a:latin typeface="Lato"/>
            </a:endParaRPr>
          </a:p>
          <a:p>
            <a:r>
              <a:rPr lang="el-GR" sz="2800" b="1" dirty="0" smtClean="0">
                <a:solidFill>
                  <a:srgbClr val="295C69"/>
                </a:solidFill>
                <a:latin typeface="Lato"/>
              </a:rPr>
              <a:t>Η </a:t>
            </a:r>
            <a:r>
              <a:rPr lang="el-GR" sz="2800" b="1" dirty="0">
                <a:solidFill>
                  <a:srgbClr val="295C69"/>
                </a:solidFill>
                <a:latin typeface="Lato"/>
              </a:rPr>
              <a:t>εξέλιξη της ελληνικής επανάστασης (</a:t>
            </a:r>
            <a:r>
              <a:rPr lang="el-GR" sz="2800" b="1" dirty="0" smtClean="0">
                <a:solidFill>
                  <a:srgbClr val="295C69"/>
                </a:solidFill>
                <a:latin typeface="Lato"/>
              </a:rPr>
              <a:t>1821-1827</a:t>
            </a:r>
          </a:p>
          <a:p>
            <a:endParaRPr lang="el-GR" sz="2800" b="1" i="0" dirty="0">
              <a:solidFill>
                <a:srgbClr val="295C69"/>
              </a:solidFill>
              <a:effectLst/>
              <a:latin typeface="Lato"/>
            </a:endParaRPr>
          </a:p>
          <a:p>
            <a:endParaRPr lang="el-GR" sz="2800" b="1" dirty="0" smtClean="0">
              <a:solidFill>
                <a:srgbClr val="295C69"/>
              </a:solidFill>
              <a:latin typeface="Lato"/>
            </a:endParaRPr>
          </a:p>
          <a:p>
            <a:endParaRPr lang="el-GR" sz="2800" b="1" i="0" dirty="0">
              <a:solidFill>
                <a:srgbClr val="295C69"/>
              </a:solidFill>
              <a:effectLst/>
              <a:latin typeface="Lato"/>
            </a:endParaRPr>
          </a:p>
          <a:p>
            <a:endParaRPr lang="el-GR" sz="2800" b="0" i="0" dirty="0">
              <a:solidFill>
                <a:srgbClr val="295C69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44399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1927" y="924159"/>
            <a:ext cx="9767455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l-GR" sz="2400" b="1" dirty="0"/>
              <a:t>Η φάση της κάμψης (1825-1827)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/>
              <a:t>1825</a:t>
            </a:r>
            <a:r>
              <a:rPr lang="el-GR" sz="2400" b="1" dirty="0" smtClean="0"/>
              <a:t>:</a:t>
            </a: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Ο </a:t>
            </a:r>
            <a:r>
              <a:rPr lang="el-GR" sz="2400" dirty="0">
                <a:latin typeface="Arial" panose="020B0604020202020204" pitchFamily="34" charset="0"/>
              </a:rPr>
              <a:t>Ιμπραήμ (θετός γιος του Μοχάμετ Άλι) με οργανωμένο στρατό αποβιβάστηκε στην Πελοπόννησο και ανακατέλαβε ένα μεγάλο τμήμα.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Οι  ελληνικές δυνάμεις – καταπονημένες από τον εμφύλιο– δεν μπορούσαν να αντισταθούν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l-GR" sz="24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Ηρωική αντίσταση από τον Παπαφλέσσα στο Μανιάκι (20 Μαΐου 1825).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Σημαντικό πλήγμα (νίκη των Ελλήνων) κατά των Τούρκων στους Μύλους (Αργολίδα) από τους Δημ. Υψηλάντη, Κ. Μαυρομιχάλη και Μακρυγιάννη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0963" y="799329"/>
            <a:ext cx="785685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l-GR" sz="2800" b="1" dirty="0">
                <a:latin typeface="Arial" panose="020B0604020202020204" pitchFamily="34" charset="0"/>
              </a:rPr>
              <a:t>Πολιορκία Μεσολογγίου</a:t>
            </a:r>
            <a:r>
              <a:rPr lang="el-GR" sz="2800" b="1" dirty="0" smtClean="0"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l-GR" sz="2800" b="1" dirty="0">
                <a:latin typeface="Arial" panose="020B0604020202020204" pitchFamily="34" charset="0"/>
              </a:rPr>
              <a:t/>
            </a:r>
            <a:br>
              <a:rPr lang="el-GR" sz="2800" b="1" dirty="0">
                <a:latin typeface="Arial" panose="020B0604020202020204" pitchFamily="34" charset="0"/>
              </a:rPr>
            </a:br>
            <a:r>
              <a:rPr lang="el-GR" sz="2800" b="1" dirty="0" smtClean="0">
                <a:latin typeface="Arial" panose="020B0604020202020204" pitchFamily="34" charset="0"/>
              </a:rPr>
              <a:t>-</a:t>
            </a:r>
            <a:r>
              <a:rPr lang="el-GR" sz="2800" dirty="0" smtClean="0">
                <a:latin typeface="Arial" panose="020B0604020202020204" pitchFamily="34" charset="0"/>
              </a:rPr>
              <a:t>Στο </a:t>
            </a:r>
            <a:r>
              <a:rPr lang="el-GR" sz="2800" dirty="0">
                <a:latin typeface="Arial" panose="020B0604020202020204" pitchFamily="34" charset="0"/>
              </a:rPr>
              <a:t>Μεσολόγγι η  πολιορκία από τουρκικές και αιγυπτιακές δυνάμεις (Απρ. 1825 - Απρ. 1826) έληξε με ηρωική έξοδο και σφαγή των πολιορκημένων από τους </a:t>
            </a:r>
            <a:r>
              <a:rPr lang="el-GR" sz="2800" dirty="0" smtClean="0">
                <a:latin typeface="Arial" panose="020B0604020202020204" pitchFamily="34" charset="0"/>
              </a:rPr>
              <a:t>Τούρκους</a:t>
            </a:r>
          </a:p>
          <a:p>
            <a:pPr algn="just"/>
            <a:r>
              <a:rPr lang="el-GR" sz="2800" dirty="0" smtClean="0">
                <a:latin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</a:rPr>
              <a:t>(10- 11 Απρ. 1826</a:t>
            </a:r>
            <a:r>
              <a:rPr lang="el-GR" sz="2800" dirty="0" smtClean="0"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endParaRPr lang="el-GR" sz="2800" dirty="0">
              <a:latin typeface="Arial" panose="020B0604020202020204" pitchFamily="34" charset="0"/>
            </a:endParaRPr>
          </a:p>
          <a:p>
            <a:pPr algn="just"/>
            <a:r>
              <a:rPr lang="el-GR" sz="2800" dirty="0" smtClean="0">
                <a:latin typeface="Arial" panose="020B0604020202020204" pitchFamily="34" charset="0"/>
              </a:rPr>
              <a:t>-Το </a:t>
            </a:r>
            <a:r>
              <a:rPr lang="el-GR" sz="2800" dirty="0">
                <a:latin typeface="Arial" panose="020B0604020202020204" pitchFamily="34" charset="0"/>
              </a:rPr>
              <a:t>γεγονός αυτό προκάλεσε συγκίνηση στην Ευρώπη και συνέβαλε στην ανάπτυξη του φιλελληνικού κινήματος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02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88210" y="465992"/>
            <a:ext cx="9829800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Arial" panose="020B0604020202020204" pitchFamily="34" charset="0"/>
              </a:rPr>
              <a:t>1827</a:t>
            </a:r>
            <a:endParaRPr lang="el-GR" sz="2400" b="1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Ο </a:t>
            </a:r>
            <a:r>
              <a:rPr lang="el-GR" sz="2400" dirty="0">
                <a:latin typeface="Arial" panose="020B0604020202020204" pitchFamily="34" charset="0"/>
              </a:rPr>
              <a:t>Γεώργιος Καραϊσκάκης σκοτώθηκε στο Φάληρο (Απρίλιος 1827</a:t>
            </a:r>
            <a:r>
              <a:rPr lang="el-GR" sz="2400" dirty="0" smtClean="0">
                <a:latin typeface="Arial" panose="020B0604020202020204" pitchFamily="34" charset="0"/>
              </a:rPr>
              <a:t>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Η Ακρόπολη των Αθηνών  παραδόθηκε στους Τούρκους (Μάιος 1827</a:t>
            </a:r>
            <a:r>
              <a:rPr lang="el-GR" sz="2400" dirty="0" smtClean="0">
                <a:latin typeface="Arial" panose="020B0604020202020204" pitchFamily="34" charset="0"/>
              </a:rPr>
              <a:t>).</a:t>
            </a:r>
          </a:p>
          <a:p>
            <a:pPr algn="just"/>
            <a:endParaRPr lang="el-GR" sz="24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b="1" dirty="0">
                <a:latin typeface="Arial" panose="020B0604020202020204" pitchFamily="34" charset="0"/>
                <a:hlinkClick r:id="rId2"/>
              </a:rPr>
              <a:t>Συνθήκη του Λονδίνου (6 Ιουλίου 1827):</a:t>
            </a:r>
            <a:r>
              <a:rPr lang="el-GR" sz="2400" b="1" dirty="0">
                <a:latin typeface="Arial" panose="020B0604020202020204" pitchFamily="34" charset="0"/>
              </a:rPr>
              <a:t> 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 algn="just"/>
            <a:r>
              <a:rPr lang="el-GR" sz="2400" dirty="0" smtClean="0">
                <a:latin typeface="Arial" panose="020B0604020202020204" pitchFamily="34" charset="0"/>
              </a:rPr>
              <a:t>Οι</a:t>
            </a:r>
            <a:r>
              <a:rPr lang="el-GR" sz="2400" dirty="0">
                <a:latin typeface="Arial" panose="020B0604020202020204" pitchFamily="34" charset="0"/>
              </a:rPr>
              <a:t>  μεγάλες Δυνάμεις (Αγγλία, Γαλλία, Ρωσία) αποφάσισαν (για δικούς τους λόγους) την Ειρήνευση και τη δημιουργία ελληνικού  κράτους. Η συνθήκη αυτή δρομολόγησε τη δημιουργία ανεξάρτητου ελληνικού κράτους αργότερα. Η επανάσταση όμως δεν είχε τελειώσει ακόμα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l-GR" sz="24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Ναβαρίνο </a:t>
            </a:r>
            <a:r>
              <a:rPr lang="el-GR" sz="2400" dirty="0" smtClean="0">
                <a:latin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</a:rPr>
              <a:t>Ο ενωμένος ευρωπαϊκός στόλος (Γαλλίας, Αγγλίας, Ρωσίας) νικούν τον τουρκοαιγυπτιακό στόλο. Η ναυμαχία αυτή ουσιαστικά θέτει στο τραπέζι το θέμα της δημιουργίας ανεξάρτητου ελληνικού </a:t>
            </a:r>
            <a:r>
              <a:rPr lang="el-GR" sz="2400" dirty="0" smtClean="0">
                <a:latin typeface="Arial" panose="020B0604020202020204" pitchFamily="34" charset="0"/>
              </a:rPr>
              <a:t>κράτους.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21470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4090" y="916909"/>
            <a:ext cx="7550727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Δραστηριότητες</a:t>
            </a:r>
            <a:r>
              <a:rPr lang="el-GR" sz="2400" b="1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Για </a:t>
            </a:r>
            <a:r>
              <a:rPr lang="el-GR" sz="2400" dirty="0">
                <a:latin typeface="Arial" panose="020B0604020202020204" pitchFamily="34" charset="0"/>
              </a:rPr>
              <a:t>την Έξοδο του Μεσολογγίου δείτε ένα ενδιαφέρον αφιέρωμα από την εκπομπή Μηχανή του Χρόνου </a:t>
            </a:r>
            <a:r>
              <a:rPr lang="el-GR" sz="2400" dirty="0" smtClean="0">
                <a:latin typeface="Arial" panose="020B0604020202020204" pitchFamily="34" charset="0"/>
              </a:rPr>
              <a:t>πατώντας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hlinkClick r:id="rId2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hlinkClick r:id="rId2"/>
              </a:rPr>
              <a:t>www.youtube.com/watch?v=BPqTuT6lJPM</a:t>
            </a:r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Η ΕΞΟΔΟΣ ΤΟΥ ΜΕΣΟΛΟΓΓΙΟΥ </a:t>
            </a:r>
            <a:r>
              <a:rPr lang="el-GR" sz="2400" dirty="0" smtClean="0">
                <a:latin typeface="Arial" panose="020B0604020202020204" pitchFamily="34" charset="0"/>
              </a:rPr>
              <a:t>–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>
              <a:latin typeface="Arial" panose="020B0604020202020204" pitchFamily="34" charset="0"/>
            </a:endParaRPr>
          </a:p>
          <a:p>
            <a:r>
              <a:rPr lang="el-GR" sz="2400" smtClean="0">
                <a:latin typeface="Arial" panose="020B0604020202020204" pitchFamily="34" charset="0"/>
              </a:rPr>
              <a:t>Η </a:t>
            </a:r>
            <a:r>
              <a:rPr lang="el-GR" sz="2400" dirty="0" smtClean="0">
                <a:latin typeface="Arial" panose="020B0604020202020204" pitchFamily="34" charset="0"/>
              </a:rPr>
              <a:t>ΜΗΧΑΝΗ ΤΟΥ ΧΡΟΝΟΥ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9353" y="293539"/>
            <a:ext cx="11226978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l-GR" sz="2400" b="1" dirty="0">
                <a:latin typeface="Arial" panose="020B0604020202020204" pitchFamily="34" charset="0"/>
              </a:rPr>
              <a:t>Η ευνοϊκή </a:t>
            </a:r>
            <a:r>
              <a:rPr lang="el-GR" sz="2400" b="1" dirty="0" smtClean="0">
                <a:latin typeface="Arial" panose="020B0604020202020204" pitchFamily="34" charset="0"/>
              </a:rPr>
              <a:t>συγκυρία</a:t>
            </a:r>
          </a:p>
          <a:p>
            <a:pPr algn="just"/>
            <a:r>
              <a:rPr lang="el-GR" sz="2400" dirty="0" smtClean="0">
                <a:latin typeface="Arial" panose="020B0604020202020204" pitchFamily="34" charset="0"/>
              </a:rPr>
              <a:t>Ευνοϊκές </a:t>
            </a:r>
            <a:r>
              <a:rPr lang="el-GR" sz="2400" dirty="0">
                <a:latin typeface="Arial" panose="020B0604020202020204" pitchFamily="34" charset="0"/>
              </a:rPr>
              <a:t>προϋποθέσεις για την έναρξη της επανάστασης στον νότιο ελλαδικό χώρο</a:t>
            </a:r>
            <a:r>
              <a:rPr lang="el-GR" sz="2400" dirty="0" smtClean="0"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Οι </a:t>
            </a:r>
            <a:r>
              <a:rPr lang="el-GR" sz="2400" dirty="0">
                <a:latin typeface="Arial" panose="020B0604020202020204" pitchFamily="34" charset="0"/>
              </a:rPr>
              <a:t>ελληνικοί πληθυσμοί ήταν πυκνότεροι.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 Δεν υπήρχε ισχυρός οθωμανικός στρατός τη δεδομένη στιγμή (μεγάλο μέρος του ήταν απασχολημένο εναντίον του Αλή πασά της Ηπείρου).  Υπήρχαν πολλοί φιλικοί που είχαν προετοιμάσει την επανάσταση.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Υπήρχαν ένοπλα σώματα (κλέφτες).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Υπήρχαν ελληνικά εμπορικά πλοία που είχαν κανόνια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Πολλοί Έλληνες διέθεταν στρατιωτική εμπειρία ένοπλων συγκρούσεων</a:t>
            </a:r>
            <a:r>
              <a:rPr lang="el-GR" sz="2400" dirty="0" smtClean="0"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l-GR" sz="2400" b="1" dirty="0" smtClean="0">
                <a:latin typeface="Arial" panose="020B0604020202020204" pitchFamily="34" charset="0"/>
              </a:rPr>
              <a:t>α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Στην ξηρά: στις ένοπλες δυνάμεις του Αλή πασά ή στον αγγλικό στρατό στα Επτάνησα. </a:t>
            </a:r>
            <a:endParaRPr lang="el-GR" sz="2400" dirty="0" smtClean="0">
              <a:latin typeface="Arial" panose="020B0604020202020204" pitchFamily="34" charset="0"/>
            </a:endParaRPr>
          </a:p>
          <a:p>
            <a:pPr algn="just"/>
            <a:r>
              <a:rPr lang="el-GR" sz="2400" b="1" dirty="0" smtClean="0">
                <a:latin typeface="Arial" panose="020B0604020202020204" pitchFamily="34" charset="0"/>
              </a:rPr>
              <a:t>β</a:t>
            </a:r>
            <a:r>
              <a:rPr lang="el-GR" sz="2400" b="1" dirty="0">
                <a:latin typeface="Arial" panose="020B0604020202020204" pitchFamily="34" charset="0"/>
              </a:rPr>
              <a:t>)</a:t>
            </a:r>
            <a:r>
              <a:rPr lang="el-GR" sz="2400" dirty="0">
                <a:latin typeface="Arial" panose="020B0604020202020204" pitchFamily="34" charset="0"/>
              </a:rPr>
              <a:t> Στη θάλασσα: ναύτες στο τουρκικό ναυτικό ή συγκρούσεις με πειρατές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l-GR" sz="24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Τα ορεινά εδάφη της Πελοποννήσου και της Στερεάς διευκόλυναν τον κλεφτοπόλεμο.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7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0251" y="1608360"/>
            <a:ext cx="6096000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endParaRPr lang="el-GR" u="sng" dirty="0">
              <a:latin typeface="Arial" panose="020B0604020202020204" pitchFamily="34" charset="0"/>
            </a:endParaRPr>
          </a:p>
          <a:p>
            <a:endParaRPr lang="el-GR" u="sng" dirty="0" smtClean="0">
              <a:latin typeface="Arial" panose="020B0604020202020204" pitchFamily="34" charset="0"/>
            </a:endParaRPr>
          </a:p>
          <a:p>
            <a:endParaRPr lang="el-GR" u="sng" dirty="0">
              <a:latin typeface="Arial" panose="020B0604020202020204" pitchFamily="34" charset="0"/>
            </a:endParaRPr>
          </a:p>
          <a:p>
            <a:r>
              <a:rPr lang="el-GR" u="sng" dirty="0" smtClean="0">
                <a:latin typeface="Arial" panose="020B0604020202020204" pitchFamily="34" charset="0"/>
              </a:rPr>
              <a:t>Επαναστατικές </a:t>
            </a:r>
            <a:r>
              <a:rPr lang="el-GR" u="sng" dirty="0">
                <a:latin typeface="Arial" panose="020B0604020202020204" pitchFamily="34" charset="0"/>
              </a:rPr>
              <a:t>κινήσεις εκδηλώθηκαν στις περιοχές</a:t>
            </a:r>
            <a:r>
              <a:rPr lang="el-GR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latin typeface="Arial" panose="020B0604020202020204" pitchFamily="34" charset="0"/>
              </a:rPr>
              <a:t>Πελοπόννησο</a:t>
            </a:r>
            <a:endParaRPr lang="el-GR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Στερεά Ελλάδα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Κρήτη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Νησιά του Αιγαίου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Θεσσαλία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Ήπειρο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Μακεδονία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Θράκη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Κύπρο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</a:rPr>
              <a:t>Μικρά </a:t>
            </a:r>
            <a:r>
              <a:rPr lang="el-GR" dirty="0" smtClean="0">
                <a:latin typeface="Arial" panose="020B0604020202020204" pitchFamily="34" charset="0"/>
              </a:rPr>
              <a:t>Ασία</a:t>
            </a:r>
          </a:p>
          <a:p>
            <a:pPr>
              <a:buFont typeface="Arial" panose="020B0604020202020204" pitchFamily="34" charset="0"/>
              <a:buChar char="•"/>
            </a:pPr>
            <a:endParaRPr lang="el-GR" b="0" i="0" dirty="0">
              <a:effectLst/>
              <a:latin typeface="Arial" panose="020B0604020202020204" pitchFamily="34" charset="0"/>
            </a:endParaRPr>
          </a:p>
          <a:p>
            <a:endParaRPr lang="el-GR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1214" y="708952"/>
            <a:ext cx="582503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b="1" dirty="0">
                <a:latin typeface="Arial" panose="020B0604020202020204" pitchFamily="34" charset="0"/>
              </a:rPr>
              <a:t>Επαναστατικές Εστίες: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7745225" y="708952"/>
            <a:ext cx="4218692" cy="5816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www.youtube.com/watch?v=Ucc2NoJDYzs</a:t>
            </a:r>
            <a:endParaRPr lang="el-GR" sz="2400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b="1" dirty="0"/>
              <a:t>Διακήρυξη της ελληνικής Επανάστασης του 1821 που συντάχθηκε στις 26 Μαρτίου 1821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/>
              <a:t>Δελτίο ειδήσεων του MEGA CHANNEL των 8 στις 25-3-1998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Κάμερα Μανούσος Ι. Ιωάννης Δημοσιογράφος Δήμητρα Σωτηριάδου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273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2831" y="553559"/>
            <a:ext cx="8680938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dirty="0" smtClean="0">
              <a:latin typeface="Arial" panose="020B0604020202020204" pitchFamily="34" charset="0"/>
            </a:endParaRPr>
          </a:p>
          <a:p>
            <a:pPr algn="just"/>
            <a:r>
              <a:rPr lang="el-GR" dirty="0" smtClean="0">
                <a:latin typeface="Arial" panose="020B0604020202020204" pitchFamily="34" charset="0"/>
              </a:rPr>
              <a:t>Στις </a:t>
            </a:r>
            <a:r>
              <a:rPr lang="el-GR" dirty="0">
                <a:latin typeface="Arial" panose="020B0604020202020204" pitchFamily="34" charset="0"/>
              </a:rPr>
              <a:t>περισσότερες περιοχές η επανάσταση αντιμετωπίστηκε από τους Τούρκους και η καταστολή της ήταν άμεση γιατί</a:t>
            </a:r>
            <a:r>
              <a:rPr lang="el-GR" dirty="0" smtClean="0">
                <a:latin typeface="Arial" panose="020B0604020202020204" pitchFamily="34" charset="0"/>
              </a:rPr>
              <a:t>:</a:t>
            </a:r>
          </a:p>
          <a:p>
            <a:pPr algn="just"/>
            <a:endParaRPr lang="el-GR" dirty="0" smtClean="0">
              <a:latin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 Στη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Θεσσαλία και στη Μακεδονία η επανάσταση ήταν δύσκολη γιατί επρόκειτο για πεδινές περιοχές.</a:t>
            </a:r>
          </a:p>
          <a:p>
            <a:pPr algn="just">
              <a:buFont typeface="+mj-lt"/>
              <a:buAutoNum type="arabicPeriod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 Στη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Μ. Ασία , στην Κύπρο, στη Θράκη η καταστολή της ήταν εύκολη γιατί ο τουρκικός στρατός ήταν κοντά.</a:t>
            </a:r>
          </a:p>
          <a:p>
            <a:pPr algn="just">
              <a:buFont typeface="+mj-lt"/>
              <a:buAutoNum type="arabicPeriod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 Οι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 δυνάμεις των επαναστατών αποτελούνταν από αγωνιστές που ακολουθούσαν κάποιον αρχηγό χωρίς κεντρική εξουσία.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/>
              <a:t/>
            </a:r>
            <a:br>
              <a:rPr lang="el-GR" dirty="0"/>
            </a:br>
            <a:r>
              <a:rPr lang="el-GR" dirty="0">
                <a:latin typeface="Arial" panose="020B0604020202020204" pitchFamily="34" charset="0"/>
              </a:rPr>
              <a:t>Παρέμεινε ενεργή στις περιοχές</a:t>
            </a:r>
            <a:r>
              <a:rPr lang="el-GR" dirty="0" smtClean="0"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 Πελοπόννησο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 Στερεά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Ελλάδα,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 Νησιά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του Αιγαίου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Οι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επαναστατικές δυνάμεις αποτελούνταν από αγωνιστές που ακολουθούσαν κάποιον οπλαρχηγό, χωρίς κεντρική </a:t>
            </a: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ηγεσία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l-GR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504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5900" y="430823"/>
            <a:ext cx="10427677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Οι πρωταγωνιστές  -   </a:t>
            </a:r>
            <a:r>
              <a:rPr lang="el-GR" sz="2800" dirty="0" smtClean="0">
                <a:latin typeface="Arial" panose="020B0604020202020204" pitchFamily="34" charset="0"/>
              </a:rPr>
              <a:t>Στην </a:t>
            </a:r>
            <a:r>
              <a:rPr lang="el-GR" sz="2800" dirty="0">
                <a:latin typeface="Arial" panose="020B0604020202020204" pitchFamily="34" charset="0"/>
              </a:rPr>
              <a:t>επανάσταση ξεχώρισαν</a:t>
            </a:r>
            <a:r>
              <a:rPr lang="el-GR" sz="2800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800" dirty="0" smtClean="0">
                <a:latin typeface="Arial" panose="020B0604020202020204" pitchFamily="34" charset="0"/>
              </a:rPr>
              <a:t>α</a:t>
            </a:r>
            <a:r>
              <a:rPr lang="el-GR" sz="2800" dirty="0">
                <a:latin typeface="Arial" panose="020B0604020202020204" pitchFamily="34" charset="0"/>
              </a:rPr>
              <a:t>) </a:t>
            </a:r>
            <a:r>
              <a:rPr lang="el-GR" sz="2800" b="1" dirty="0">
                <a:latin typeface="Arial" panose="020B0604020202020204" pitchFamily="34" charset="0"/>
              </a:rPr>
              <a:t>Στην ξηρά: 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Θεόδωρος </a:t>
            </a:r>
            <a:r>
              <a:rPr lang="el-GR" sz="2800" dirty="0">
                <a:latin typeface="Arial" panose="020B0604020202020204" pitchFamily="34" charset="0"/>
              </a:rPr>
              <a:t>Κολοκοτρώνης, Γεώργιος Καραϊσκάκης,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Οδυσσέας </a:t>
            </a:r>
            <a:r>
              <a:rPr lang="el-GR" sz="2800" dirty="0">
                <a:latin typeface="Arial" panose="020B0604020202020204" pitchFamily="34" charset="0"/>
              </a:rPr>
              <a:t>Ανδρούτσος,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Μάρκος </a:t>
            </a:r>
            <a:r>
              <a:rPr lang="el-GR" sz="2800" dirty="0">
                <a:latin typeface="Arial" panose="020B0604020202020204" pitchFamily="34" charset="0"/>
              </a:rPr>
              <a:t>Μπότσαρης,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Αθανάσιος Διάκος</a:t>
            </a: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β) Στη θάλασσα: 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Κωνσταντίνος </a:t>
            </a:r>
            <a:r>
              <a:rPr lang="el-GR" sz="2800" dirty="0">
                <a:latin typeface="Arial" panose="020B0604020202020204" pitchFamily="34" charset="0"/>
              </a:rPr>
              <a:t>Κανάρης 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</a:rPr>
              <a:t>Ανδρέας Μιαούλης 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b="1" dirty="0">
                <a:latin typeface="Arial" panose="020B0604020202020204" pitchFamily="34" charset="0"/>
              </a:rPr>
              <a:t/>
            </a:r>
            <a:br>
              <a:rPr lang="el-GR" sz="2800" b="1" dirty="0">
                <a:latin typeface="Arial" panose="020B0604020202020204" pitchFamily="34" charset="0"/>
              </a:rPr>
            </a:br>
            <a:r>
              <a:rPr lang="el-GR" sz="2800" b="1" dirty="0" smtClean="0">
                <a:latin typeface="Arial" panose="020B0604020202020204" pitchFamily="34" charset="0"/>
              </a:rPr>
              <a:t>γ) Ηγετικό </a:t>
            </a:r>
            <a:r>
              <a:rPr lang="el-GR" sz="2800" b="1" dirty="0">
                <a:latin typeface="Arial" panose="020B0604020202020204" pitchFamily="34" charset="0"/>
              </a:rPr>
              <a:t>ρόλο διαδρασμάτισαν δύο γυναίκες: 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Λασκαρίνα </a:t>
            </a:r>
            <a:r>
              <a:rPr lang="el-GR" sz="2800" dirty="0">
                <a:latin typeface="Arial" panose="020B0604020202020204" pitchFamily="34" charset="0"/>
              </a:rPr>
              <a:t>Μπουμπουλίνα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Μαντώ </a:t>
            </a:r>
            <a:r>
              <a:rPr lang="el-GR" sz="2800" dirty="0">
                <a:latin typeface="Arial" panose="020B0604020202020204" pitchFamily="34" charset="0"/>
              </a:rPr>
              <a:t>Μαυρογένους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5161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6562" y="688447"/>
            <a:ext cx="8516283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Η </a:t>
            </a:r>
            <a:r>
              <a:rPr lang="el-GR" sz="2800" b="1" dirty="0" smtClean="0">
                <a:solidFill>
                  <a:srgbClr val="2A2A2A"/>
                </a:solidFill>
                <a:latin typeface="Arial" panose="020B0604020202020204" pitchFamily="34" charset="0"/>
              </a:rPr>
              <a:t>Φάση των επιτυχιών (1821-24)</a:t>
            </a:r>
          </a:p>
          <a:p>
            <a:endParaRPr lang="el-GR" sz="2800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Περιορισμός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των Οθωμανών σε κατά τόπου </a:t>
            </a: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φρούρια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• Κατάληψη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πόλεων της Πελοποννήσου: </a:t>
            </a:r>
            <a:endParaRPr lang="el-GR" sz="2800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Καλαμάτα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, Πάτρα</a:t>
            </a: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• Αντίποινα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από τους Οθωμανούς σε βάρος αμάχων σε Κων/πολη, Σμύρνη, Θράκη, Κύπρο</a:t>
            </a: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>
                <a:solidFill>
                  <a:srgbClr val="2A2A2A"/>
                </a:solidFill>
                <a:latin typeface="Arial" panose="020B0604020202020204" pitchFamily="34" charset="0"/>
              </a:rPr>
              <a:t>• Απαγχονισμός </a:t>
            </a:r>
            <a:r>
              <a:rPr lang="el-GR" sz="2800" dirty="0">
                <a:solidFill>
                  <a:srgbClr val="2A2A2A"/>
                </a:solidFill>
                <a:latin typeface="Arial" panose="020B0604020202020204" pitchFamily="34" charset="0"/>
              </a:rPr>
              <a:t>του Πατριάρχη Γρηγορίου Ε΄ (10 Απρίλιου 1821).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5232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9727" y="733246"/>
            <a:ext cx="7015196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www.youtube.com/watch?v=Bm_aenww2CA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  <a:p>
            <a:r>
              <a:rPr lang="el-GR" sz="2800" dirty="0"/>
              <a:t>Η ΑΛΩΣΗ ΤΗΣ ΤΡΙΠΟΛΙΤΣΑΣ Απόσπασμα από το ντοκιμαντέρ του National </a:t>
            </a:r>
            <a:r>
              <a:rPr lang="el-GR" sz="2800" dirty="0" smtClean="0"/>
              <a:t>Geopraphic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4768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399" y="660830"/>
            <a:ext cx="9005455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Arial" panose="020B0604020202020204" pitchFamily="34" charset="0"/>
              </a:rPr>
              <a:t>Η Επανάσταση δεν κάμφθηκε;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Τα </a:t>
            </a:r>
            <a:r>
              <a:rPr lang="el-GR" sz="2400" dirty="0">
                <a:latin typeface="Arial" panose="020B0604020202020204" pitchFamily="34" charset="0"/>
              </a:rPr>
              <a:t>τουρκικά στρατεύματα πηγαίνοντας προς την Πελοπόννησο συνάντησαν σθεναρή αντίσταση</a:t>
            </a:r>
            <a:r>
              <a:rPr lang="el-GR" sz="2400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α) Αλαμάνα (Αθανάσιος Διάκος)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β)  Χάνι Γραβιάς  (Οδυσσέας Ανδρούτσος).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γ) Βασιλικά.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Σκοτώθηκε πολεμώντας ο επίσκοπος Σαλώνων Ησαΐας.   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​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=&gt; </a:t>
            </a:r>
            <a:r>
              <a:rPr lang="el-GR" sz="2400" dirty="0">
                <a:latin typeface="Arial" panose="020B0604020202020204" pitchFamily="34" charset="0"/>
              </a:rPr>
              <a:t>Γεγονός-Σταθμός: Η Άλωση της Τριπολιτσάς (21 Σεπτεμβρίου 1821), με επικεφαλής τον Θ. Κολοκοτρώνη. </a:t>
            </a:r>
            <a:endParaRPr lang="el-GR" sz="2400" dirty="0" smtClean="0">
              <a:latin typeface="Arial" panose="020B0604020202020204" pitchFamily="34" charset="0"/>
            </a:endParaRP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/>
              <a:t>Παράλληλα, στη θάλασσα οι ελληνικές δυνάμεις εμπόδιζαν τις κινήσεις του τουρκικού στόλου.</a:t>
            </a:r>
          </a:p>
        </p:txBody>
      </p:sp>
    </p:spTree>
    <p:extLst>
      <p:ext uri="{BB962C8B-B14F-4D97-AF65-F5344CB8AC3E}">
        <p14:creationId xmlns:p14="http://schemas.microsoft.com/office/powerpoint/2010/main" val="32912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073" y="279645"/>
            <a:ext cx="4675909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l-GR" sz="28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l-GR" sz="2800" b="1" dirty="0" smtClean="0">
                <a:latin typeface="Arial" panose="020B0604020202020204" pitchFamily="34" charset="0"/>
              </a:rPr>
              <a:t>1822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Προσπάθεια </a:t>
            </a:r>
            <a:r>
              <a:rPr lang="el-GR" sz="2800" dirty="0">
                <a:latin typeface="Arial" panose="020B0604020202020204" pitchFamily="34" charset="0"/>
              </a:rPr>
              <a:t>Τούρκων για ανακατάληψη εδαφών =&gt; Καταστροφή στρατιάς Δράμαλη στα Δερβενάκια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Το Πάσχα του 1822 οι Οθωμανοί σε αντίποινα κατέλαβαν τη Χίο και κατάσφαξαν τον ελληνικό πληθυσμό της  γεγονός που προκάλεσε συγκίνηση στην Ευρώπη. 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9982" y="1141420"/>
            <a:ext cx="2701636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l-GR" sz="2400" dirty="0" smtClean="0"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Arial" panose="020B0604020202020204" pitchFamily="34" charset="0"/>
              </a:rPr>
              <a:t>1823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Συνέχεια </a:t>
            </a:r>
            <a:r>
              <a:rPr lang="el-GR" sz="2400" dirty="0">
                <a:latin typeface="Arial" panose="020B0604020202020204" pitchFamily="34" charset="0"/>
              </a:rPr>
              <a:t>της προσπάθειας Τούρκων για ανακατάληψη εδαφών, χωρίς επιτυχία.  </a:t>
            </a:r>
            <a:br>
              <a:rPr lang="el-GR" sz="2400" dirty="0">
                <a:latin typeface="Arial" panose="020B0604020202020204" pitchFamily="34" charset="0"/>
              </a:rPr>
            </a:b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Θάνατος του Μάρκου Μπότσαρη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2511" y="772088"/>
            <a:ext cx="4239489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2A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1824</a:t>
            </a:r>
          </a:p>
          <a:p>
            <a:endParaRPr lang="el-GR" sz="2400" dirty="0">
              <a:solidFill>
                <a:srgbClr val="2A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Σουλτάνος ζητά βοήθεια από το Μωχάμετ Αλή, βασιλιά της </a:t>
            </a:r>
            <a:r>
              <a:rPr lang="el-GR" sz="2400" dirty="0" smtClean="0">
                <a:solidFill>
                  <a:srgbClr val="2A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Αιγύπτου</a:t>
            </a:r>
          </a:p>
          <a:p>
            <a:endParaRPr lang="el-GR" sz="2400" dirty="0">
              <a:solidFill>
                <a:srgbClr val="2A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400" dirty="0" smtClean="0">
              <a:solidFill>
                <a:srgbClr val="2A2A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κυβέρνηση της Ελλάδας δεν αντιλαμβάνεται 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μέγεθος της απειλής</a:t>
            </a:r>
            <a:b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                                               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 Οι Αιγύπτιοι θα προσβάλλουν την     Πελοπόννησο και οι Τούρκοι τα νησιά και   τη Στερεά Ελλάδα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977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246</Words>
  <Application>Microsoft Office PowerPoint</Application>
  <PresentationFormat>Widescreen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Lato</vt:lpstr>
      <vt:lpstr>Symbol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ΤΑΣΙΟΠΟΥΛΟΥ</dc:creator>
  <cp:lastModifiedBy>huawei</cp:lastModifiedBy>
  <cp:revision>5</cp:revision>
  <dcterms:created xsi:type="dcterms:W3CDTF">2023-09-02T22:17:25Z</dcterms:created>
  <dcterms:modified xsi:type="dcterms:W3CDTF">2023-09-03T18:34:53Z</dcterms:modified>
</cp:coreProperties>
</file>