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5" r:id="rId12"/>
    <p:sldId id="266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49" autoAdjust="0"/>
    <p:restoredTop sz="94660"/>
  </p:normalViewPr>
  <p:slideViewPr>
    <p:cSldViewPr snapToGrid="0">
      <p:cViewPr varScale="1">
        <p:scale>
          <a:sx n="87" d="100"/>
          <a:sy n="87" d="100"/>
        </p:scale>
        <p:origin x="29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el.wikipedia.org/wiki/%CE%A3%CF%85%CE%BD%CE%B8%CE%AE%CE%BA%CE%B7_%CF%84%CE%BF%CF%85_%CE%9B%CE%BF%CE%BD%CE%B4%CE%AF%CE%BD%CE%BF%CF%85_(1827)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BPqTuT6lJPM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Ucc2NoJDYzs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Bm_aenww2CA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034676" y="1872734"/>
            <a:ext cx="8564396" cy="35394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el-GR" sz="2800" b="1" dirty="0">
                <a:solidFill>
                  <a:srgbClr val="295C69"/>
                </a:solidFill>
                <a:latin typeface="Lato"/>
              </a:rPr>
              <a:t> </a:t>
            </a:r>
            <a:endParaRPr lang="el-GR" sz="2800" b="1" dirty="0" smtClean="0">
              <a:solidFill>
                <a:srgbClr val="295C69"/>
              </a:solidFill>
              <a:latin typeface="Lato"/>
            </a:endParaRPr>
          </a:p>
          <a:p>
            <a:endParaRPr lang="el-GR" sz="2800" b="1" dirty="0">
              <a:solidFill>
                <a:srgbClr val="295C69"/>
              </a:solidFill>
              <a:latin typeface="Lato"/>
            </a:endParaRPr>
          </a:p>
          <a:p>
            <a:endParaRPr lang="el-GR" sz="2800" b="1" dirty="0" smtClean="0">
              <a:solidFill>
                <a:srgbClr val="295C69"/>
              </a:solidFill>
              <a:latin typeface="Lato"/>
            </a:endParaRPr>
          </a:p>
          <a:p>
            <a:r>
              <a:rPr lang="el-GR" sz="2800" b="1" dirty="0" smtClean="0">
                <a:solidFill>
                  <a:srgbClr val="295C69"/>
                </a:solidFill>
                <a:latin typeface="Lato"/>
              </a:rPr>
              <a:t>Η </a:t>
            </a:r>
            <a:r>
              <a:rPr lang="el-GR" sz="2800" b="1" dirty="0">
                <a:solidFill>
                  <a:srgbClr val="295C69"/>
                </a:solidFill>
                <a:latin typeface="Lato"/>
              </a:rPr>
              <a:t>εξέλιξη της ελληνικής επανάστασης (</a:t>
            </a:r>
            <a:r>
              <a:rPr lang="el-GR" sz="2800" b="1" dirty="0" smtClean="0">
                <a:solidFill>
                  <a:srgbClr val="295C69"/>
                </a:solidFill>
                <a:latin typeface="Lato"/>
              </a:rPr>
              <a:t>1821-1827</a:t>
            </a:r>
          </a:p>
          <a:p>
            <a:endParaRPr lang="el-GR" sz="2800" b="1" i="0" dirty="0">
              <a:solidFill>
                <a:srgbClr val="295C69"/>
              </a:solidFill>
              <a:effectLst/>
              <a:latin typeface="Lato"/>
            </a:endParaRPr>
          </a:p>
          <a:p>
            <a:endParaRPr lang="el-GR" sz="2800" b="1" dirty="0" smtClean="0">
              <a:solidFill>
                <a:srgbClr val="295C69"/>
              </a:solidFill>
              <a:latin typeface="Lato"/>
            </a:endParaRPr>
          </a:p>
          <a:p>
            <a:endParaRPr lang="el-GR" sz="2800" b="1" i="0" dirty="0">
              <a:solidFill>
                <a:srgbClr val="295C69"/>
              </a:solidFill>
              <a:effectLst/>
              <a:latin typeface="Lato"/>
            </a:endParaRPr>
          </a:p>
          <a:p>
            <a:endParaRPr lang="el-GR" sz="2800" b="0" i="0" dirty="0">
              <a:solidFill>
                <a:srgbClr val="295C69"/>
              </a:solidFill>
              <a:effectLst/>
              <a:latin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24439986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11927" y="924159"/>
            <a:ext cx="9767455" cy="563231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el-GR" sz="2400" dirty="0" smtClean="0">
              <a:solidFill>
                <a:srgbClr val="7A7A7B"/>
              </a:solidFill>
              <a:latin typeface="Arial" panose="020B0604020202020204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el-GR" sz="2400" b="1" dirty="0"/>
              <a:t>Η φάση της κάμψης (1825-1827)</a:t>
            </a:r>
            <a:r>
              <a:rPr lang="el-GR" sz="2400" dirty="0"/>
              <a:t/>
            </a:r>
            <a:br>
              <a:rPr lang="el-GR" sz="2400" dirty="0"/>
            </a:br>
            <a:r>
              <a:rPr lang="el-GR" sz="2400" b="1" dirty="0"/>
              <a:t>1825</a:t>
            </a:r>
            <a:r>
              <a:rPr lang="el-GR" sz="2400" b="1" dirty="0" smtClean="0"/>
              <a:t>:</a:t>
            </a:r>
            <a:endParaRPr lang="el-GR" sz="2400" dirty="0">
              <a:solidFill>
                <a:srgbClr val="7A7A7B"/>
              </a:solidFill>
              <a:latin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el-GR" sz="2400" dirty="0" smtClean="0">
              <a:solidFill>
                <a:srgbClr val="7A7A7B"/>
              </a:solidFill>
              <a:latin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l-GR" sz="2400" dirty="0" smtClean="0">
                <a:latin typeface="Arial" panose="020B0604020202020204" pitchFamily="34" charset="0"/>
              </a:rPr>
              <a:t>Ο </a:t>
            </a:r>
            <a:r>
              <a:rPr lang="el-GR" sz="2400" dirty="0">
                <a:latin typeface="Arial" panose="020B0604020202020204" pitchFamily="34" charset="0"/>
              </a:rPr>
              <a:t>Ιμπραήμ (θετός γιος του Μοχάμετ Άλι) με οργανωμένο στρατό αποβιβάστηκε στην Πελοπόννησο και ανακατέλαβε ένα μεγάλο τμήμα.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l-GR" sz="2400" dirty="0">
                <a:latin typeface="Arial" panose="020B0604020202020204" pitchFamily="34" charset="0"/>
              </a:rPr>
              <a:t>Οι  ελληνικές δυνάμεις – καταπονημένες από τον εμφύλιο– δεν μπορούσαν να αντισταθούν</a:t>
            </a:r>
            <a:r>
              <a:rPr lang="el-GR" sz="2400" dirty="0" smtClean="0">
                <a:latin typeface="Arial" panose="020B0604020202020204" pitchFamily="34" charset="0"/>
              </a:rPr>
              <a:t>.</a:t>
            </a:r>
          </a:p>
          <a:p>
            <a:pPr algn="just"/>
            <a:endParaRPr lang="el-GR" sz="2400" dirty="0">
              <a:latin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l-GR" sz="2400" dirty="0">
                <a:latin typeface="Arial" panose="020B0604020202020204" pitchFamily="34" charset="0"/>
              </a:rPr>
              <a:t>Ηρωική αντίσταση από τον Παπαφλέσσα στο Μανιάκι (20 Μαΐου 1825).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l-GR" sz="2400" dirty="0">
                <a:latin typeface="Arial" panose="020B0604020202020204" pitchFamily="34" charset="0"/>
              </a:rPr>
              <a:t>Σημαντικό πλήγμα (νίκη των Ελλήνων) κατά των Τούρκων στους Μύλους (Αργολίδα) από τους Δημ. Υψηλάντη, Κ. Μαυρομιχάλη και Μακρυγιάννη</a:t>
            </a:r>
            <a:r>
              <a:rPr lang="el-GR" sz="2400" dirty="0" smtClean="0">
                <a:latin typeface="Arial" panose="020B0604020202020204" pitchFamily="34" charset="0"/>
              </a:rPr>
              <a:t>.</a:t>
            </a:r>
          </a:p>
          <a:p>
            <a:pPr algn="just"/>
            <a:endParaRPr lang="el-GR" sz="2400" b="0" i="0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12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60963" y="799329"/>
            <a:ext cx="7856859" cy="569386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>
              <a:buFont typeface="Arial" panose="020B0604020202020204" pitchFamily="34" charset="0"/>
              <a:buChar char="•"/>
            </a:pPr>
            <a:r>
              <a:rPr lang="el-GR" sz="2800" b="1" dirty="0">
                <a:latin typeface="Arial" panose="020B0604020202020204" pitchFamily="34" charset="0"/>
              </a:rPr>
              <a:t>Πολιορκία Μεσολογγίου</a:t>
            </a:r>
            <a:r>
              <a:rPr lang="el-GR" sz="2800" b="1" dirty="0" smtClean="0">
                <a:latin typeface="Arial" panose="020B0604020202020204" pitchFamily="34" charset="0"/>
              </a:rPr>
              <a:t>:</a:t>
            </a:r>
          </a:p>
          <a:p>
            <a:pPr algn="just"/>
            <a:r>
              <a:rPr lang="el-GR" sz="2800" b="1" dirty="0">
                <a:latin typeface="Arial" panose="020B0604020202020204" pitchFamily="34" charset="0"/>
              </a:rPr>
              <a:t/>
            </a:r>
            <a:br>
              <a:rPr lang="el-GR" sz="2800" b="1" dirty="0">
                <a:latin typeface="Arial" panose="020B0604020202020204" pitchFamily="34" charset="0"/>
              </a:rPr>
            </a:br>
            <a:r>
              <a:rPr lang="el-GR" sz="2800" b="1" dirty="0" smtClean="0">
                <a:latin typeface="Arial" panose="020B0604020202020204" pitchFamily="34" charset="0"/>
              </a:rPr>
              <a:t>-</a:t>
            </a:r>
            <a:r>
              <a:rPr lang="el-GR" sz="2800" dirty="0" smtClean="0">
                <a:latin typeface="Arial" panose="020B0604020202020204" pitchFamily="34" charset="0"/>
              </a:rPr>
              <a:t>Στο </a:t>
            </a:r>
            <a:r>
              <a:rPr lang="el-GR" sz="2800" dirty="0">
                <a:latin typeface="Arial" panose="020B0604020202020204" pitchFamily="34" charset="0"/>
              </a:rPr>
              <a:t>Μεσολόγγι η  πολιορκία από τουρκικές και αιγυπτιακές δυνάμεις (Απρ. 1825 - Απρ. 1826) έληξε με ηρωική έξοδο και σφαγή των πολιορκημένων από τους </a:t>
            </a:r>
            <a:r>
              <a:rPr lang="el-GR" sz="2800" dirty="0" smtClean="0">
                <a:latin typeface="Arial" panose="020B0604020202020204" pitchFamily="34" charset="0"/>
              </a:rPr>
              <a:t>Τούρκους</a:t>
            </a:r>
          </a:p>
          <a:p>
            <a:pPr algn="just"/>
            <a:r>
              <a:rPr lang="el-GR" sz="2800" dirty="0" smtClean="0">
                <a:latin typeface="Arial" panose="020B0604020202020204" pitchFamily="34" charset="0"/>
              </a:rPr>
              <a:t> </a:t>
            </a:r>
            <a:r>
              <a:rPr lang="el-GR" sz="2800" dirty="0">
                <a:latin typeface="Arial" panose="020B0604020202020204" pitchFamily="34" charset="0"/>
              </a:rPr>
              <a:t>(10- 11 Απρ. 1826</a:t>
            </a:r>
            <a:r>
              <a:rPr lang="el-GR" sz="2800" dirty="0" smtClean="0">
                <a:latin typeface="Arial" panose="020B0604020202020204" pitchFamily="34" charset="0"/>
              </a:rPr>
              <a:t>).</a:t>
            </a:r>
          </a:p>
          <a:p>
            <a:pPr algn="just"/>
            <a:r>
              <a:rPr lang="el-GR" sz="2800" dirty="0">
                <a:latin typeface="Arial" panose="020B0604020202020204" pitchFamily="34" charset="0"/>
              </a:rPr>
              <a:t/>
            </a:r>
            <a:br>
              <a:rPr lang="el-GR" sz="2800" dirty="0">
                <a:latin typeface="Arial" panose="020B0604020202020204" pitchFamily="34" charset="0"/>
              </a:rPr>
            </a:br>
            <a:endParaRPr lang="el-GR" sz="2800" dirty="0">
              <a:latin typeface="Arial" panose="020B0604020202020204" pitchFamily="34" charset="0"/>
            </a:endParaRPr>
          </a:p>
          <a:p>
            <a:pPr algn="just"/>
            <a:r>
              <a:rPr lang="el-GR" sz="2800" dirty="0" smtClean="0">
                <a:latin typeface="Arial" panose="020B0604020202020204" pitchFamily="34" charset="0"/>
              </a:rPr>
              <a:t>-Το </a:t>
            </a:r>
            <a:r>
              <a:rPr lang="el-GR" sz="2800" dirty="0">
                <a:latin typeface="Arial" panose="020B0604020202020204" pitchFamily="34" charset="0"/>
              </a:rPr>
              <a:t>γεγονός αυτό προκάλεσε συγκίνηση στην Ευρώπη και συνέβαλε στην ανάπτυξη του φιλελληνικού κινήματος</a:t>
            </a:r>
            <a:r>
              <a:rPr lang="el-GR" sz="2800" dirty="0" smtClean="0">
                <a:latin typeface="Arial" panose="020B0604020202020204" pitchFamily="34" charset="0"/>
              </a:rPr>
              <a:t>.</a:t>
            </a:r>
          </a:p>
          <a:p>
            <a:pPr algn="just"/>
            <a:endParaRPr lang="el-GR" sz="2800" b="0" i="0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70294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588210" y="465992"/>
            <a:ext cx="9829800" cy="600164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>
              <a:buFont typeface="Arial" panose="020B0604020202020204" pitchFamily="34" charset="0"/>
              <a:buChar char="•"/>
            </a:pPr>
            <a:r>
              <a:rPr lang="el-GR" sz="2400" b="1" dirty="0" smtClean="0">
                <a:latin typeface="Arial" panose="020B0604020202020204" pitchFamily="34" charset="0"/>
              </a:rPr>
              <a:t>1827</a:t>
            </a:r>
            <a:endParaRPr lang="el-GR" sz="2400" b="1" dirty="0">
              <a:latin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l-GR" sz="2400" dirty="0" smtClean="0">
                <a:latin typeface="Arial" panose="020B0604020202020204" pitchFamily="34" charset="0"/>
              </a:rPr>
              <a:t>Ο </a:t>
            </a:r>
            <a:r>
              <a:rPr lang="el-GR" sz="2400" dirty="0">
                <a:latin typeface="Arial" panose="020B0604020202020204" pitchFamily="34" charset="0"/>
              </a:rPr>
              <a:t>Γεώργιος Καραϊσκάκης σκοτώθηκε στο Φάληρο (Απρίλιος 1827</a:t>
            </a:r>
            <a:r>
              <a:rPr lang="el-GR" sz="2400" dirty="0" smtClean="0">
                <a:latin typeface="Arial" panose="020B0604020202020204" pitchFamily="34" charset="0"/>
              </a:rPr>
              <a:t>).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l-GR" sz="2400" dirty="0">
              <a:latin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l-GR" sz="2400" dirty="0">
                <a:latin typeface="Arial" panose="020B0604020202020204" pitchFamily="34" charset="0"/>
              </a:rPr>
              <a:t>Η Ακρόπολη των Αθηνών  παραδόθηκε στους Τούρκους (Μάιος 1827</a:t>
            </a:r>
            <a:r>
              <a:rPr lang="el-GR" sz="2400" dirty="0" smtClean="0">
                <a:latin typeface="Arial" panose="020B0604020202020204" pitchFamily="34" charset="0"/>
              </a:rPr>
              <a:t>).</a:t>
            </a:r>
          </a:p>
          <a:p>
            <a:pPr algn="just"/>
            <a:endParaRPr lang="el-GR" sz="2400" dirty="0">
              <a:latin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l-GR" sz="2400" b="1" dirty="0">
                <a:latin typeface="Arial" panose="020B0604020202020204" pitchFamily="34" charset="0"/>
                <a:hlinkClick r:id="rId2"/>
              </a:rPr>
              <a:t>Συνθήκη του Λονδίνου (6 Ιουλίου 1827):</a:t>
            </a:r>
            <a:r>
              <a:rPr lang="el-GR" sz="2400" b="1" dirty="0">
                <a:latin typeface="Arial" panose="020B0604020202020204" pitchFamily="34" charset="0"/>
              </a:rPr>
              <a:t> </a:t>
            </a:r>
            <a:endParaRPr lang="el-GR" sz="2400" b="1" dirty="0" smtClean="0">
              <a:latin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el-GR" sz="2400" dirty="0">
              <a:latin typeface="Arial" panose="020B0604020202020204" pitchFamily="34" charset="0"/>
            </a:endParaRPr>
          </a:p>
          <a:p>
            <a:pPr algn="just"/>
            <a:r>
              <a:rPr lang="el-GR" sz="2400" dirty="0" smtClean="0">
                <a:latin typeface="Arial" panose="020B0604020202020204" pitchFamily="34" charset="0"/>
              </a:rPr>
              <a:t>Οι</a:t>
            </a:r>
            <a:r>
              <a:rPr lang="el-GR" sz="2400" dirty="0">
                <a:latin typeface="Arial" panose="020B0604020202020204" pitchFamily="34" charset="0"/>
              </a:rPr>
              <a:t>  μεγάλες Δυνάμεις (Αγγλία, Γαλλία, Ρωσία) αποφάσισαν (για δικούς τους λόγους) την Ειρήνευση και τη δημιουργία ελληνικού  κράτους. Η συνθήκη αυτή δρομολόγησε τη δημιουργία ανεξάρτητου ελληνικού κράτους αργότερα. Η επανάσταση όμως δεν είχε τελειώσει ακόμα</a:t>
            </a:r>
            <a:r>
              <a:rPr lang="el-GR" sz="2400" dirty="0" smtClean="0">
                <a:latin typeface="Arial" panose="020B0604020202020204" pitchFamily="34" charset="0"/>
              </a:rPr>
              <a:t>.</a:t>
            </a:r>
          </a:p>
          <a:p>
            <a:pPr algn="just"/>
            <a:endParaRPr lang="el-GR" sz="2400" dirty="0">
              <a:latin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l-GR" sz="2400" dirty="0">
                <a:latin typeface="Arial" panose="020B0604020202020204" pitchFamily="34" charset="0"/>
              </a:rPr>
              <a:t>Ναβαρίνο </a:t>
            </a:r>
            <a:r>
              <a:rPr lang="el-GR" sz="2400" dirty="0" smtClean="0">
                <a:latin typeface="Arial" panose="020B0604020202020204" pitchFamily="34" charset="0"/>
              </a:rPr>
              <a:t>: </a:t>
            </a:r>
            <a:r>
              <a:rPr lang="el-GR" sz="2400" dirty="0">
                <a:latin typeface="Arial" panose="020B0604020202020204" pitchFamily="34" charset="0"/>
              </a:rPr>
              <a:t>Ο ενωμένος ευρωπαϊκός στόλος (Γαλλίας, Αγγλίας, Ρωσίας) νικούν τον τουρκοαιγυπτιακό στόλο. Η ναυμαχία αυτή ουσιαστικά θέτει στο τραπέζι το θέμα της δημιουργίας ανεξάρτητου ελληνικού </a:t>
            </a:r>
            <a:r>
              <a:rPr lang="el-GR" sz="2400" dirty="0" smtClean="0">
                <a:latin typeface="Arial" panose="020B0604020202020204" pitchFamily="34" charset="0"/>
              </a:rPr>
              <a:t>κράτους.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35214702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44090" y="916909"/>
            <a:ext cx="7550727" cy="563231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l-GR" sz="2400" b="1" dirty="0">
                <a:solidFill>
                  <a:srgbClr val="7A7A7B"/>
                </a:solidFill>
                <a:latin typeface="Arial" panose="020B0604020202020204" pitchFamily="34" charset="0"/>
              </a:rPr>
              <a:t/>
            </a:r>
            <a:br>
              <a:rPr lang="el-GR" sz="2400" b="1" dirty="0">
                <a:solidFill>
                  <a:srgbClr val="7A7A7B"/>
                </a:solidFill>
                <a:latin typeface="Arial" panose="020B0604020202020204" pitchFamily="34" charset="0"/>
              </a:rPr>
            </a:br>
            <a:r>
              <a:rPr lang="el-GR" sz="2400" b="1" dirty="0">
                <a:latin typeface="Arial" panose="020B0604020202020204" pitchFamily="34" charset="0"/>
              </a:rPr>
              <a:t>Δραστηριότητες</a:t>
            </a:r>
            <a:r>
              <a:rPr lang="el-GR" sz="2400" b="1" dirty="0" smtClean="0">
                <a:latin typeface="Arial" panose="020B0604020202020204" pitchFamily="34" charset="0"/>
              </a:rPr>
              <a:t>:</a:t>
            </a:r>
          </a:p>
          <a:p>
            <a:pPr>
              <a:buFont typeface="Arial" panose="020B0604020202020204" pitchFamily="34" charset="0"/>
              <a:buChar char="•"/>
            </a:pPr>
            <a:endParaRPr lang="el-GR" sz="2400" b="1" dirty="0"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 smtClean="0">
                <a:latin typeface="Arial" panose="020B0604020202020204" pitchFamily="34" charset="0"/>
              </a:rPr>
              <a:t>Για </a:t>
            </a:r>
            <a:r>
              <a:rPr lang="el-GR" sz="2400" dirty="0">
                <a:latin typeface="Arial" panose="020B0604020202020204" pitchFamily="34" charset="0"/>
              </a:rPr>
              <a:t>την Έξοδο του Μεσολογγίου δείτε ένα ενδιαφέρον αφιέρωμα από την εκπομπή Μηχανή του Χρόνου </a:t>
            </a:r>
            <a:r>
              <a:rPr lang="el-GR" sz="2400" dirty="0" smtClean="0">
                <a:latin typeface="Arial" panose="020B0604020202020204" pitchFamily="34" charset="0"/>
              </a:rPr>
              <a:t>πατώντας</a:t>
            </a:r>
          </a:p>
          <a:p>
            <a:pPr>
              <a:buFont typeface="Arial" panose="020B0604020202020204" pitchFamily="34" charset="0"/>
              <a:buChar char="•"/>
            </a:pPr>
            <a:endParaRPr lang="el-GR" sz="2400" b="0" i="0" dirty="0">
              <a:effectLst/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l-GR" sz="2400" dirty="0" smtClean="0"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hlinkClick r:id="rId2"/>
              </a:rPr>
              <a:t>https://</a:t>
            </a:r>
            <a:r>
              <a:rPr lang="en-US" sz="2400" dirty="0" smtClean="0">
                <a:latin typeface="Arial" panose="020B0604020202020204" pitchFamily="34" charset="0"/>
                <a:hlinkClick r:id="rId2"/>
              </a:rPr>
              <a:t>www.youtube.com/watch?v=BPqTuT6lJPM</a:t>
            </a:r>
            <a:endParaRPr lang="el-GR" sz="2400" dirty="0" smtClean="0"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l-GR" sz="2400" b="0" i="0" dirty="0">
              <a:effectLst/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 smtClean="0">
                <a:latin typeface="Arial" panose="020B0604020202020204" pitchFamily="34" charset="0"/>
              </a:rPr>
              <a:t>Η ΕΞΟΔΟΣ ΤΟΥ ΜΕΣΟΛΟΓΓΙΟΥ </a:t>
            </a:r>
            <a:r>
              <a:rPr lang="el-GR" sz="2400" dirty="0" smtClean="0">
                <a:latin typeface="Arial" panose="020B0604020202020204" pitchFamily="34" charset="0"/>
              </a:rPr>
              <a:t>–</a:t>
            </a:r>
          </a:p>
          <a:p>
            <a:pPr>
              <a:buFont typeface="Arial" panose="020B0604020202020204" pitchFamily="34" charset="0"/>
              <a:buChar char="•"/>
            </a:pPr>
            <a:endParaRPr lang="el-GR" sz="2400">
              <a:latin typeface="Arial" panose="020B0604020202020204" pitchFamily="34" charset="0"/>
            </a:endParaRPr>
          </a:p>
          <a:p>
            <a:r>
              <a:rPr lang="el-GR" sz="2400" smtClean="0">
                <a:latin typeface="Arial" panose="020B0604020202020204" pitchFamily="34" charset="0"/>
              </a:rPr>
              <a:t>Η </a:t>
            </a:r>
            <a:r>
              <a:rPr lang="el-GR" sz="2400" dirty="0" smtClean="0">
                <a:latin typeface="Arial" panose="020B0604020202020204" pitchFamily="34" charset="0"/>
              </a:rPr>
              <a:t>ΜΗΧΑΝΗ ΤΟΥ ΧΡΟΝΟΥ</a:t>
            </a:r>
          </a:p>
          <a:p>
            <a:pPr>
              <a:buFont typeface="Arial" panose="020B0604020202020204" pitchFamily="34" charset="0"/>
              <a:buChar char="•"/>
            </a:pPr>
            <a:endParaRPr lang="el-GR" sz="2400" b="0" i="0" dirty="0">
              <a:solidFill>
                <a:srgbClr val="7A7A7B"/>
              </a:solidFill>
              <a:effectLst/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l-GR" sz="2400" b="0" i="0" dirty="0">
              <a:solidFill>
                <a:srgbClr val="7A7A7B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1947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39353" y="293539"/>
            <a:ext cx="11226978" cy="63709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l-GR" sz="2400" b="1" dirty="0">
                <a:latin typeface="Arial" panose="020B0604020202020204" pitchFamily="34" charset="0"/>
              </a:rPr>
              <a:t>Η ευνοϊκή </a:t>
            </a:r>
            <a:r>
              <a:rPr lang="el-GR" sz="2400" b="1" dirty="0" smtClean="0">
                <a:latin typeface="Arial" panose="020B0604020202020204" pitchFamily="34" charset="0"/>
              </a:rPr>
              <a:t>συγκυρία</a:t>
            </a:r>
          </a:p>
          <a:p>
            <a:pPr algn="just"/>
            <a:r>
              <a:rPr lang="el-GR" sz="2400" dirty="0" smtClean="0">
                <a:latin typeface="Arial" panose="020B0604020202020204" pitchFamily="34" charset="0"/>
              </a:rPr>
              <a:t>Ευνοϊκές </a:t>
            </a:r>
            <a:r>
              <a:rPr lang="el-GR" sz="2400" dirty="0">
                <a:latin typeface="Arial" panose="020B0604020202020204" pitchFamily="34" charset="0"/>
              </a:rPr>
              <a:t>προϋποθέσεις για την έναρξη της επανάστασης στον νότιο ελλαδικό χώρο</a:t>
            </a:r>
            <a:r>
              <a:rPr lang="el-GR" sz="2400" dirty="0" smtClean="0">
                <a:latin typeface="Arial" panose="020B0604020202020204" pitchFamily="34" charset="0"/>
              </a:rPr>
              <a:t>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l-GR" sz="2400" dirty="0" smtClean="0">
                <a:latin typeface="Arial" panose="020B0604020202020204" pitchFamily="34" charset="0"/>
              </a:rPr>
              <a:t>Οι </a:t>
            </a:r>
            <a:r>
              <a:rPr lang="el-GR" sz="2400" dirty="0">
                <a:latin typeface="Arial" panose="020B0604020202020204" pitchFamily="34" charset="0"/>
              </a:rPr>
              <a:t>ελληνικοί πληθυσμοί ήταν πυκνότεροι.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l-GR" sz="2400" dirty="0">
                <a:latin typeface="Arial" panose="020B0604020202020204" pitchFamily="34" charset="0"/>
              </a:rPr>
              <a:t> Δεν υπήρχε ισχυρός οθωμανικός στρατός τη δεδομένη στιγμή (μεγάλο μέρος του ήταν απασχολημένο εναντίον του Αλή πασά της Ηπείρου).  Υπήρχαν πολλοί φιλικοί που είχαν προετοιμάσει την επανάσταση.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l-GR" sz="2400" dirty="0">
                <a:latin typeface="Arial" panose="020B0604020202020204" pitchFamily="34" charset="0"/>
              </a:rPr>
              <a:t>Υπήρχαν ένοπλα σώματα (κλέφτες).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l-GR" sz="2400" dirty="0">
                <a:latin typeface="Arial" panose="020B0604020202020204" pitchFamily="34" charset="0"/>
              </a:rPr>
              <a:t>Υπήρχαν ελληνικά εμπορικά πλοία που είχαν κανόνια</a:t>
            </a:r>
            <a:r>
              <a:rPr lang="el-GR" sz="2400" dirty="0" smtClean="0">
                <a:latin typeface="Arial" panose="020B0604020202020204" pitchFamily="34" charset="0"/>
              </a:rPr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l-GR" sz="2400" dirty="0">
              <a:latin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l-GR" sz="2400" dirty="0">
                <a:latin typeface="Arial" panose="020B0604020202020204" pitchFamily="34" charset="0"/>
              </a:rPr>
              <a:t>Πολλοί Έλληνες διέθεταν στρατιωτική εμπειρία ένοπλων συγκρούσεων</a:t>
            </a:r>
            <a:r>
              <a:rPr lang="el-GR" sz="2400" dirty="0" smtClean="0">
                <a:latin typeface="Arial" panose="020B0604020202020204" pitchFamily="34" charset="0"/>
              </a:rPr>
              <a:t>:</a:t>
            </a:r>
          </a:p>
          <a:p>
            <a:pPr algn="just"/>
            <a:r>
              <a:rPr lang="el-GR" sz="2400" b="1" dirty="0" smtClean="0">
                <a:latin typeface="Arial" panose="020B0604020202020204" pitchFamily="34" charset="0"/>
              </a:rPr>
              <a:t>α</a:t>
            </a:r>
            <a:r>
              <a:rPr lang="el-GR" sz="2400" b="1" dirty="0">
                <a:latin typeface="Arial" panose="020B0604020202020204" pitchFamily="34" charset="0"/>
              </a:rPr>
              <a:t>) </a:t>
            </a:r>
            <a:r>
              <a:rPr lang="el-GR" sz="2400" dirty="0">
                <a:latin typeface="Arial" panose="020B0604020202020204" pitchFamily="34" charset="0"/>
              </a:rPr>
              <a:t>Στην ξηρά: στις ένοπλες δυνάμεις του Αλή πασά ή στον αγγλικό στρατό στα Επτάνησα. </a:t>
            </a:r>
            <a:endParaRPr lang="el-GR" sz="2400" dirty="0" smtClean="0">
              <a:latin typeface="Arial" panose="020B0604020202020204" pitchFamily="34" charset="0"/>
            </a:endParaRPr>
          </a:p>
          <a:p>
            <a:pPr algn="just"/>
            <a:r>
              <a:rPr lang="el-GR" sz="2400" b="1" dirty="0" smtClean="0">
                <a:latin typeface="Arial" panose="020B0604020202020204" pitchFamily="34" charset="0"/>
              </a:rPr>
              <a:t>β</a:t>
            </a:r>
            <a:r>
              <a:rPr lang="el-GR" sz="2400" b="1" dirty="0">
                <a:latin typeface="Arial" panose="020B0604020202020204" pitchFamily="34" charset="0"/>
              </a:rPr>
              <a:t>)</a:t>
            </a:r>
            <a:r>
              <a:rPr lang="el-GR" sz="2400" dirty="0">
                <a:latin typeface="Arial" panose="020B0604020202020204" pitchFamily="34" charset="0"/>
              </a:rPr>
              <a:t> Στη θάλασσα: ναύτες στο τουρκικό ναυτικό ή συγκρούσεις με πειρατές</a:t>
            </a:r>
            <a:r>
              <a:rPr lang="el-GR" sz="2400" dirty="0" smtClean="0">
                <a:latin typeface="Arial" panose="020B0604020202020204" pitchFamily="34" charset="0"/>
              </a:rPr>
              <a:t>.</a:t>
            </a:r>
          </a:p>
          <a:p>
            <a:pPr algn="just"/>
            <a:endParaRPr lang="el-GR" sz="2400" dirty="0">
              <a:latin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l-GR" sz="2400" dirty="0">
                <a:latin typeface="Arial" panose="020B0604020202020204" pitchFamily="34" charset="0"/>
              </a:rPr>
              <a:t>Τα ορεινά εδάφη της Πελοποννήσου και της Στερεάς διευκόλυναν τον κλεφτοπόλεμο.</a:t>
            </a:r>
            <a:endParaRPr lang="el-GR" sz="2400" b="0" i="0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6572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90251" y="1608360"/>
            <a:ext cx="6096000" cy="480131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endParaRPr lang="el-GR" u="sng" dirty="0">
              <a:latin typeface="Arial" panose="020B0604020202020204" pitchFamily="34" charset="0"/>
            </a:endParaRPr>
          </a:p>
          <a:p>
            <a:endParaRPr lang="el-GR" u="sng" dirty="0" smtClean="0">
              <a:latin typeface="Arial" panose="020B0604020202020204" pitchFamily="34" charset="0"/>
            </a:endParaRPr>
          </a:p>
          <a:p>
            <a:endParaRPr lang="el-GR" u="sng" dirty="0">
              <a:latin typeface="Arial" panose="020B0604020202020204" pitchFamily="34" charset="0"/>
            </a:endParaRPr>
          </a:p>
          <a:p>
            <a:r>
              <a:rPr lang="el-GR" u="sng" dirty="0" smtClean="0">
                <a:latin typeface="Arial" panose="020B0604020202020204" pitchFamily="34" charset="0"/>
              </a:rPr>
              <a:t>Επαναστατικές </a:t>
            </a:r>
            <a:r>
              <a:rPr lang="el-GR" u="sng" dirty="0">
                <a:latin typeface="Arial" panose="020B0604020202020204" pitchFamily="34" charset="0"/>
              </a:rPr>
              <a:t>κινήσεις εκδηλώθηκαν στις περιοχές</a:t>
            </a:r>
            <a:r>
              <a:rPr lang="el-GR" dirty="0" smtClean="0">
                <a:latin typeface="Arial" panose="020B0604020202020204" pitchFamily="34" charset="0"/>
              </a:rPr>
              <a:t>:</a:t>
            </a:r>
          </a:p>
          <a:p>
            <a:pPr>
              <a:buFont typeface="Arial" panose="020B0604020202020204" pitchFamily="34" charset="0"/>
              <a:buChar char="•"/>
            </a:pPr>
            <a:endParaRPr lang="el-GR" dirty="0"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dirty="0" smtClean="0">
                <a:latin typeface="Arial" panose="020B0604020202020204" pitchFamily="34" charset="0"/>
              </a:rPr>
              <a:t>Πελοπόννησο</a:t>
            </a:r>
            <a:endParaRPr lang="el-GR" dirty="0"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dirty="0">
                <a:latin typeface="Arial" panose="020B0604020202020204" pitchFamily="34" charset="0"/>
              </a:rPr>
              <a:t>Στερεά Ελλάδα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>
                <a:latin typeface="Arial" panose="020B0604020202020204" pitchFamily="34" charset="0"/>
              </a:rPr>
              <a:t>Κρήτη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>
                <a:latin typeface="Arial" panose="020B0604020202020204" pitchFamily="34" charset="0"/>
              </a:rPr>
              <a:t>Νησιά του Αιγαίου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>
                <a:latin typeface="Arial" panose="020B0604020202020204" pitchFamily="34" charset="0"/>
              </a:rPr>
              <a:t>Θεσσαλία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>
                <a:latin typeface="Arial" panose="020B0604020202020204" pitchFamily="34" charset="0"/>
              </a:rPr>
              <a:t>Ήπειρο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>
                <a:latin typeface="Arial" panose="020B0604020202020204" pitchFamily="34" charset="0"/>
              </a:rPr>
              <a:t>Μακεδονία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>
                <a:latin typeface="Arial" panose="020B0604020202020204" pitchFamily="34" charset="0"/>
              </a:rPr>
              <a:t>Θράκη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>
                <a:latin typeface="Arial" panose="020B0604020202020204" pitchFamily="34" charset="0"/>
              </a:rPr>
              <a:t>Κύπρο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>
                <a:latin typeface="Arial" panose="020B0604020202020204" pitchFamily="34" charset="0"/>
              </a:rPr>
              <a:t>Μικρά </a:t>
            </a:r>
            <a:r>
              <a:rPr lang="el-GR" dirty="0" smtClean="0">
                <a:latin typeface="Arial" panose="020B0604020202020204" pitchFamily="34" charset="0"/>
              </a:rPr>
              <a:t>Ασία</a:t>
            </a:r>
          </a:p>
          <a:p>
            <a:pPr>
              <a:buFont typeface="Arial" panose="020B0604020202020204" pitchFamily="34" charset="0"/>
              <a:buChar char="•"/>
            </a:pPr>
            <a:endParaRPr lang="el-GR" b="0" i="0" dirty="0">
              <a:effectLst/>
              <a:latin typeface="Arial" panose="020B0604020202020204" pitchFamily="34" charset="0"/>
            </a:endParaRPr>
          </a:p>
          <a:p>
            <a:endParaRPr lang="el-GR" b="0" i="0" dirty="0"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61214" y="708952"/>
            <a:ext cx="5825037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l-GR" b="1" dirty="0">
                <a:latin typeface="Arial" panose="020B0604020202020204" pitchFamily="34" charset="0"/>
              </a:rPr>
              <a:t>Επαναστατικές Εστίες: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7745225" y="708952"/>
            <a:ext cx="4218692" cy="58169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endParaRPr lang="el-GR" dirty="0" smtClean="0">
              <a:hlinkClick r:id="rId2"/>
            </a:endParaRPr>
          </a:p>
          <a:p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sz="2400" dirty="0" smtClean="0">
                <a:hlinkClick r:id="rId2"/>
              </a:rPr>
              <a:t>www.youtube.com/watch?v=Ucc2NoJDYzs</a:t>
            </a:r>
            <a:endParaRPr lang="el-GR" sz="2400" dirty="0" smtClean="0"/>
          </a:p>
          <a:p>
            <a:endParaRPr lang="el-GR" dirty="0"/>
          </a:p>
          <a:p>
            <a:endParaRPr lang="el-GR" dirty="0" smtClean="0"/>
          </a:p>
          <a:p>
            <a:r>
              <a:rPr lang="el-GR" b="1" dirty="0"/>
              <a:t>Διακήρυξη της ελληνικής Επανάστασης του 1821 που συντάχθηκε στις 26 Μαρτίου 1821</a:t>
            </a:r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r>
              <a:rPr lang="el-GR" dirty="0"/>
              <a:t>Δελτίο ειδήσεων του MEGA CHANNEL των 8 στις 25-3-1998</a:t>
            </a:r>
            <a:endParaRPr lang="el-GR" dirty="0" smtClean="0"/>
          </a:p>
          <a:p>
            <a:endParaRPr lang="el-GR" dirty="0"/>
          </a:p>
          <a:p>
            <a:r>
              <a:rPr lang="el-GR" dirty="0"/>
              <a:t>Κάμερα Μανούσος Ι. Ιωάννης Δημοσιογράφος Δήμητρα Σωτηριάδου</a:t>
            </a:r>
            <a:r>
              <a:rPr lang="el-GR" dirty="0" smtClean="0"/>
              <a:t>.</a:t>
            </a:r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82733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12831" y="553559"/>
            <a:ext cx="8680938" cy="563231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/>
            <a:endParaRPr lang="el-GR" dirty="0" smtClean="0">
              <a:latin typeface="Arial" panose="020B0604020202020204" pitchFamily="34" charset="0"/>
            </a:endParaRPr>
          </a:p>
          <a:p>
            <a:pPr algn="just"/>
            <a:r>
              <a:rPr lang="el-GR" dirty="0" smtClean="0">
                <a:latin typeface="Arial" panose="020B0604020202020204" pitchFamily="34" charset="0"/>
              </a:rPr>
              <a:t>Στις </a:t>
            </a:r>
            <a:r>
              <a:rPr lang="el-GR" dirty="0">
                <a:latin typeface="Arial" panose="020B0604020202020204" pitchFamily="34" charset="0"/>
              </a:rPr>
              <a:t>περισσότερες περιοχές η επανάσταση αντιμετωπίστηκε από τους Τούρκους και η καταστολή της ήταν άμεση γιατί</a:t>
            </a:r>
            <a:r>
              <a:rPr lang="el-GR" dirty="0" smtClean="0">
                <a:latin typeface="Arial" panose="020B0604020202020204" pitchFamily="34" charset="0"/>
              </a:rPr>
              <a:t>:</a:t>
            </a:r>
          </a:p>
          <a:p>
            <a:pPr algn="just"/>
            <a:endParaRPr lang="el-GR" dirty="0" smtClean="0">
              <a:latin typeface="Arial" panose="020B0604020202020204" pitchFamily="34" charset="0"/>
            </a:endParaRPr>
          </a:p>
          <a:p>
            <a:pPr algn="just">
              <a:buFont typeface="+mj-lt"/>
              <a:buAutoNum type="arabicPeriod"/>
            </a:pPr>
            <a:r>
              <a:rPr lang="el-GR" dirty="0" smtClean="0">
                <a:solidFill>
                  <a:srgbClr val="7A7A7B"/>
                </a:solidFill>
                <a:latin typeface="Arial" panose="020B0604020202020204" pitchFamily="34" charset="0"/>
              </a:rPr>
              <a:t> Στη </a:t>
            </a:r>
            <a:r>
              <a:rPr lang="el-GR" dirty="0">
                <a:solidFill>
                  <a:srgbClr val="7A7A7B"/>
                </a:solidFill>
                <a:latin typeface="Arial" panose="020B0604020202020204" pitchFamily="34" charset="0"/>
              </a:rPr>
              <a:t>Θεσσαλία και στη Μακεδονία η επανάσταση ήταν δύσκολη γιατί επρόκειτο για πεδινές περιοχές.</a:t>
            </a:r>
          </a:p>
          <a:p>
            <a:pPr algn="just">
              <a:buFont typeface="+mj-lt"/>
              <a:buAutoNum type="arabicPeriod"/>
            </a:pPr>
            <a:r>
              <a:rPr lang="el-GR" dirty="0" smtClean="0">
                <a:solidFill>
                  <a:srgbClr val="7A7A7B"/>
                </a:solidFill>
                <a:latin typeface="Arial" panose="020B0604020202020204" pitchFamily="34" charset="0"/>
              </a:rPr>
              <a:t> Στη </a:t>
            </a:r>
            <a:r>
              <a:rPr lang="el-GR" dirty="0">
                <a:solidFill>
                  <a:srgbClr val="7A7A7B"/>
                </a:solidFill>
                <a:latin typeface="Arial" panose="020B0604020202020204" pitchFamily="34" charset="0"/>
              </a:rPr>
              <a:t>Μ. Ασία , στην Κύπρο, στη Θράκη η καταστολή της ήταν εύκολη γιατί ο τουρκικός στρατός ήταν κοντά.</a:t>
            </a:r>
          </a:p>
          <a:p>
            <a:pPr algn="just">
              <a:buFont typeface="+mj-lt"/>
              <a:buAutoNum type="arabicPeriod"/>
            </a:pPr>
            <a:r>
              <a:rPr lang="el-GR" dirty="0" smtClean="0">
                <a:solidFill>
                  <a:srgbClr val="7A7A7B"/>
                </a:solidFill>
                <a:latin typeface="Arial" panose="020B0604020202020204" pitchFamily="34" charset="0"/>
              </a:rPr>
              <a:t> Οι</a:t>
            </a:r>
            <a:r>
              <a:rPr lang="el-GR" dirty="0">
                <a:solidFill>
                  <a:srgbClr val="7A7A7B"/>
                </a:solidFill>
                <a:latin typeface="Arial" panose="020B0604020202020204" pitchFamily="34" charset="0"/>
              </a:rPr>
              <a:t> δυνάμεις των επαναστατών αποτελούνταν από αγωνιστές που ακολουθούσαν κάποιον αρχηγό χωρίς κεντρική εξουσία. 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l-GR" dirty="0"/>
              <a:t/>
            </a:r>
            <a:br>
              <a:rPr lang="el-GR" dirty="0"/>
            </a:br>
            <a:r>
              <a:rPr lang="el-GR" dirty="0">
                <a:latin typeface="Arial" panose="020B0604020202020204" pitchFamily="34" charset="0"/>
              </a:rPr>
              <a:t>Παρέμεινε ενεργή στις περιοχές</a:t>
            </a:r>
            <a:r>
              <a:rPr lang="el-GR" dirty="0" smtClean="0">
                <a:latin typeface="Arial" panose="020B0604020202020204" pitchFamily="34" charset="0"/>
              </a:rPr>
              <a:t>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l-GR" dirty="0" smtClean="0">
                <a:solidFill>
                  <a:srgbClr val="7A7A7B"/>
                </a:solidFill>
                <a:latin typeface="Arial" panose="020B0604020202020204" pitchFamily="34" charset="0"/>
              </a:rPr>
              <a:t> Πελοπόννησο</a:t>
            </a:r>
            <a:r>
              <a:rPr lang="el-GR" dirty="0">
                <a:solidFill>
                  <a:srgbClr val="7A7A7B"/>
                </a:solidFill>
                <a:latin typeface="Arial" panose="020B0604020202020204" pitchFamily="34" charset="0"/>
              </a:rPr>
              <a:t>,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l-GR" dirty="0" smtClean="0">
                <a:solidFill>
                  <a:srgbClr val="7A7A7B"/>
                </a:solidFill>
                <a:latin typeface="Arial" panose="020B0604020202020204" pitchFamily="34" charset="0"/>
              </a:rPr>
              <a:t> Στερεά </a:t>
            </a:r>
            <a:r>
              <a:rPr lang="el-GR" dirty="0">
                <a:solidFill>
                  <a:srgbClr val="7A7A7B"/>
                </a:solidFill>
                <a:latin typeface="Arial" panose="020B0604020202020204" pitchFamily="34" charset="0"/>
              </a:rPr>
              <a:t>Ελλάδα,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l-GR" dirty="0" smtClean="0">
                <a:solidFill>
                  <a:srgbClr val="7A7A7B"/>
                </a:solidFill>
                <a:latin typeface="Arial" panose="020B0604020202020204" pitchFamily="34" charset="0"/>
              </a:rPr>
              <a:t> Νησιά </a:t>
            </a:r>
            <a:r>
              <a:rPr lang="el-GR" dirty="0">
                <a:solidFill>
                  <a:srgbClr val="7A7A7B"/>
                </a:solidFill>
                <a:latin typeface="Arial" panose="020B0604020202020204" pitchFamily="34" charset="0"/>
              </a:rPr>
              <a:t>του Αιγαίου</a:t>
            </a:r>
            <a:r>
              <a:rPr lang="el-GR" dirty="0" smtClean="0">
                <a:solidFill>
                  <a:srgbClr val="7A7A7B"/>
                </a:solidFill>
                <a:latin typeface="Arial" panose="020B0604020202020204" pitchFamily="34" charset="0"/>
              </a:rPr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l-GR" dirty="0">
              <a:solidFill>
                <a:srgbClr val="7A7A7B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Symbol" panose="05050102010706020507" pitchFamily="18" charset="2"/>
              <a:buChar char="Þ"/>
            </a:pPr>
            <a:r>
              <a:rPr lang="el-GR" dirty="0" smtClean="0">
                <a:solidFill>
                  <a:srgbClr val="7A7A7B"/>
                </a:solidFill>
                <a:latin typeface="Arial" panose="020B0604020202020204" pitchFamily="34" charset="0"/>
              </a:rPr>
              <a:t>Οι </a:t>
            </a:r>
            <a:r>
              <a:rPr lang="el-GR" dirty="0">
                <a:solidFill>
                  <a:srgbClr val="7A7A7B"/>
                </a:solidFill>
                <a:latin typeface="Arial" panose="020B0604020202020204" pitchFamily="34" charset="0"/>
              </a:rPr>
              <a:t>επαναστατικές δυνάμεις αποτελούνταν από αγωνιστές που ακολουθούσαν κάποιον οπλαρχηγό, χωρίς κεντρική </a:t>
            </a:r>
            <a:r>
              <a:rPr lang="el-GR" dirty="0" smtClean="0">
                <a:solidFill>
                  <a:srgbClr val="7A7A7B"/>
                </a:solidFill>
                <a:latin typeface="Arial" panose="020B0604020202020204" pitchFamily="34" charset="0"/>
              </a:rPr>
              <a:t>ηγεσία</a:t>
            </a:r>
          </a:p>
          <a:p>
            <a:pPr marL="285750" indent="-285750">
              <a:buFont typeface="Symbol" panose="05050102010706020507" pitchFamily="18" charset="2"/>
              <a:buChar char="Þ"/>
            </a:pPr>
            <a:endParaRPr lang="el-GR" dirty="0">
              <a:solidFill>
                <a:srgbClr val="7A7A7B"/>
              </a:solidFill>
              <a:latin typeface="Arial" panose="020B0604020202020204" pitchFamily="34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350463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85900" y="430823"/>
            <a:ext cx="10427677" cy="61247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l-GR" sz="2800" b="1" dirty="0" smtClean="0">
                <a:latin typeface="Arial" panose="020B0604020202020204" pitchFamily="34" charset="0"/>
              </a:rPr>
              <a:t>Οι πρωταγωνιστές  -   </a:t>
            </a:r>
            <a:r>
              <a:rPr lang="el-GR" sz="2800" dirty="0" smtClean="0">
                <a:latin typeface="Arial" panose="020B0604020202020204" pitchFamily="34" charset="0"/>
              </a:rPr>
              <a:t>Στην </a:t>
            </a:r>
            <a:r>
              <a:rPr lang="el-GR" sz="2800" dirty="0">
                <a:latin typeface="Arial" panose="020B0604020202020204" pitchFamily="34" charset="0"/>
              </a:rPr>
              <a:t>επανάσταση ξεχώρισαν</a:t>
            </a:r>
            <a:r>
              <a:rPr lang="el-GR" sz="2800" dirty="0" smtClean="0">
                <a:latin typeface="Arial" panose="020B0604020202020204" pitchFamily="34" charset="0"/>
              </a:rPr>
              <a:t>:</a:t>
            </a:r>
          </a:p>
          <a:p>
            <a:r>
              <a:rPr lang="el-GR" sz="2800" dirty="0" smtClean="0">
                <a:latin typeface="Arial" panose="020B0604020202020204" pitchFamily="34" charset="0"/>
              </a:rPr>
              <a:t>α</a:t>
            </a:r>
            <a:r>
              <a:rPr lang="el-GR" sz="2800" dirty="0">
                <a:latin typeface="Arial" panose="020B0604020202020204" pitchFamily="34" charset="0"/>
              </a:rPr>
              <a:t>) </a:t>
            </a:r>
            <a:r>
              <a:rPr lang="el-GR" sz="2800" b="1" dirty="0">
                <a:latin typeface="Arial" panose="020B0604020202020204" pitchFamily="34" charset="0"/>
              </a:rPr>
              <a:t>Στην ξηρά: </a:t>
            </a:r>
            <a:endParaRPr lang="el-GR" sz="2800" b="1" dirty="0" smtClean="0">
              <a:latin typeface="Arial" panose="020B0604020202020204" pitchFamily="34" charset="0"/>
            </a:endParaRPr>
          </a:p>
          <a:p>
            <a:r>
              <a:rPr lang="el-GR" sz="2800" dirty="0" smtClean="0">
                <a:latin typeface="Arial" panose="020B0604020202020204" pitchFamily="34" charset="0"/>
              </a:rPr>
              <a:t>Θεόδωρος </a:t>
            </a:r>
            <a:r>
              <a:rPr lang="el-GR" sz="2800" dirty="0">
                <a:latin typeface="Arial" panose="020B0604020202020204" pitchFamily="34" charset="0"/>
              </a:rPr>
              <a:t>Κολοκοτρώνης, Γεώργιος Καραϊσκάκης, </a:t>
            </a:r>
            <a:endParaRPr lang="el-GR" sz="2800" dirty="0" smtClean="0">
              <a:latin typeface="Arial" panose="020B0604020202020204" pitchFamily="34" charset="0"/>
            </a:endParaRPr>
          </a:p>
          <a:p>
            <a:r>
              <a:rPr lang="el-GR" sz="2800" dirty="0" smtClean="0">
                <a:latin typeface="Arial" panose="020B0604020202020204" pitchFamily="34" charset="0"/>
              </a:rPr>
              <a:t>Οδυσσέας </a:t>
            </a:r>
            <a:r>
              <a:rPr lang="el-GR" sz="2800" dirty="0">
                <a:latin typeface="Arial" panose="020B0604020202020204" pitchFamily="34" charset="0"/>
              </a:rPr>
              <a:t>Ανδρούτσος, </a:t>
            </a:r>
            <a:endParaRPr lang="el-GR" sz="2800" dirty="0" smtClean="0">
              <a:latin typeface="Arial" panose="020B0604020202020204" pitchFamily="34" charset="0"/>
            </a:endParaRPr>
          </a:p>
          <a:p>
            <a:r>
              <a:rPr lang="el-GR" sz="2800" dirty="0" smtClean="0">
                <a:latin typeface="Arial" panose="020B0604020202020204" pitchFamily="34" charset="0"/>
              </a:rPr>
              <a:t>Μάρκος </a:t>
            </a:r>
            <a:r>
              <a:rPr lang="el-GR" sz="2800" dirty="0">
                <a:latin typeface="Arial" panose="020B0604020202020204" pitchFamily="34" charset="0"/>
              </a:rPr>
              <a:t>Μπότσαρης, </a:t>
            </a:r>
            <a:endParaRPr lang="el-GR" sz="2800" dirty="0" smtClean="0">
              <a:latin typeface="Arial" panose="020B0604020202020204" pitchFamily="34" charset="0"/>
            </a:endParaRPr>
          </a:p>
          <a:p>
            <a:r>
              <a:rPr lang="el-GR" sz="2800" dirty="0" smtClean="0">
                <a:latin typeface="Arial" panose="020B0604020202020204" pitchFamily="34" charset="0"/>
              </a:rPr>
              <a:t>Αθανάσιος Διάκος</a:t>
            </a:r>
          </a:p>
          <a:p>
            <a:r>
              <a:rPr lang="el-GR" sz="2800" dirty="0">
                <a:latin typeface="Arial" panose="020B0604020202020204" pitchFamily="34" charset="0"/>
              </a:rPr>
              <a:t/>
            </a:r>
            <a:br>
              <a:rPr lang="el-GR" sz="2800" dirty="0">
                <a:latin typeface="Arial" panose="020B0604020202020204" pitchFamily="34" charset="0"/>
              </a:rPr>
            </a:br>
            <a:r>
              <a:rPr lang="el-GR" sz="2800" b="1" dirty="0">
                <a:latin typeface="Arial" panose="020B0604020202020204" pitchFamily="34" charset="0"/>
              </a:rPr>
              <a:t>β) Στη θάλασσα: </a:t>
            </a:r>
            <a:endParaRPr lang="el-GR" sz="2800" b="1" dirty="0" smtClean="0">
              <a:latin typeface="Arial" panose="020B0604020202020204" pitchFamily="34" charset="0"/>
            </a:endParaRPr>
          </a:p>
          <a:p>
            <a:r>
              <a:rPr lang="el-GR" sz="2800" dirty="0" smtClean="0">
                <a:latin typeface="Arial" panose="020B0604020202020204" pitchFamily="34" charset="0"/>
              </a:rPr>
              <a:t>Κωνσταντίνος </a:t>
            </a:r>
            <a:r>
              <a:rPr lang="el-GR" sz="2800" dirty="0">
                <a:latin typeface="Arial" panose="020B0604020202020204" pitchFamily="34" charset="0"/>
              </a:rPr>
              <a:t>Κανάρης </a:t>
            </a:r>
            <a:endParaRPr lang="el-GR" sz="2800" dirty="0" smtClean="0">
              <a:latin typeface="Arial" panose="020B0604020202020204" pitchFamily="34" charset="0"/>
            </a:endParaRPr>
          </a:p>
          <a:p>
            <a:r>
              <a:rPr lang="el-GR" sz="2800" dirty="0" smtClean="0">
                <a:latin typeface="Arial" panose="020B0604020202020204" pitchFamily="34" charset="0"/>
              </a:rPr>
              <a:t> </a:t>
            </a:r>
            <a:r>
              <a:rPr lang="el-GR" sz="2800" dirty="0">
                <a:latin typeface="Arial" panose="020B0604020202020204" pitchFamily="34" charset="0"/>
              </a:rPr>
              <a:t>Ανδρέας Μιαούλης </a:t>
            </a:r>
            <a:endParaRPr lang="el-GR" sz="2800" dirty="0" smtClean="0">
              <a:latin typeface="Arial" panose="020B0604020202020204" pitchFamily="34" charset="0"/>
            </a:endParaRPr>
          </a:p>
          <a:p>
            <a:r>
              <a:rPr lang="el-GR" sz="2800" b="1" dirty="0">
                <a:latin typeface="Arial" panose="020B0604020202020204" pitchFamily="34" charset="0"/>
              </a:rPr>
              <a:t/>
            </a:r>
            <a:br>
              <a:rPr lang="el-GR" sz="2800" b="1" dirty="0">
                <a:latin typeface="Arial" panose="020B0604020202020204" pitchFamily="34" charset="0"/>
              </a:rPr>
            </a:br>
            <a:r>
              <a:rPr lang="el-GR" sz="2800" b="1" dirty="0" smtClean="0">
                <a:latin typeface="Arial" panose="020B0604020202020204" pitchFamily="34" charset="0"/>
              </a:rPr>
              <a:t>γ) Ηγετικό </a:t>
            </a:r>
            <a:r>
              <a:rPr lang="el-GR" sz="2800" b="1" dirty="0">
                <a:latin typeface="Arial" panose="020B0604020202020204" pitchFamily="34" charset="0"/>
              </a:rPr>
              <a:t>ρόλο διαδρασμάτισαν δύο γυναίκες: </a:t>
            </a:r>
            <a:endParaRPr lang="el-GR" sz="2800" b="1" dirty="0" smtClean="0">
              <a:latin typeface="Arial" panose="020B0604020202020204" pitchFamily="34" charset="0"/>
            </a:endParaRPr>
          </a:p>
          <a:p>
            <a:r>
              <a:rPr lang="el-GR" sz="2800" dirty="0" smtClean="0">
                <a:latin typeface="Arial" panose="020B0604020202020204" pitchFamily="34" charset="0"/>
              </a:rPr>
              <a:t>Λασκαρίνα </a:t>
            </a:r>
            <a:r>
              <a:rPr lang="el-GR" sz="2800" dirty="0">
                <a:latin typeface="Arial" panose="020B0604020202020204" pitchFamily="34" charset="0"/>
              </a:rPr>
              <a:t>Μπουμπουλίνα </a:t>
            </a:r>
            <a:endParaRPr lang="el-GR" sz="2800" dirty="0" smtClean="0">
              <a:latin typeface="Arial" panose="020B0604020202020204" pitchFamily="34" charset="0"/>
            </a:endParaRPr>
          </a:p>
          <a:p>
            <a:r>
              <a:rPr lang="el-GR" sz="2800" dirty="0" smtClean="0">
                <a:latin typeface="Arial" panose="020B0604020202020204" pitchFamily="34" charset="0"/>
              </a:rPr>
              <a:t>Μαντώ </a:t>
            </a:r>
            <a:r>
              <a:rPr lang="el-GR" sz="2800" dirty="0">
                <a:latin typeface="Arial" panose="020B0604020202020204" pitchFamily="34" charset="0"/>
              </a:rPr>
              <a:t>Μαυρογένους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2351616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46562" y="688447"/>
            <a:ext cx="8516283" cy="569386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l-GR" sz="2800" b="1" dirty="0" smtClean="0">
                <a:solidFill>
                  <a:srgbClr val="2A2A2A"/>
                </a:solidFill>
                <a:latin typeface="Arial" panose="020B0604020202020204" pitchFamily="34" charset="0"/>
              </a:rPr>
              <a:t>Η </a:t>
            </a:r>
            <a:r>
              <a:rPr lang="el-GR" sz="2800" b="1" dirty="0" smtClean="0">
                <a:solidFill>
                  <a:srgbClr val="2A2A2A"/>
                </a:solidFill>
                <a:latin typeface="Arial" panose="020B0604020202020204" pitchFamily="34" charset="0"/>
              </a:rPr>
              <a:t>Φάση των επιτυχιών (1821-24)</a:t>
            </a:r>
          </a:p>
          <a:p>
            <a:endParaRPr lang="el-GR" sz="2800" dirty="0">
              <a:solidFill>
                <a:srgbClr val="2A2A2A"/>
              </a:solidFill>
              <a:latin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800" dirty="0" smtClean="0">
                <a:solidFill>
                  <a:srgbClr val="2A2A2A"/>
                </a:solidFill>
                <a:latin typeface="Arial" panose="020B0604020202020204" pitchFamily="34" charset="0"/>
              </a:rPr>
              <a:t>Περιορισμός </a:t>
            </a:r>
            <a:r>
              <a:rPr lang="el-GR" sz="2800" dirty="0">
                <a:solidFill>
                  <a:srgbClr val="2A2A2A"/>
                </a:solidFill>
                <a:latin typeface="Arial" panose="020B0604020202020204" pitchFamily="34" charset="0"/>
              </a:rPr>
              <a:t>των Οθωμανών σε κατά τόπου </a:t>
            </a:r>
            <a:r>
              <a:rPr lang="el-GR" sz="2800" dirty="0" smtClean="0">
                <a:solidFill>
                  <a:srgbClr val="2A2A2A"/>
                </a:solidFill>
                <a:latin typeface="Arial" panose="020B0604020202020204" pitchFamily="34" charset="0"/>
              </a:rPr>
              <a:t>φρούρια</a:t>
            </a:r>
          </a:p>
          <a:p>
            <a:r>
              <a:rPr lang="el-GR" sz="2800" dirty="0"/>
              <a:t/>
            </a:r>
            <a:br>
              <a:rPr lang="el-GR" sz="2800" dirty="0"/>
            </a:br>
            <a:r>
              <a:rPr lang="el-GR" sz="2800" dirty="0" smtClean="0">
                <a:solidFill>
                  <a:srgbClr val="2A2A2A"/>
                </a:solidFill>
                <a:latin typeface="Arial" panose="020B0604020202020204" pitchFamily="34" charset="0"/>
              </a:rPr>
              <a:t>• Κατάληψη </a:t>
            </a:r>
            <a:r>
              <a:rPr lang="el-GR" sz="2800" dirty="0">
                <a:solidFill>
                  <a:srgbClr val="2A2A2A"/>
                </a:solidFill>
                <a:latin typeface="Arial" panose="020B0604020202020204" pitchFamily="34" charset="0"/>
              </a:rPr>
              <a:t>πόλεων της Πελοποννήσου: </a:t>
            </a:r>
            <a:endParaRPr lang="el-GR" sz="2800" dirty="0" smtClean="0">
              <a:solidFill>
                <a:srgbClr val="2A2A2A"/>
              </a:solidFill>
              <a:latin typeface="Arial" panose="020B0604020202020204" pitchFamily="34" charset="0"/>
            </a:endParaRPr>
          </a:p>
          <a:p>
            <a:r>
              <a:rPr lang="el-GR" sz="2800" dirty="0" smtClean="0">
                <a:solidFill>
                  <a:srgbClr val="2A2A2A"/>
                </a:solidFill>
                <a:latin typeface="Arial" panose="020B0604020202020204" pitchFamily="34" charset="0"/>
              </a:rPr>
              <a:t>Καλαμάτα</a:t>
            </a:r>
            <a:r>
              <a:rPr lang="el-GR" sz="2800" dirty="0">
                <a:solidFill>
                  <a:srgbClr val="2A2A2A"/>
                </a:solidFill>
                <a:latin typeface="Arial" panose="020B0604020202020204" pitchFamily="34" charset="0"/>
              </a:rPr>
              <a:t>, Πάτρα</a:t>
            </a:r>
            <a:r>
              <a:rPr lang="el-GR" sz="2800" dirty="0" smtClean="0">
                <a:solidFill>
                  <a:srgbClr val="2A2A2A"/>
                </a:solidFill>
                <a:latin typeface="Arial" panose="020B0604020202020204" pitchFamily="34" charset="0"/>
              </a:rPr>
              <a:t>.</a:t>
            </a:r>
          </a:p>
          <a:p>
            <a:r>
              <a:rPr lang="el-GR" sz="2800" dirty="0"/>
              <a:t/>
            </a:r>
            <a:br>
              <a:rPr lang="el-GR" sz="2800" dirty="0"/>
            </a:br>
            <a:r>
              <a:rPr lang="el-GR" sz="2800" dirty="0" smtClean="0">
                <a:solidFill>
                  <a:srgbClr val="2A2A2A"/>
                </a:solidFill>
                <a:latin typeface="Arial" panose="020B0604020202020204" pitchFamily="34" charset="0"/>
              </a:rPr>
              <a:t>• Αντίποινα </a:t>
            </a:r>
            <a:r>
              <a:rPr lang="el-GR" sz="2800" dirty="0">
                <a:solidFill>
                  <a:srgbClr val="2A2A2A"/>
                </a:solidFill>
                <a:latin typeface="Arial" panose="020B0604020202020204" pitchFamily="34" charset="0"/>
              </a:rPr>
              <a:t>από τους Οθωμανούς σε βάρος αμάχων σε Κων/πολη, Σμύρνη, Θράκη, Κύπρο</a:t>
            </a:r>
            <a:r>
              <a:rPr lang="el-GR" sz="2800" dirty="0" smtClean="0">
                <a:solidFill>
                  <a:srgbClr val="2A2A2A"/>
                </a:solidFill>
                <a:latin typeface="Arial" panose="020B0604020202020204" pitchFamily="34" charset="0"/>
              </a:rPr>
              <a:t>.</a:t>
            </a:r>
          </a:p>
          <a:p>
            <a:r>
              <a:rPr lang="el-GR" sz="2800" dirty="0"/>
              <a:t/>
            </a:r>
            <a:br>
              <a:rPr lang="el-GR" sz="2800" dirty="0"/>
            </a:br>
            <a:r>
              <a:rPr lang="el-GR" sz="2800" dirty="0" smtClean="0">
                <a:solidFill>
                  <a:srgbClr val="2A2A2A"/>
                </a:solidFill>
                <a:latin typeface="Arial" panose="020B0604020202020204" pitchFamily="34" charset="0"/>
              </a:rPr>
              <a:t>• Απαγχονισμός </a:t>
            </a:r>
            <a:r>
              <a:rPr lang="el-GR" sz="2800" dirty="0">
                <a:solidFill>
                  <a:srgbClr val="2A2A2A"/>
                </a:solidFill>
                <a:latin typeface="Arial" panose="020B0604020202020204" pitchFamily="34" charset="0"/>
              </a:rPr>
              <a:t>του Πατριάρχη Γρηγορίου Ε΄ (10 Απρίλιου 1821).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24523264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59727" y="733246"/>
            <a:ext cx="7015196" cy="569386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endParaRPr lang="el-GR" sz="2800" dirty="0" smtClean="0">
              <a:hlinkClick r:id="rId2"/>
            </a:endParaRPr>
          </a:p>
          <a:p>
            <a:r>
              <a:rPr lang="en-US" sz="2800" dirty="0" smtClean="0">
                <a:hlinkClick r:id="rId2"/>
              </a:rPr>
              <a:t>https</a:t>
            </a:r>
            <a:r>
              <a:rPr lang="en-US" sz="2800" dirty="0">
                <a:hlinkClick r:id="rId2"/>
              </a:rPr>
              <a:t>://</a:t>
            </a:r>
            <a:r>
              <a:rPr lang="en-US" sz="2800" dirty="0" smtClean="0">
                <a:hlinkClick r:id="rId2"/>
              </a:rPr>
              <a:t>www.youtube.com/watch?v=Bm_aenww2CA</a:t>
            </a:r>
            <a:endParaRPr lang="el-GR" sz="2800" dirty="0" smtClean="0"/>
          </a:p>
          <a:p>
            <a:endParaRPr lang="el-GR" sz="2800" dirty="0"/>
          </a:p>
          <a:p>
            <a:endParaRPr lang="el-GR" sz="2800" dirty="0" smtClean="0"/>
          </a:p>
          <a:p>
            <a:endParaRPr lang="el-GR" sz="2800" dirty="0"/>
          </a:p>
          <a:p>
            <a:r>
              <a:rPr lang="el-GR" sz="2800" dirty="0"/>
              <a:t>Η ΑΛΩΣΗ ΤΗΣ ΤΡΙΠΟΛΙΤΣΑΣ Απόσπασμα από το ντοκιμαντέρ του National </a:t>
            </a:r>
            <a:r>
              <a:rPr lang="el-GR" sz="2800" dirty="0" smtClean="0"/>
              <a:t>Geopraphic</a:t>
            </a:r>
            <a:endParaRPr lang="el-GR" sz="2800" dirty="0" smtClean="0"/>
          </a:p>
          <a:p>
            <a:endParaRPr lang="el-GR" sz="2800" dirty="0"/>
          </a:p>
          <a:p>
            <a:endParaRPr lang="el-GR" sz="2800" dirty="0" smtClean="0"/>
          </a:p>
          <a:p>
            <a:endParaRPr lang="el-GR" sz="2800" dirty="0"/>
          </a:p>
          <a:p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3247683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76399" y="660830"/>
            <a:ext cx="9005455" cy="563231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l-GR" sz="2400" dirty="0" smtClean="0">
                <a:latin typeface="Arial" panose="020B0604020202020204" pitchFamily="34" charset="0"/>
              </a:rPr>
              <a:t>Η Επανάσταση δεν κάμφθηκε;</a:t>
            </a:r>
          </a:p>
          <a:p>
            <a:endParaRPr lang="el-GR" sz="2400" dirty="0">
              <a:latin typeface="Arial" panose="020B0604020202020204" pitchFamily="34" charset="0"/>
            </a:endParaRPr>
          </a:p>
          <a:p>
            <a:r>
              <a:rPr lang="el-GR" sz="2400" dirty="0" smtClean="0">
                <a:latin typeface="Arial" panose="020B0604020202020204" pitchFamily="34" charset="0"/>
              </a:rPr>
              <a:t>Τα </a:t>
            </a:r>
            <a:r>
              <a:rPr lang="el-GR" sz="2400" dirty="0">
                <a:latin typeface="Arial" panose="020B0604020202020204" pitchFamily="34" charset="0"/>
              </a:rPr>
              <a:t>τουρκικά στρατεύματα πηγαίνοντας προς την Πελοπόννησο συνάντησαν σθεναρή αντίσταση</a:t>
            </a:r>
            <a:r>
              <a:rPr lang="el-GR" sz="2400" dirty="0" smtClean="0">
                <a:latin typeface="Arial" panose="020B0604020202020204" pitchFamily="34" charset="0"/>
              </a:rPr>
              <a:t>:</a:t>
            </a:r>
          </a:p>
          <a:p>
            <a:r>
              <a:rPr lang="el-GR" sz="2400" dirty="0">
                <a:latin typeface="Arial" panose="020B0604020202020204" pitchFamily="34" charset="0"/>
              </a:rPr>
              <a:t/>
            </a:r>
            <a:br>
              <a:rPr lang="el-GR" sz="2400" dirty="0">
                <a:latin typeface="Arial" panose="020B0604020202020204" pitchFamily="34" charset="0"/>
              </a:rPr>
            </a:br>
            <a:r>
              <a:rPr lang="el-GR" sz="2400" dirty="0">
                <a:latin typeface="Arial" panose="020B0604020202020204" pitchFamily="34" charset="0"/>
              </a:rPr>
              <a:t>α) Αλαμάνα (Αθανάσιος Διάκος)</a:t>
            </a:r>
            <a:br>
              <a:rPr lang="el-GR" sz="2400" dirty="0">
                <a:latin typeface="Arial" panose="020B0604020202020204" pitchFamily="34" charset="0"/>
              </a:rPr>
            </a:br>
            <a:r>
              <a:rPr lang="el-GR" sz="2400" dirty="0">
                <a:latin typeface="Arial" panose="020B0604020202020204" pitchFamily="34" charset="0"/>
              </a:rPr>
              <a:t>β)  Χάνι Γραβιάς  (Οδυσσέας Ανδρούτσος).</a:t>
            </a:r>
            <a:br>
              <a:rPr lang="el-GR" sz="2400" dirty="0">
                <a:latin typeface="Arial" panose="020B0604020202020204" pitchFamily="34" charset="0"/>
              </a:rPr>
            </a:br>
            <a:r>
              <a:rPr lang="el-GR" sz="2400" dirty="0">
                <a:latin typeface="Arial" panose="020B0604020202020204" pitchFamily="34" charset="0"/>
              </a:rPr>
              <a:t>γ) Βασιλικά.</a:t>
            </a:r>
            <a:br>
              <a:rPr lang="el-GR" sz="2400" dirty="0">
                <a:latin typeface="Arial" panose="020B0604020202020204" pitchFamily="34" charset="0"/>
              </a:rPr>
            </a:br>
            <a:r>
              <a:rPr lang="el-GR" sz="2400" dirty="0">
                <a:latin typeface="Arial" panose="020B0604020202020204" pitchFamily="34" charset="0"/>
              </a:rPr>
              <a:t>Σκοτώθηκε πολεμώντας ο επίσκοπος Σαλώνων Ησαΐας.   </a:t>
            </a:r>
            <a:br>
              <a:rPr lang="el-GR" sz="2400" dirty="0">
                <a:latin typeface="Arial" panose="020B0604020202020204" pitchFamily="34" charset="0"/>
              </a:rPr>
            </a:br>
            <a:r>
              <a:rPr lang="el-GR" sz="2400" dirty="0">
                <a:latin typeface="Arial" panose="020B0604020202020204" pitchFamily="34" charset="0"/>
              </a:rPr>
              <a:t>​</a:t>
            </a:r>
            <a:br>
              <a:rPr lang="el-GR" sz="2400" dirty="0">
                <a:latin typeface="Arial" panose="020B0604020202020204" pitchFamily="34" charset="0"/>
              </a:rPr>
            </a:br>
            <a:r>
              <a:rPr lang="el-GR" sz="2400" dirty="0">
                <a:solidFill>
                  <a:srgbClr val="2A2A2A"/>
                </a:solidFill>
                <a:latin typeface="Arial" panose="020B0604020202020204" pitchFamily="34" charset="0"/>
              </a:rPr>
              <a:t>=&gt; </a:t>
            </a:r>
            <a:r>
              <a:rPr lang="el-GR" sz="2400" dirty="0">
                <a:latin typeface="Arial" panose="020B0604020202020204" pitchFamily="34" charset="0"/>
              </a:rPr>
              <a:t>Γεγονός-Σταθμός: Η Άλωση της Τριπολιτσάς (21 Σεπτεμβρίου 1821), με επικεφαλής τον Θ. Κολοκοτρώνη. </a:t>
            </a:r>
            <a:endParaRPr lang="el-GR" sz="2400" dirty="0" smtClean="0">
              <a:latin typeface="Arial" panose="020B0604020202020204" pitchFamily="34" charset="0"/>
            </a:endParaRPr>
          </a:p>
          <a:p>
            <a:endParaRPr lang="el-GR" sz="2400" dirty="0">
              <a:latin typeface="Arial" panose="020B0604020202020204" pitchFamily="34" charset="0"/>
            </a:endParaRPr>
          </a:p>
          <a:p>
            <a:r>
              <a:rPr lang="el-GR" sz="2400" dirty="0"/>
              <a:t>Παράλληλα, στη θάλασσα οι ελληνικές δυνάμεις εμπόδιζαν τις κινήσεις του τουρκικού στόλου.</a:t>
            </a:r>
          </a:p>
        </p:txBody>
      </p:sp>
    </p:spTree>
    <p:extLst>
      <p:ext uri="{BB962C8B-B14F-4D97-AF65-F5344CB8AC3E}">
        <p14:creationId xmlns:p14="http://schemas.microsoft.com/office/powerpoint/2010/main" val="3291225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74073" y="279645"/>
            <a:ext cx="4675909" cy="61247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el-GR" sz="2800" dirty="0" smtClean="0"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l-GR" sz="2800" dirty="0">
              <a:latin typeface="Arial" panose="020B0604020202020204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el-GR" sz="2800" b="1" dirty="0" smtClean="0">
                <a:latin typeface="Arial" panose="020B0604020202020204" pitchFamily="34" charset="0"/>
              </a:rPr>
              <a:t>1822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800" dirty="0" smtClean="0">
                <a:latin typeface="Arial" panose="020B0604020202020204" pitchFamily="34" charset="0"/>
              </a:rPr>
              <a:t>Προσπάθεια </a:t>
            </a:r>
            <a:r>
              <a:rPr lang="el-GR" sz="2800" dirty="0">
                <a:latin typeface="Arial" panose="020B0604020202020204" pitchFamily="34" charset="0"/>
              </a:rPr>
              <a:t>Τούρκων για ανακατάληψη εδαφών =&gt; Καταστροφή στρατιάς Δράμαλη στα Δερβενάκια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800" dirty="0">
                <a:latin typeface="Arial" panose="020B0604020202020204" pitchFamily="34" charset="0"/>
              </a:rPr>
              <a:t>Το Πάσχα του 1822 οι Οθωμανοί σε αντίποινα κατέλαβαν τη Χίο και κατάσφαξαν τον ελληνικό πληθυσμό της  γεγονός που προκάλεσε συγκίνηση στην Ευρώπη. </a:t>
            </a:r>
            <a:endParaRPr lang="el-GR" sz="2800" b="0" i="0" dirty="0"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049982" y="1141420"/>
            <a:ext cx="2701636" cy="526297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el-GR" sz="2400" dirty="0" smtClean="0">
              <a:latin typeface="Arial" panose="020B0604020202020204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el-GR" sz="2400" b="1" dirty="0" smtClean="0">
                <a:latin typeface="Arial" panose="020B0604020202020204" pitchFamily="34" charset="0"/>
              </a:rPr>
              <a:t>1823</a:t>
            </a:r>
          </a:p>
          <a:p>
            <a:pPr>
              <a:buFont typeface="Arial" panose="020B0604020202020204" pitchFamily="34" charset="0"/>
              <a:buChar char="•"/>
            </a:pPr>
            <a:endParaRPr lang="el-GR" sz="2400" dirty="0"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l-GR" sz="2400" dirty="0" smtClean="0"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 smtClean="0">
                <a:latin typeface="Arial" panose="020B0604020202020204" pitchFamily="34" charset="0"/>
              </a:rPr>
              <a:t>Συνέχεια </a:t>
            </a:r>
            <a:r>
              <a:rPr lang="el-GR" sz="2400" dirty="0">
                <a:latin typeface="Arial" panose="020B0604020202020204" pitchFamily="34" charset="0"/>
              </a:rPr>
              <a:t>της προσπάθειας Τούρκων για ανακατάληψη εδαφών, χωρίς επιτυχία.  </a:t>
            </a:r>
            <a:br>
              <a:rPr lang="el-GR" sz="2400" dirty="0">
                <a:latin typeface="Arial" panose="020B0604020202020204" pitchFamily="34" charset="0"/>
              </a:rPr>
            </a:br>
            <a:endParaRPr lang="el-GR" sz="2400" dirty="0"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>
                <a:latin typeface="Arial" panose="020B0604020202020204" pitchFamily="34" charset="0"/>
              </a:rPr>
              <a:t>Θάνατος του Μάρκου Μπότσαρη</a:t>
            </a:r>
            <a:r>
              <a:rPr lang="el-GR" sz="2400" dirty="0" smtClean="0">
                <a:latin typeface="Arial" panose="020B0604020202020204" pitchFamily="34" charset="0"/>
              </a:rPr>
              <a:t>.</a:t>
            </a:r>
            <a:endParaRPr lang="el-GR" sz="2400" b="0" i="0" dirty="0"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952511" y="772088"/>
            <a:ext cx="4239489" cy="563231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l-GR" sz="2400" b="1" dirty="0" smtClean="0">
                <a:solidFill>
                  <a:srgbClr val="2A2A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1824</a:t>
            </a:r>
          </a:p>
          <a:p>
            <a:endParaRPr lang="el-GR" sz="2400" dirty="0">
              <a:solidFill>
                <a:srgbClr val="2A2A2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l-GR" sz="2400" dirty="0" smtClean="0">
                <a:solidFill>
                  <a:srgbClr val="2A2A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Ο </a:t>
            </a:r>
            <a:r>
              <a:rPr lang="el-GR" sz="2400" dirty="0">
                <a:solidFill>
                  <a:srgbClr val="2A2A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Σουλτάνος ζητά βοήθεια από το Μωχάμετ Αλή, βασιλιά της </a:t>
            </a:r>
            <a:r>
              <a:rPr lang="el-GR" sz="2400" dirty="0" smtClean="0">
                <a:solidFill>
                  <a:srgbClr val="2A2A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Αιγύπτου</a:t>
            </a:r>
          </a:p>
          <a:p>
            <a:endParaRPr lang="el-GR" sz="2400" dirty="0">
              <a:solidFill>
                <a:srgbClr val="2A2A2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l-GR" sz="2400" dirty="0" smtClean="0">
              <a:solidFill>
                <a:srgbClr val="2A2A2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l-GR" sz="2400" b="1" dirty="0">
                <a:latin typeface="Arial" panose="020B0604020202020204" pitchFamily="34" charset="0"/>
                <a:cs typeface="Arial" panose="020B0604020202020204" pitchFamily="34" charset="0"/>
              </a:rPr>
              <a:t>α) 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η κυβέρνηση της Ελλάδας δεν αντιλαμβάνεται  </a:t>
            </a: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το 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μέγεθος της απειλής</a:t>
            </a:r>
            <a:b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                                                </a:t>
            </a:r>
            <a:r>
              <a:rPr lang="el-GR" sz="24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l-G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r>
              <a:rPr lang="el-GR" sz="24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 Οι Αιγύπτιοι θα προσβάλλουν την     Πελοπόννησο και οι Τούρκοι τα νησιά και   τη Στερεά Ελλάδα</a:t>
            </a: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l-G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9497712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37</TotalTime>
  <Words>246</Words>
  <Application>Microsoft Office PowerPoint</Application>
  <PresentationFormat>Widescreen</PresentationFormat>
  <Paragraphs>141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Century Gothic</vt:lpstr>
      <vt:lpstr>Lato</vt:lpstr>
      <vt:lpstr>Symbol</vt:lpstr>
      <vt:lpstr>Wingdings 3</vt:lpstr>
      <vt:lpstr>Wisp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ΤΑΣΙΟΠΟΥΛΟΥ</dc:creator>
  <cp:lastModifiedBy>huawei</cp:lastModifiedBy>
  <cp:revision>5</cp:revision>
  <dcterms:created xsi:type="dcterms:W3CDTF">2023-09-02T22:17:25Z</dcterms:created>
  <dcterms:modified xsi:type="dcterms:W3CDTF">2023-09-03T18:34:53Z</dcterms:modified>
</cp:coreProperties>
</file>