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484" autoAdjust="0"/>
  </p:normalViewPr>
  <p:slideViewPr>
    <p:cSldViewPr>
      <p:cViewPr varScale="1">
        <p:scale>
          <a:sx n="69" d="100"/>
          <a:sy n="69" d="100"/>
        </p:scale>
        <p:origin x="-140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13055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104376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178468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397128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396195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DB9290A1-9BFB-4F59-A9DC-9B64B6D5E8BC}" type="datetimeFigureOut">
              <a:rPr lang="el-GR" smtClean="0"/>
              <a:t>14/12/2016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261782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DB9290A1-9BFB-4F59-A9DC-9B64B6D5E8BC}" type="datetimeFigureOut">
              <a:rPr lang="el-GR" smtClean="0"/>
              <a:t>14/12/2016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6175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DB9290A1-9BFB-4F59-A9DC-9B64B6D5E8BC}" type="datetimeFigureOut">
              <a:rPr lang="el-GR" smtClean="0"/>
              <a:t>14/12/2016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262696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B9290A1-9BFB-4F59-A9DC-9B64B6D5E8BC}" type="datetimeFigureOut">
              <a:rPr lang="el-GR" smtClean="0"/>
              <a:t>14/12/2016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266549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B9290A1-9BFB-4F59-A9DC-9B64B6D5E8BC}" type="datetimeFigureOut">
              <a:rPr lang="el-GR" smtClean="0"/>
              <a:t>14/12/2016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277134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B9290A1-9BFB-4F59-A9DC-9B64B6D5E8BC}" type="datetimeFigureOut">
              <a:rPr lang="el-GR" smtClean="0"/>
              <a:t>14/12/2016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78502CB-3251-4FA3-82D5-92F8262A04BF}" type="slidenum">
              <a:rPr lang="el-GR" smtClean="0"/>
              <a:t>‹#›</a:t>
            </a:fld>
            <a:endParaRPr lang="el-GR"/>
          </a:p>
        </p:txBody>
      </p:sp>
    </p:spTree>
    <p:extLst>
      <p:ext uri="{BB962C8B-B14F-4D97-AF65-F5344CB8AC3E}">
        <p14:creationId xmlns:p14="http://schemas.microsoft.com/office/powerpoint/2010/main" val="256045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290A1-9BFB-4F59-A9DC-9B64B6D5E8BC}" type="datetimeFigureOut">
              <a:rPr lang="el-GR" smtClean="0"/>
              <a:t>14/12/2016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502CB-3251-4FA3-82D5-92F8262A04BF}" type="slidenum">
              <a:rPr lang="el-GR" smtClean="0"/>
              <a:t>‹#›</a:t>
            </a:fld>
            <a:endParaRPr lang="el-GR"/>
          </a:p>
        </p:txBody>
      </p:sp>
    </p:spTree>
    <p:extLst>
      <p:ext uri="{BB962C8B-B14F-4D97-AF65-F5344CB8AC3E}">
        <p14:creationId xmlns:p14="http://schemas.microsoft.com/office/powerpoint/2010/main" val="3658673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image" Target="../media/image1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
            </a:r>
            <a:br>
              <a:rPr lang="el-GR" dirty="0" smtClean="0"/>
            </a:br>
            <a:endParaRPr lang="el-GR" dirty="0"/>
          </a:p>
        </p:txBody>
      </p:sp>
      <p:sp>
        <p:nvSpPr>
          <p:cNvPr id="9" name="Θέση κειμένου 8"/>
          <p:cNvSpPr>
            <a:spLocks noGrp="1"/>
          </p:cNvSpPr>
          <p:nvPr>
            <p:ph type="body" sz="half" idx="4294967295"/>
          </p:nvPr>
        </p:nvSpPr>
        <p:spPr>
          <a:xfrm>
            <a:off x="0" y="5367338"/>
            <a:ext cx="5486400" cy="804862"/>
          </a:xfrm>
        </p:spPr>
        <p:txBody>
          <a:bodyPr>
            <a:normAutofit fontScale="62500" lnSpcReduction="20000"/>
          </a:bodyPr>
          <a:lstStyle/>
          <a:p>
            <a:r>
              <a:rPr lang="el-GR" dirty="0" smtClean="0"/>
              <a:t>ιερές εκστρατείες για την απελευθέρωση των Αγίων Τόπων από τους μουσουλμάνους</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88779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466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p:cNvGraphicFramePr>
            <a:graphicFrameLocks noChangeAspect="1"/>
          </p:cNvGraphicFramePr>
          <p:nvPr>
            <p:extLst>
              <p:ext uri="{D42A27DB-BD31-4B8C-83A1-F6EECF244321}">
                <p14:modId xmlns:p14="http://schemas.microsoft.com/office/powerpoint/2010/main" val="3649790509"/>
              </p:ext>
            </p:extLst>
          </p:nvPr>
        </p:nvGraphicFramePr>
        <p:xfrm>
          <a:off x="6804248" y="692696"/>
          <a:ext cx="1500187" cy="490537"/>
        </p:xfrm>
        <a:graphic>
          <a:graphicData uri="http://schemas.openxmlformats.org/presentationml/2006/ole">
            <mc:AlternateContent xmlns:mc="http://schemas.openxmlformats.org/markup-compatibility/2006">
              <mc:Choice xmlns:v="urn:schemas-microsoft-com:vml" Requires="v">
                <p:oleObj spid="_x0000_s9220" name="Αντικείμενο κελύφους συσκευασίας" showAsIcon="1" r:id="rId3" imgW="1500120" imgH="491040" progId="Package">
                  <p:embed/>
                </p:oleObj>
              </mc:Choice>
              <mc:Fallback>
                <p:oleObj name="Αντικείμενο κελύφους συσκευασίας" showAsIcon="1" r:id="rId3" imgW="1500120" imgH="491040" progId="Package">
                  <p:embed/>
                  <p:pic>
                    <p:nvPicPr>
                      <p:cNvPr id="0" name=""/>
                      <p:cNvPicPr/>
                      <p:nvPr/>
                    </p:nvPicPr>
                    <p:blipFill>
                      <a:blip r:embed="rId4"/>
                      <a:stretch>
                        <a:fillRect/>
                      </a:stretch>
                    </p:blipFill>
                    <p:spPr>
                      <a:xfrm>
                        <a:off x="6804248" y="692696"/>
                        <a:ext cx="1500187" cy="490537"/>
                      </a:xfrm>
                      <a:prstGeom prst="rect">
                        <a:avLst/>
                      </a:prstGeom>
                    </p:spPr>
                  </p:pic>
                </p:oleObj>
              </mc:Fallback>
            </mc:AlternateContent>
          </a:graphicData>
        </a:graphic>
      </p:graphicFrame>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1547813"/>
            <a:ext cx="5362575"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532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Πώς ξεκίνησαν</a:t>
            </a:r>
            <a:endParaRPr lang="el-GR" dirty="0"/>
          </a:p>
        </p:txBody>
      </p:sp>
      <p:sp>
        <p:nvSpPr>
          <p:cNvPr id="7" name="Θέση περιεχομένου 6"/>
          <p:cNvSpPr>
            <a:spLocks noGrp="1"/>
          </p:cNvSpPr>
          <p:nvPr>
            <p:ph idx="1"/>
          </p:nvPr>
        </p:nvSpPr>
        <p:spPr/>
        <p:txBody>
          <a:bodyPr>
            <a:normAutofit fontScale="92500" lnSpcReduction="20000"/>
          </a:bodyPr>
          <a:lstStyle/>
          <a:p>
            <a:r>
              <a:rPr lang="el-GR" dirty="0" smtClean="0"/>
              <a:t>Υποκινήθηκαν από την Καθολική εκκλησία </a:t>
            </a:r>
          </a:p>
          <a:p>
            <a:r>
              <a:rPr lang="el-GR" smtClean="0"/>
              <a:t>σκοπός </a:t>
            </a:r>
            <a:r>
              <a:rPr lang="el-GR" dirty="0" smtClean="0"/>
              <a:t>ήταν να επεκτείνει την εξουσία της στην Ανατολή και να καταφέρει να υποτάξει την εκκλησία της Κωνσταντινούπολης</a:t>
            </a:r>
          </a:p>
          <a:p>
            <a:r>
              <a:rPr lang="el-GR" dirty="0" smtClean="0"/>
              <a:t>πολλοί σταυροφόροι ήταν απλώς φτωχοί, που προσπαθούσαν να γλιτώσουν από τις δυσκολίες της μεσαιωνικής ζωής </a:t>
            </a:r>
          </a:p>
          <a:p>
            <a:r>
              <a:rPr lang="el-GR" dirty="0" smtClean="0"/>
              <a:t>Κάποιοι επιζητούσαν άφεση αμαρτιών και η Καθολική εκκλησία μοίραζε συγχωροχάρτια</a:t>
            </a:r>
          </a:p>
          <a:p>
            <a:r>
              <a:rPr lang="el-GR" dirty="0" smtClean="0"/>
              <a:t>Υπήρχαν φήμες ότι οι μουσουλμάνοι κακοποιούσαν τους χριστιανούς </a:t>
            </a:r>
            <a:endParaRPr lang="el-GR" dirty="0"/>
          </a:p>
        </p:txBody>
      </p:sp>
    </p:spTree>
    <p:extLst>
      <p:ext uri="{BB962C8B-B14F-4D97-AF65-F5344CB8AC3E}">
        <p14:creationId xmlns:p14="http://schemas.microsoft.com/office/powerpoint/2010/main" val="1040448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Τα θρησκευτικά – πολεμικά τάγματα</a:t>
            </a:r>
            <a:endParaRPr lang="el-GR" dirty="0"/>
          </a:p>
        </p:txBody>
      </p:sp>
      <p:sp>
        <p:nvSpPr>
          <p:cNvPr id="5" name="Θέση περιεχομένου 4"/>
          <p:cNvSpPr>
            <a:spLocks noGrp="1"/>
          </p:cNvSpPr>
          <p:nvPr>
            <p:ph idx="1"/>
          </p:nvPr>
        </p:nvSpPr>
        <p:spPr>
          <a:xfrm>
            <a:off x="466886" y="1268761"/>
            <a:ext cx="8013576" cy="2520280"/>
          </a:xfrm>
        </p:spPr>
        <p:txBody>
          <a:bodyPr>
            <a:normAutofit/>
          </a:bodyPr>
          <a:lstStyle/>
          <a:p>
            <a:r>
              <a:rPr lang="el-GR" dirty="0" smtClean="0"/>
              <a:t>ιδρύθηκαν 3 θρησκευτικά-πολεμικά τάγματα </a:t>
            </a:r>
          </a:p>
          <a:p>
            <a:pPr marL="514350" indent="-514350">
              <a:buFont typeface="+mj-lt"/>
              <a:buAutoNum type="arabicPeriod"/>
            </a:pPr>
            <a:r>
              <a:rPr lang="el-GR" dirty="0" smtClean="0"/>
              <a:t>το τάγμα των Ναΐτών</a:t>
            </a:r>
          </a:p>
          <a:p>
            <a:pPr marL="514350" indent="-514350">
              <a:buFont typeface="+mj-lt"/>
              <a:buAutoNum type="arabicPeriod"/>
            </a:pPr>
            <a:r>
              <a:rPr lang="el-GR" dirty="0" smtClean="0"/>
              <a:t>το τάγμα των Ιωαννιτών  </a:t>
            </a:r>
          </a:p>
          <a:p>
            <a:pPr marL="514350" indent="-514350">
              <a:buFont typeface="+mj-lt"/>
              <a:buAutoNum type="arabicPeriod"/>
            </a:pPr>
            <a:r>
              <a:rPr lang="el-GR" dirty="0" smtClean="0"/>
              <a:t>το τάγμα των Τευτόνων Ιπποτών</a:t>
            </a:r>
            <a:endParaRPr lang="el-G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502" y="4005064"/>
            <a:ext cx="3647064" cy="26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177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 ΣΤΑΥΡΟΦΟΡΙΑ</a:t>
            </a:r>
            <a:endParaRPr lang="el-GR" dirty="0"/>
          </a:p>
        </p:txBody>
      </p:sp>
      <p:sp>
        <p:nvSpPr>
          <p:cNvPr id="3" name="Θέση περιεχομένου 2"/>
          <p:cNvSpPr>
            <a:spLocks noGrp="1"/>
          </p:cNvSpPr>
          <p:nvPr>
            <p:ph idx="1"/>
          </p:nvPr>
        </p:nvSpPr>
        <p:spPr/>
        <p:txBody>
          <a:bodyPr/>
          <a:lstStyle/>
          <a:p>
            <a:endParaRPr lang="el-GR" dirty="0"/>
          </a:p>
        </p:txBody>
      </p:sp>
      <p:sp>
        <p:nvSpPr>
          <p:cNvPr id="4" name="Θέση κειμένου 3"/>
          <p:cNvSpPr>
            <a:spLocks noGrp="1"/>
          </p:cNvSpPr>
          <p:nvPr>
            <p:ph type="body" sz="half" idx="2"/>
          </p:nvPr>
        </p:nvSpPr>
        <p:spPr/>
        <p:txBody>
          <a:bodyPr>
            <a:noAutofit/>
          </a:bodyPr>
          <a:lstStyle/>
          <a:p>
            <a:r>
              <a:rPr lang="el-GR" sz="1800" dirty="0" smtClean="0"/>
              <a:t>Ο αυτοκράτορας Αλέξιος Α΄ Κομνηνός έστειλε μία επιστολή στον πάπα, στην οποία τού ζητούσε να στείλει μισθοφόρους από τη Δύση για να καταφέρει να νικήσει τους Σελτζούκους Τούρκους στη Μικρά Ασία</a:t>
            </a:r>
          </a:p>
          <a:p>
            <a:r>
              <a:rPr lang="el-GR" sz="1800" dirty="0" smtClean="0"/>
              <a:t>ο πάπας στη σύνοδο του Κλερμόν (1095) θα κηρύξει επίσημα τη Σταυροφορία</a:t>
            </a:r>
          </a:p>
          <a:p>
            <a:r>
              <a:rPr lang="el-GR" sz="1800" dirty="0" smtClean="0"/>
              <a:t>ξεκίνησαν από τη Γαλλία και την Ιταλία σε διαφορετικούς χρόνους τον Αύγουστο και το Σεπτέμβριο του 1096</a:t>
            </a:r>
          </a:p>
          <a:p>
            <a:r>
              <a:rPr lang="el-GR" sz="1800" dirty="0" smtClean="0"/>
              <a:t>Οι σταυροφόροι μπήκαν στην  Ιερουσαλήμ στις 15 Ιουλίου 1099</a:t>
            </a:r>
            <a:endParaRPr lang="el-GR"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60648"/>
            <a:ext cx="558011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317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Α ΣΤΑΥΡΟΦΟΡΙΑ</a:t>
            </a:r>
            <a:endParaRPr lang="el-GR" dirty="0"/>
          </a:p>
        </p:txBody>
      </p:sp>
      <p:sp>
        <p:nvSpPr>
          <p:cNvPr id="7" name="Θέση κειμένου 6"/>
          <p:cNvSpPr>
            <a:spLocks noGrp="1"/>
          </p:cNvSpPr>
          <p:nvPr>
            <p:ph type="body" sz="half" idx="2"/>
          </p:nvPr>
        </p:nvSpPr>
        <p:spPr/>
        <p:txBody>
          <a:bodyPr>
            <a:normAutofit lnSpcReduction="10000"/>
          </a:bodyPr>
          <a:lstStyle/>
          <a:p>
            <a:r>
              <a:rPr lang="el-GR" sz="2000" dirty="0" smtClean="0"/>
              <a:t>έναντι των Φράγκων εισβολέων. Οι σταυροφόροι μπήκαν στην πόλη στις 15 </a:t>
            </a:r>
            <a:r>
              <a:rPr lang="el-GR" sz="2000" dirty="0" err="1" smtClean="0"/>
              <a:t>ιουλίου</a:t>
            </a:r>
            <a:r>
              <a:rPr lang="el-GR" sz="2000" dirty="0" smtClean="0"/>
              <a:t> 1099.. </a:t>
            </a:r>
          </a:p>
          <a:p>
            <a:r>
              <a:rPr lang="el-GR" sz="2000" dirty="0" smtClean="0"/>
              <a:t>Ως συνέπεια της Α΄ Σταυροφορίας δημιουργήθηκαν τέσσερα σταυροφορικά κράτη : η Κομητεία της Έδεσσας, </a:t>
            </a:r>
          </a:p>
          <a:p>
            <a:r>
              <a:rPr lang="el-GR" sz="2000" dirty="0" smtClean="0"/>
              <a:t>το Πριγκιπάτο της Αντιόχειας, </a:t>
            </a:r>
          </a:p>
          <a:p>
            <a:r>
              <a:rPr lang="el-GR" sz="2000" dirty="0" smtClean="0"/>
              <a:t>η Κομητεία της Τρίπολης </a:t>
            </a:r>
          </a:p>
          <a:p>
            <a:r>
              <a:rPr lang="el-GR" sz="2000" dirty="0" smtClean="0"/>
              <a:t>και το Βασίλειο της Ιερουσαλήμ.</a:t>
            </a:r>
          </a:p>
          <a:p>
            <a:endParaRPr lang="el-GR"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0142" y="273050"/>
            <a:ext cx="4301565"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595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 Σταυροφορία (1147-1149)</a:t>
            </a:r>
            <a:endParaRPr lang="el-GR" dirty="0"/>
          </a:p>
        </p:txBody>
      </p:sp>
      <p:sp>
        <p:nvSpPr>
          <p:cNvPr id="3" name="Θέση περιεχομένου 2"/>
          <p:cNvSpPr>
            <a:spLocks noGrp="1"/>
          </p:cNvSpPr>
          <p:nvPr>
            <p:ph idx="1"/>
          </p:nvPr>
        </p:nvSpPr>
        <p:spPr/>
        <p:txBody>
          <a:bodyPr/>
          <a:lstStyle/>
          <a:p>
            <a:endParaRPr lang="el-GR" dirty="0"/>
          </a:p>
        </p:txBody>
      </p:sp>
      <p:sp>
        <p:nvSpPr>
          <p:cNvPr id="4" name="Θέση κειμένου 3"/>
          <p:cNvSpPr>
            <a:spLocks noGrp="1"/>
          </p:cNvSpPr>
          <p:nvPr>
            <p:ph type="body" sz="half" idx="2"/>
          </p:nvPr>
        </p:nvSpPr>
        <p:spPr/>
        <p:txBody>
          <a:bodyPr>
            <a:normAutofit/>
          </a:bodyPr>
          <a:lstStyle/>
          <a:p>
            <a:r>
              <a:rPr lang="el-GR" sz="2000" dirty="0" smtClean="0"/>
              <a:t>κηρύχθηκε από το Βερνάρδο του </a:t>
            </a:r>
            <a:r>
              <a:rPr lang="el-GR" sz="2000" dirty="0" err="1" smtClean="0"/>
              <a:t>Κλερβό</a:t>
            </a:r>
            <a:endParaRPr lang="el-GR" sz="2000" dirty="0" smtClean="0"/>
          </a:p>
          <a:p>
            <a:r>
              <a:rPr lang="el-GR" sz="2000" dirty="0" smtClean="0"/>
              <a:t>. Γαλλικός και </a:t>
            </a:r>
            <a:r>
              <a:rPr lang="el-GR" sz="2000" dirty="0" err="1" smtClean="0"/>
              <a:t>Νοτιογερμανικός</a:t>
            </a:r>
            <a:r>
              <a:rPr lang="el-GR" sz="2000" dirty="0" smtClean="0"/>
              <a:t> στρατός  βάδισαν προς την Ιερουσαλήμ το 1147, αλλά δεν κατάφεραν να πετύχουν κάποια σημαντική νίκη</a:t>
            </a:r>
            <a:endParaRPr lang="el-GR"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106" y="260647"/>
            <a:ext cx="5321374" cy="597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367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 Σταυροφορία (1187-1192)</a:t>
            </a:r>
            <a:endParaRPr lang="el-GR" dirty="0"/>
          </a:p>
        </p:txBody>
      </p:sp>
      <p:sp>
        <p:nvSpPr>
          <p:cNvPr id="4" name="Θέση κειμένου 3"/>
          <p:cNvSpPr>
            <a:spLocks noGrp="1"/>
          </p:cNvSpPr>
          <p:nvPr>
            <p:ph sz="half" idx="1"/>
          </p:nvPr>
        </p:nvSpPr>
        <p:spPr/>
        <p:txBody>
          <a:bodyPr>
            <a:normAutofit fontScale="62500" lnSpcReduction="20000"/>
          </a:bodyPr>
          <a:lstStyle/>
          <a:p>
            <a:r>
              <a:rPr lang="el-GR" dirty="0" smtClean="0"/>
              <a:t>Ο  </a:t>
            </a:r>
            <a:r>
              <a:rPr lang="el-GR" dirty="0" err="1" smtClean="0"/>
              <a:t>Σαλαντίν</a:t>
            </a:r>
            <a:r>
              <a:rPr lang="el-GR" dirty="0" smtClean="0"/>
              <a:t> ανακατέλαβε την Ιερουσαλήμ στις 29 Σεπτεμβρίου 1187</a:t>
            </a:r>
          </a:p>
          <a:p>
            <a:r>
              <a:rPr lang="el-GR" dirty="0" smtClean="0"/>
              <a:t>Στις 29 Οκτωβρίου ο Πάπας Γρηγόριος Η΄ εξέδωσε παπική βούλα, </a:t>
            </a:r>
            <a:r>
              <a:rPr lang="el-GR" dirty="0" err="1" smtClean="0"/>
              <a:t>Audita</a:t>
            </a:r>
            <a:r>
              <a:rPr lang="el-GR" dirty="0" smtClean="0"/>
              <a:t> </a:t>
            </a:r>
            <a:r>
              <a:rPr lang="el-GR" dirty="0" err="1" smtClean="0"/>
              <a:t>tremendi</a:t>
            </a:r>
            <a:r>
              <a:rPr lang="el-GR" dirty="0" smtClean="0"/>
              <a:t>, εξαγγέλλοντας την Γ΄ Σταυροφορία.</a:t>
            </a:r>
          </a:p>
          <a:p>
            <a:r>
              <a:rPr lang="el-GR" dirty="0" smtClean="0"/>
              <a:t>Για να ανατρέψουν την απώλεια της Ιερουσαλήμ, </a:t>
            </a:r>
          </a:p>
          <a:p>
            <a:r>
              <a:rPr lang="el-GR" dirty="0" smtClean="0"/>
              <a:t>ο Φρειδερίκος Α΄, αυτοκράτορας της Αγίας Ρωμαϊκής Αυτοκρατορίας της Γερμανίας, </a:t>
            </a:r>
          </a:p>
          <a:p>
            <a:r>
              <a:rPr lang="el-GR" dirty="0" smtClean="0"/>
              <a:t>ο Βασιλιάς Φίλιππος Β΄ της Γαλλίας και </a:t>
            </a:r>
          </a:p>
          <a:p>
            <a:r>
              <a:rPr lang="el-GR" dirty="0" smtClean="0"/>
              <a:t>ο Βασιλιάς Ριχάρδος Α΄ (ο Λεοντόκαρδος) της Αγγλίας οργάνωσαν όλοι δυνάμεις</a:t>
            </a:r>
            <a:endParaRPr lang="el-GR"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0932" y="4005064"/>
            <a:ext cx="4038600" cy="197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196752"/>
            <a:ext cx="20970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213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 Σταυροφορία (1202-1204)</a:t>
            </a:r>
            <a:endParaRPr lang="el-GR" dirty="0"/>
          </a:p>
        </p:txBody>
      </p:sp>
      <p:sp>
        <p:nvSpPr>
          <p:cNvPr id="3" name="Θέση περιεχομένου 2"/>
          <p:cNvSpPr>
            <a:spLocks noGrp="1"/>
          </p:cNvSpPr>
          <p:nvPr>
            <p:ph sz="half" idx="1"/>
          </p:nvPr>
        </p:nvSpPr>
        <p:spPr/>
        <p:txBody>
          <a:bodyPr>
            <a:noAutofit/>
          </a:bodyPr>
          <a:lstStyle/>
          <a:p>
            <a:r>
              <a:rPr lang="el-GR" sz="1600" dirty="0" smtClean="0"/>
              <a:t>Η Δ΄ Σταυροφορία δεν έφθασε ποτέ στους </a:t>
            </a:r>
            <a:r>
              <a:rPr lang="el-GR" sz="1600" dirty="0" err="1" smtClean="0"/>
              <a:t>Αγιους</a:t>
            </a:r>
            <a:r>
              <a:rPr lang="el-GR" sz="1600" dirty="0" smtClean="0"/>
              <a:t> Τόπους.</a:t>
            </a:r>
          </a:p>
          <a:p>
            <a:r>
              <a:rPr lang="el-GR" sz="1600" dirty="0" smtClean="0"/>
              <a:t>Συμφώνησαν να εκτρέψουν τη σταυροφορία στην Κωνσταντινούπολη και να μοιραστούν ότι θα μπορούσε να λεηλατηθεί</a:t>
            </a:r>
          </a:p>
          <a:p>
            <a:r>
              <a:rPr lang="el-GR" sz="1600" dirty="0" smtClean="0"/>
              <a:t>ο Φίλιππος είδε τη σταυροφορία ως ευκαιρία να αποκαταστήσει τον εξορισμένο </a:t>
            </a:r>
            <a:r>
              <a:rPr lang="el-GR" sz="1600" dirty="0" err="1" smtClean="0"/>
              <a:t>ανηψιό</a:t>
            </a:r>
            <a:r>
              <a:rPr lang="el-GR" sz="1600" dirty="0" smtClean="0"/>
              <a:t> του, Αλέξιο Δ΄ Άγγελο, στο θρόνο του Βυζαντίου</a:t>
            </a:r>
          </a:p>
          <a:p>
            <a:r>
              <a:rPr lang="el-GR" sz="1600" dirty="0" err="1" smtClean="0"/>
              <a:t>Ομως</a:t>
            </a:r>
            <a:r>
              <a:rPr lang="el-GR" sz="1600" dirty="0" smtClean="0"/>
              <a:t> ο Αλέξιος στραγγαλίστηκε μετά από ένα ανακτορικό πραξικόπημα</a:t>
            </a:r>
          </a:p>
          <a:p>
            <a:r>
              <a:rPr lang="el-GR" sz="1600" dirty="0" err="1" smtClean="0"/>
              <a:t>αναγκάσστηκαν</a:t>
            </a:r>
            <a:r>
              <a:rPr lang="el-GR" sz="1600" dirty="0" smtClean="0"/>
              <a:t> να επαναλάβουν την πολιορκία τον Απρίλιο του 1204. Τη φορά αυτή πόλη και οι εκκλησίες λεηλατήθηκαν και μεγάλος αριθμός πολιτών σφαγιάστηκε. Οι σταυροφόροι ανταμείφθηκαν, μοιράζοντας την Αυτοκρατορία σε Λατινικά φέουδα και Ενετικές αποικίες.</a:t>
            </a:r>
          </a:p>
        </p:txBody>
      </p:sp>
      <p:sp>
        <p:nvSpPr>
          <p:cNvPr id="4" name="Θέση περιεχομένου 3"/>
          <p:cNvSpPr>
            <a:spLocks noGrp="1"/>
          </p:cNvSpPr>
          <p:nvPr>
            <p:ph sz="half" idx="2"/>
          </p:nvPr>
        </p:nvSpPr>
        <p:spPr/>
        <p:txBody>
          <a:bodyPr>
            <a:normAutofit/>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915" y="1556792"/>
            <a:ext cx="44761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883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632"/>
            <a:ext cx="7776864" cy="660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582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428</Words>
  <Application>Microsoft Office PowerPoint</Application>
  <PresentationFormat>Προβολή στην οθόνη (4:3)</PresentationFormat>
  <Paragraphs>40</Paragraphs>
  <Slides>10</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10</vt:i4>
      </vt:variant>
    </vt:vector>
  </HeadingPairs>
  <TitlesOfParts>
    <vt:vector size="12" baseType="lpstr">
      <vt:lpstr>Θέμα του Office</vt:lpstr>
      <vt:lpstr>Πακέτο</vt:lpstr>
      <vt:lpstr> </vt:lpstr>
      <vt:lpstr>Πώς ξεκίνησαν</vt:lpstr>
      <vt:lpstr>Τα θρησκευτικά – πολεμικά τάγματα</vt:lpstr>
      <vt:lpstr>Α ΣΤΑΥΡΟΦΟΡΙΑ</vt:lpstr>
      <vt:lpstr>Α ΣΤΑΥΡΟΦΟΡΙΑ</vt:lpstr>
      <vt:lpstr>Β΄ Σταυροφορία (1147-1149)</vt:lpstr>
      <vt:lpstr>Γ΄ Σταυροφορία (1187-1192)</vt:lpstr>
      <vt:lpstr>Δ΄ Σταυροφορία (1202-1204)</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ιερή εκστρατεία για απελευθέρωση Αγίων Τόπων από τους μουσουλμάνους</dc:title>
  <dc:creator>user</dc:creator>
  <cp:lastModifiedBy>user</cp:lastModifiedBy>
  <cp:revision>9</cp:revision>
  <dcterms:created xsi:type="dcterms:W3CDTF">2016-12-14T19:03:20Z</dcterms:created>
  <dcterms:modified xsi:type="dcterms:W3CDTF">2016-12-14T20:39:56Z</dcterms:modified>
</cp:coreProperties>
</file>