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2" r:id="rId4"/>
    <p:sldId id="260" r:id="rId5"/>
    <p:sldId id="268" r:id="rId6"/>
    <p:sldId id="269" r:id="rId7"/>
    <p:sldId id="259" r:id="rId8"/>
    <p:sldId id="27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852" y="-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31A50F-51AB-42FC-B0F5-6B6979F15000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673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0325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4413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5029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768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2913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3212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892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01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0053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6191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231A50F-51AB-42FC-B0F5-6B6979F15000}" type="datetimeFigureOut">
              <a:rPr lang="el-GR" smtClean="0"/>
              <a:pPr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448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6030" y="1525533"/>
            <a:ext cx="2872992" cy="3443286"/>
          </a:xfrm>
          <a:prstGeom prst="rect">
            <a:avLst/>
          </a:prstGeom>
        </p:spPr>
      </p:pic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0593034"/>
              </p:ext>
            </p:extLst>
          </p:nvPr>
        </p:nvGraphicFramePr>
        <p:xfrm>
          <a:off x="2867392" y="5539903"/>
          <a:ext cx="6986583" cy="751109"/>
        </p:xfrm>
        <a:graphic>
          <a:graphicData uri="http://schemas.openxmlformats.org/drawingml/2006/table">
            <a:tbl>
              <a:tblPr/>
              <a:tblGrid>
                <a:gridCol w="776287"/>
                <a:gridCol w="776287"/>
                <a:gridCol w="776287"/>
                <a:gridCol w="776287"/>
                <a:gridCol w="776287"/>
                <a:gridCol w="776287"/>
                <a:gridCol w="776287"/>
                <a:gridCol w="776287"/>
                <a:gridCol w="776287"/>
              </a:tblGrid>
              <a:tr h="75110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è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ë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4605000"/>
              </p:ext>
            </p:extLst>
          </p:nvPr>
        </p:nvGraphicFramePr>
        <p:xfrm>
          <a:off x="1484030" y="3173384"/>
          <a:ext cx="7452000" cy="822960"/>
        </p:xfrm>
        <a:graphic>
          <a:graphicData uri="http://schemas.openxmlformats.org/drawingml/2006/table">
            <a:tbl>
              <a:tblPr/>
              <a:tblGrid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</a:tblGrid>
              <a:tr h="75543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48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</a:t>
                      </a:r>
                      <a:endParaRPr lang="el-GR" sz="48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7108156" y="586390"/>
            <a:ext cx="2342147" cy="1325931"/>
          </a:xfrm>
          <a:prstGeom prst="wedgeEllipseCallout">
            <a:avLst>
              <a:gd name="adj1" fmla="val 60032"/>
              <a:gd name="adj2" fmla="val 77734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Ho </a:t>
            </a:r>
            <a:r>
              <a:rPr lang="fr-FR" sz="3600" b="1" dirty="0" smtClean="0">
                <a:latin typeface="Gabriola" panose="04040605051002020D02" pitchFamily="82" charset="0"/>
              </a:rPr>
              <a:t> </a:t>
            </a:r>
            <a:r>
              <a:rPr lang="fr-FR" sz="3600" b="1" dirty="0" err="1" smtClean="0">
                <a:solidFill>
                  <a:srgbClr val="C00000"/>
                </a:solidFill>
                <a:latin typeface="Gabriola" panose="04040605051002020D02" pitchFamily="82" charset="0"/>
              </a:rPr>
              <a:t>ho</a:t>
            </a:r>
            <a:r>
              <a:rPr lang="fr-FR" sz="36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fr-FR" sz="3600" b="1" dirty="0" smtClean="0">
                <a:latin typeface="Gabriola" panose="04040605051002020D02" pitchFamily="82" charset="0"/>
              </a:rPr>
              <a:t> </a:t>
            </a:r>
            <a:r>
              <a:rPr lang="fr-FR" sz="3600" b="1" dirty="0" err="1" smtClean="0">
                <a:solidFill>
                  <a:srgbClr val="FFC000"/>
                </a:solidFill>
                <a:latin typeface="Gabriola" panose="04040605051002020D02" pitchFamily="82" charset="0"/>
              </a:rPr>
              <a:t>ho</a:t>
            </a:r>
            <a:r>
              <a:rPr lang="fr-FR" sz="3600" b="1" dirty="0" smtClean="0">
                <a:latin typeface="Gabriola" panose="04040605051002020D02" pitchFamily="82" charset="0"/>
              </a:rPr>
              <a:t>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suis-je?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813" y="4308555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6848" y="586390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580996" y="274180"/>
            <a:ext cx="2574328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pic>
        <p:nvPicPr>
          <p:cNvPr id="30" name="Εικόνα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36" b="18041"/>
          <a:stretch>
            <a:fillRect/>
          </a:stretch>
        </p:blipFill>
        <p:spPr>
          <a:xfrm>
            <a:off x="2927353" y="3627620"/>
            <a:ext cx="6030219" cy="19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3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7553" y="174247"/>
            <a:ext cx="2180129" cy="3200189"/>
          </a:xfrm>
          <a:prstGeom prst="rect">
            <a:avLst/>
          </a:prstGeom>
        </p:spPr>
      </p:pic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4645820"/>
              </p:ext>
            </p:extLst>
          </p:nvPr>
        </p:nvGraphicFramePr>
        <p:xfrm>
          <a:off x="3690426" y="5639255"/>
          <a:ext cx="5239938" cy="768335"/>
        </p:xfrm>
        <a:graphic>
          <a:graphicData uri="http://schemas.openxmlformats.org/drawingml/2006/table">
            <a:tbl>
              <a:tblPr/>
              <a:tblGrid>
                <a:gridCol w="873323"/>
                <a:gridCol w="873323"/>
                <a:gridCol w="873323"/>
                <a:gridCol w="873323"/>
                <a:gridCol w="873323"/>
                <a:gridCol w="873323"/>
              </a:tblGrid>
              <a:tr h="768335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e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8079401"/>
              </p:ext>
            </p:extLst>
          </p:nvPr>
        </p:nvGraphicFramePr>
        <p:xfrm>
          <a:off x="2170084" y="3003238"/>
          <a:ext cx="6760280" cy="907425"/>
        </p:xfrm>
        <a:graphic>
          <a:graphicData uri="http://schemas.openxmlformats.org/drawingml/2006/table">
            <a:tbl>
              <a:tblPr/>
              <a:tblGrid>
                <a:gridCol w="208280"/>
                <a:gridCol w="936000"/>
                <a:gridCol w="936000"/>
                <a:gridCol w="936000"/>
                <a:gridCol w="936000"/>
                <a:gridCol w="936000"/>
                <a:gridCol w="936000"/>
                <a:gridCol w="936000"/>
              </a:tblGrid>
              <a:tr h="907425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5086350" y="414096"/>
            <a:ext cx="4159690" cy="2448000"/>
          </a:xfrm>
          <a:prstGeom prst="wedgeEllipseCallout">
            <a:avLst>
              <a:gd name="adj1" fmla="val 64027"/>
              <a:gd name="adj2" fmla="val -3350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Nous,</a:t>
            </a:r>
            <a:r>
              <a:rPr lang="fr-FR" sz="32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  <a:latin typeface="Gabriola" panose="04040605051002020D02" pitchFamily="82" charset="0"/>
              </a:rPr>
              <a:t>n</a:t>
            </a:r>
            <a:r>
              <a:rPr lang="fr-FR" sz="3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ous tirons le traineau du Père-Noël. </a:t>
            </a:r>
            <a:endParaRPr lang="fr-FR" sz="3200" b="1" dirty="0" smtClean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sommes-nous?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85" y="4302702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6539303"/>
              </p:ext>
            </p:extLst>
          </p:nvPr>
        </p:nvGraphicFramePr>
        <p:xfrm>
          <a:off x="2623280" y="5767388"/>
          <a:ext cx="998912" cy="751109"/>
        </p:xfrm>
        <a:graphic>
          <a:graphicData uri="http://schemas.openxmlformats.org/drawingml/2006/table">
            <a:tbl>
              <a:tblPr/>
              <a:tblGrid>
                <a:gridCol w="998912"/>
              </a:tblGrid>
              <a:tr h="75110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Les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3828" y="1022047"/>
            <a:ext cx="2314163" cy="340040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43" b="20800"/>
          <a:stretch/>
        </p:blipFill>
        <p:spPr>
          <a:xfrm flipH="1">
            <a:off x="2815980" y="3638861"/>
            <a:ext cx="905184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17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2238012"/>
              </p:ext>
            </p:extLst>
          </p:nvPr>
        </p:nvGraphicFramePr>
        <p:xfrm>
          <a:off x="3487396" y="5244407"/>
          <a:ext cx="5239941" cy="768335"/>
        </p:xfrm>
        <a:graphic>
          <a:graphicData uri="http://schemas.openxmlformats.org/drawingml/2006/table">
            <a:tbl>
              <a:tblPr/>
              <a:tblGrid>
                <a:gridCol w="748563"/>
                <a:gridCol w="748563"/>
                <a:gridCol w="748563"/>
                <a:gridCol w="748563"/>
                <a:gridCol w="748563"/>
                <a:gridCol w="748563"/>
                <a:gridCol w="748563"/>
              </a:tblGrid>
              <a:tr h="768335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u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4317842"/>
              </p:ext>
            </p:extLst>
          </p:nvPr>
        </p:nvGraphicFramePr>
        <p:xfrm>
          <a:off x="2853225" y="3085133"/>
          <a:ext cx="6508280" cy="907425"/>
        </p:xfrm>
        <a:graphic>
          <a:graphicData uri="http://schemas.openxmlformats.org/drawingml/2006/table">
            <a:tbl>
              <a:tblPr/>
              <a:tblGrid>
                <a:gridCol w="20828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907425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6096000" y="414096"/>
            <a:ext cx="3150040" cy="1800467"/>
          </a:xfrm>
          <a:prstGeom prst="wedgeEllipseCallout">
            <a:avLst>
              <a:gd name="adj1" fmla="val 62213"/>
              <a:gd name="adj2" fmla="val 10140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Moi,</a:t>
            </a:r>
            <a:r>
              <a:rPr lang="fr-FR" sz="32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  <a:latin typeface="Gabriola" panose="04040605051002020D02" pitchFamily="82" charset="0"/>
              </a:rPr>
              <a:t>j</a:t>
            </a:r>
            <a:r>
              <a:rPr lang="fr-FR" sz="3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’ai le nez rouge. </a:t>
            </a:r>
            <a:endParaRPr lang="fr-FR" sz="3200" b="1" dirty="0" smtClean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suis-je?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40" y="4308554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5388" y="689007"/>
            <a:ext cx="2314163" cy="3400403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484029" y="3258413"/>
            <a:ext cx="14398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800" cap="none" spc="0" dirty="0" smtClean="0">
                <a:ln/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C’est</a:t>
            </a:r>
            <a:endParaRPr lang="el-GR" sz="4800" cap="none" spc="0" dirty="0">
              <a:ln/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9406229" y="3258413"/>
            <a:ext cx="360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800" dirty="0">
                <a:ln/>
                <a:solidFill>
                  <a:schemeClr val="accent4"/>
                </a:solidFill>
                <a:latin typeface="Cambria" panose="02040503050406030204" pitchFamily="18" charset="0"/>
              </a:rPr>
              <a:t>!</a:t>
            </a:r>
            <a:endParaRPr lang="el-GR" sz="4800" cap="none" spc="0" dirty="0">
              <a:ln/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7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5090447"/>
              </p:ext>
            </p:extLst>
          </p:nvPr>
        </p:nvGraphicFramePr>
        <p:xfrm>
          <a:off x="2380491" y="5322653"/>
          <a:ext cx="4366615" cy="792000"/>
        </p:xfrm>
        <a:graphic>
          <a:graphicData uri="http://schemas.openxmlformats.org/drawingml/2006/table">
            <a:tbl>
              <a:tblPr/>
              <a:tblGrid>
                <a:gridCol w="873323"/>
                <a:gridCol w="873323"/>
                <a:gridCol w="873323"/>
                <a:gridCol w="873323"/>
                <a:gridCol w="873323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711454"/>
              </p:ext>
            </p:extLst>
          </p:nvPr>
        </p:nvGraphicFramePr>
        <p:xfrm>
          <a:off x="481921" y="3416792"/>
          <a:ext cx="8468746" cy="720000"/>
        </p:xfrm>
        <a:graphic>
          <a:graphicData uri="http://schemas.openxmlformats.org/drawingml/2006/table">
            <a:tbl>
              <a:tblPr/>
              <a:tblGrid>
                <a:gridCol w="769886"/>
                <a:gridCol w="769886"/>
                <a:gridCol w="769886"/>
                <a:gridCol w="769886"/>
                <a:gridCol w="769886"/>
                <a:gridCol w="769886"/>
                <a:gridCol w="769886"/>
                <a:gridCol w="769886"/>
                <a:gridCol w="769886"/>
                <a:gridCol w="769886"/>
                <a:gridCol w="769886"/>
              </a:tblGrid>
              <a:tr h="72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5689600" y="300242"/>
            <a:ext cx="3582081" cy="1994072"/>
          </a:xfrm>
          <a:prstGeom prst="wedgeEllipseCallout">
            <a:avLst>
              <a:gd name="adj1" fmla="val 57575"/>
              <a:gd name="adj2" fmla="val 41933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À Noël, </a:t>
            </a:r>
          </a:p>
          <a:p>
            <a:pPr algn="ctr"/>
            <a:r>
              <a:rPr lang="fr-FR" sz="32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je plante chez vous.</a:t>
            </a:r>
            <a:r>
              <a:rPr lang="fr-FR" sz="3200" b="1" dirty="0" smtClean="0">
                <a:latin typeface="Gabriola" panose="04040605051002020D02" pitchFamily="82" charset="0"/>
              </a:rPr>
              <a:t>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suis-je?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40" y="4308554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7365454"/>
              </p:ext>
            </p:extLst>
          </p:nvPr>
        </p:nvGraphicFramePr>
        <p:xfrm>
          <a:off x="6767660" y="5322825"/>
          <a:ext cx="4366615" cy="792000"/>
        </p:xfrm>
        <a:graphic>
          <a:graphicData uri="http://schemas.openxmlformats.org/drawingml/2006/table">
            <a:tbl>
              <a:tblPr/>
              <a:tblGrid>
                <a:gridCol w="873323"/>
                <a:gridCol w="873323"/>
                <a:gridCol w="873323"/>
                <a:gridCol w="873323"/>
                <a:gridCol w="873323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de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ë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1830" y="1144588"/>
            <a:ext cx="3744000" cy="40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3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7123874"/>
              </p:ext>
            </p:extLst>
          </p:nvPr>
        </p:nvGraphicFramePr>
        <p:xfrm>
          <a:off x="2380491" y="5322653"/>
          <a:ext cx="4366614" cy="792000"/>
        </p:xfrm>
        <a:graphic>
          <a:graphicData uri="http://schemas.openxmlformats.org/drawingml/2006/table">
            <a:tbl>
              <a:tblPr/>
              <a:tblGrid>
                <a:gridCol w="727769"/>
                <a:gridCol w="727769"/>
                <a:gridCol w="727769"/>
                <a:gridCol w="727769"/>
                <a:gridCol w="727769"/>
                <a:gridCol w="727769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u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2663626"/>
              </p:ext>
            </p:extLst>
          </p:nvPr>
        </p:nvGraphicFramePr>
        <p:xfrm>
          <a:off x="2380491" y="3019423"/>
          <a:ext cx="6366026" cy="701040"/>
        </p:xfrm>
        <a:graphic>
          <a:graphicData uri="http://schemas.openxmlformats.org/drawingml/2006/table">
            <a:tbl>
              <a:tblPr/>
              <a:tblGrid>
                <a:gridCol w="966026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5759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5733143" y="342728"/>
            <a:ext cx="3596596" cy="1932738"/>
          </a:xfrm>
          <a:prstGeom prst="wedgeEllipseCallout">
            <a:avLst>
              <a:gd name="adj1" fmla="val 57575"/>
              <a:gd name="adj2" fmla="val 41933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À Noël, </a:t>
            </a:r>
          </a:p>
          <a:p>
            <a:pPr algn="ctr"/>
            <a:r>
              <a:rPr lang="fr-FR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o</a:t>
            </a:r>
            <a:r>
              <a:rPr lang="fr-FR" sz="32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n décore le sapin.</a:t>
            </a:r>
            <a:r>
              <a:rPr lang="fr-FR" sz="3200" b="1" dirty="0" smtClean="0">
                <a:latin typeface="Gabriola" panose="04040605051002020D02" pitchFamily="82" charset="0"/>
              </a:rPr>
              <a:t>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sommes-nous?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40" y="4308554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896579"/>
              </p:ext>
            </p:extLst>
          </p:nvPr>
        </p:nvGraphicFramePr>
        <p:xfrm>
          <a:off x="6767660" y="5322825"/>
          <a:ext cx="4366614" cy="792000"/>
        </p:xfrm>
        <a:graphic>
          <a:graphicData uri="http://schemas.openxmlformats.org/drawingml/2006/table">
            <a:tbl>
              <a:tblPr/>
              <a:tblGrid>
                <a:gridCol w="727769"/>
                <a:gridCol w="727769"/>
                <a:gridCol w="727769"/>
                <a:gridCol w="727769"/>
                <a:gridCol w="727769"/>
                <a:gridCol w="727769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de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7672" y="2960913"/>
            <a:ext cx="1848116" cy="211591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675133">
            <a:off x="9622638" y="1167216"/>
            <a:ext cx="2007834" cy="2426844"/>
          </a:xfrm>
          <a:prstGeom prst="rect">
            <a:avLst/>
          </a:prstGeom>
        </p:spPr>
      </p:pic>
      <p:graphicFrame>
        <p:nvGraphicFramePr>
          <p:cNvPr id="13" name="12 - Πίνακας"/>
          <p:cNvGraphicFramePr>
            <a:graphicFrameLocks noGrp="1"/>
          </p:cNvGraphicFramePr>
          <p:nvPr/>
        </p:nvGraphicFramePr>
        <p:xfrm>
          <a:off x="3336144" y="3987522"/>
          <a:ext cx="4500000" cy="684000"/>
        </p:xfrm>
        <a:graphic>
          <a:graphicData uri="http://schemas.openxmlformats.org/drawingml/2006/table">
            <a:tbl>
              <a:tblPr/>
              <a:tblGrid>
                <a:gridCol w="900000"/>
                <a:gridCol w="900000"/>
                <a:gridCol w="900000"/>
                <a:gridCol w="900000"/>
                <a:gridCol w="900000"/>
              </a:tblGrid>
              <a:tr h="6840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87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7012390"/>
              </p:ext>
            </p:extLst>
          </p:nvPr>
        </p:nvGraphicFramePr>
        <p:xfrm>
          <a:off x="2951991" y="5181763"/>
          <a:ext cx="7200000" cy="792000"/>
        </p:xfrm>
        <a:graphic>
          <a:graphicData uri="http://schemas.openxmlformats.org/drawingml/2006/table">
            <a:tbl>
              <a:tblPr/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u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9840637"/>
              </p:ext>
            </p:extLst>
          </p:nvPr>
        </p:nvGraphicFramePr>
        <p:xfrm>
          <a:off x="867060" y="3133699"/>
          <a:ext cx="9936000" cy="701040"/>
        </p:xfrm>
        <a:graphic>
          <a:graphicData uri="http://schemas.openxmlformats.org/drawingml/2006/table">
            <a:tbl>
              <a:tblPr/>
              <a:tblGrid>
                <a:gridCol w="936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5759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5733143" y="342728"/>
            <a:ext cx="3596596" cy="1932738"/>
          </a:xfrm>
          <a:prstGeom prst="wedgeEllipseCallout">
            <a:avLst>
              <a:gd name="adj1" fmla="val 57575"/>
              <a:gd name="adj2" fmla="val 41933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À Noël, </a:t>
            </a:r>
          </a:p>
          <a:p>
            <a:pPr algn="ctr"/>
            <a:r>
              <a:rPr lang="fr-FR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o</a:t>
            </a:r>
            <a:r>
              <a:rPr lang="fr-FR" sz="32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n décore le sapin.</a:t>
            </a:r>
            <a:r>
              <a:rPr lang="fr-FR" sz="3200" b="1" dirty="0" smtClean="0">
                <a:latin typeface="Gabriola" panose="04040605051002020D02" pitchFamily="82" charset="0"/>
              </a:rPr>
              <a:t>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sommes-nous?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40" y="4308554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26227">
            <a:off x="9277721" y="850850"/>
            <a:ext cx="2817920" cy="284923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914658" y="5380730"/>
            <a:ext cx="931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Les</a:t>
            </a:r>
            <a:endParaRPr lang="el-GR" sz="40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3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0968" y="794082"/>
            <a:ext cx="3031890" cy="3710152"/>
          </a:xfrm>
          <a:prstGeom prst="rect">
            <a:avLst/>
          </a:prstGeom>
        </p:spPr>
      </p:pic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4586234"/>
              </p:ext>
            </p:extLst>
          </p:nvPr>
        </p:nvGraphicFramePr>
        <p:xfrm>
          <a:off x="2602708" y="4700553"/>
          <a:ext cx="6986584" cy="768335"/>
        </p:xfrm>
        <a:graphic>
          <a:graphicData uri="http://schemas.openxmlformats.org/drawingml/2006/table">
            <a:tbl>
              <a:tblPr/>
              <a:tblGrid>
                <a:gridCol w="873323"/>
                <a:gridCol w="873323"/>
                <a:gridCol w="873323"/>
                <a:gridCol w="873323"/>
                <a:gridCol w="873323"/>
                <a:gridCol w="873323"/>
                <a:gridCol w="873323"/>
                <a:gridCol w="873323"/>
              </a:tblGrid>
              <a:tr h="768335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o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7218776"/>
              </p:ext>
            </p:extLst>
          </p:nvPr>
        </p:nvGraphicFramePr>
        <p:xfrm>
          <a:off x="269824" y="3094707"/>
          <a:ext cx="11132220" cy="997607"/>
        </p:xfrm>
        <a:graphic>
          <a:graphicData uri="http://schemas.openxmlformats.org/drawingml/2006/table">
            <a:tbl>
              <a:tblPr/>
              <a:tblGrid>
                <a:gridCol w="742148"/>
                <a:gridCol w="742148"/>
                <a:gridCol w="742148"/>
                <a:gridCol w="742148"/>
                <a:gridCol w="742148"/>
                <a:gridCol w="742148"/>
                <a:gridCol w="742148"/>
                <a:gridCol w="742148"/>
                <a:gridCol w="742148"/>
                <a:gridCol w="742148"/>
                <a:gridCol w="742148"/>
                <a:gridCol w="742148"/>
                <a:gridCol w="742148"/>
                <a:gridCol w="742148"/>
                <a:gridCol w="742148"/>
              </a:tblGrid>
              <a:tr h="9976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6096000" y="551108"/>
            <a:ext cx="3143522" cy="1814089"/>
          </a:xfrm>
          <a:prstGeom prst="wedgeEllipseCallout">
            <a:avLst>
              <a:gd name="adj1" fmla="val 64027"/>
              <a:gd name="adj2" fmla="val 8323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Moi,</a:t>
            </a:r>
            <a:r>
              <a:rPr lang="fr-FR" sz="36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J’aime </a:t>
            </a:r>
            <a:r>
              <a:rPr lang="fr-FR" sz="36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la neige</a:t>
            </a:r>
            <a:r>
              <a:rPr lang="fr-FR" sz="3600" b="1" dirty="0" smtClean="0">
                <a:latin typeface="Gabriola" panose="04040605051002020D02" pitchFamily="82" charset="0"/>
              </a:rPr>
              <a:t>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suis-je?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40" y="4308554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1307494"/>
              </p:ext>
            </p:extLst>
          </p:nvPr>
        </p:nvGraphicFramePr>
        <p:xfrm>
          <a:off x="3357142" y="5711862"/>
          <a:ext cx="5239938" cy="751109"/>
        </p:xfrm>
        <a:graphic>
          <a:graphicData uri="http://schemas.openxmlformats.org/drawingml/2006/table">
            <a:tbl>
              <a:tblPr/>
              <a:tblGrid>
                <a:gridCol w="873323"/>
                <a:gridCol w="873323"/>
                <a:gridCol w="873323"/>
                <a:gridCol w="873323"/>
                <a:gridCol w="873323"/>
                <a:gridCol w="873323"/>
              </a:tblGrid>
              <a:tr h="75110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de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42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Πίνακας 15"/>
          <p:cNvGraphicFramePr>
            <a:graphicFrameLocks noGrp="1"/>
          </p:cNvGraphicFramePr>
          <p:nvPr>
            <p:extLst/>
          </p:nvPr>
        </p:nvGraphicFramePr>
        <p:xfrm>
          <a:off x="2727436" y="4730276"/>
          <a:ext cx="8002960" cy="768335"/>
        </p:xfrm>
        <a:graphic>
          <a:graphicData uri="http://schemas.openxmlformats.org/drawingml/2006/table">
            <a:tbl>
              <a:tblPr/>
              <a:tblGrid>
                <a:gridCol w="1000370"/>
                <a:gridCol w="1000370"/>
                <a:gridCol w="1000370"/>
                <a:gridCol w="1000370"/>
                <a:gridCol w="1000370"/>
                <a:gridCol w="1000370"/>
                <a:gridCol w="1000370"/>
                <a:gridCol w="1000370"/>
              </a:tblGrid>
              <a:tr h="768335">
                <a:tc>
                  <a:txBody>
                    <a:bodyPr/>
                    <a:lstStyle/>
                    <a:p>
                      <a:pPr algn="l"/>
                      <a:r>
                        <a:rPr lang="fr-FR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Les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o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/>
          </p:nvPr>
        </p:nvGraphicFramePr>
        <p:xfrm>
          <a:off x="1752596" y="3072433"/>
          <a:ext cx="8731471" cy="1097280"/>
        </p:xfrm>
        <a:graphic>
          <a:graphicData uri="http://schemas.openxmlformats.org/drawingml/2006/table">
            <a:tbl>
              <a:tblPr/>
              <a:tblGrid>
                <a:gridCol w="248296"/>
                <a:gridCol w="942575"/>
                <a:gridCol w="942575"/>
                <a:gridCol w="942575"/>
                <a:gridCol w="942575"/>
                <a:gridCol w="942575"/>
                <a:gridCol w="942575"/>
                <a:gridCol w="942575"/>
                <a:gridCol w="942575"/>
                <a:gridCol w="942575"/>
              </a:tblGrid>
              <a:tr h="109728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600" b="0" i="0" u="none" strike="noStrike" kern="1200" cap="none" spc="0" normalizeH="0" baseline="0" noProof="0" dirty="0" smtClean="0">
                          <a:ln/>
                          <a:solidFill>
                            <a:srgbClr val="418AB3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Les</a:t>
                      </a:r>
                      <a:endParaRPr kumimoji="0" lang="el-GR" sz="3600" b="0" i="0" u="none" strike="noStrike" kern="1200" cap="none" spc="0" normalizeH="0" baseline="0" noProof="0" dirty="0">
                        <a:ln/>
                        <a:solidFill>
                          <a:srgbClr val="418AB3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4400" b="0" i="0" u="none" strike="noStrike" kern="1200" cap="none" spc="0" normalizeH="0" baseline="0" noProof="0" dirty="0" smtClean="0">
                          <a:ln/>
                          <a:solidFill>
                            <a:srgbClr val="418AB3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!</a:t>
                      </a:r>
                      <a:endParaRPr kumimoji="0" lang="el-GR" sz="4400" b="0" i="0" u="none" strike="noStrike" kern="1200" cap="none" spc="0" normalizeH="0" baseline="0" noProof="0" dirty="0" smtClean="0">
                        <a:ln/>
                        <a:solidFill>
                          <a:srgbClr val="418AB3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5975132" y="414096"/>
            <a:ext cx="3270908" cy="2139918"/>
          </a:xfrm>
          <a:prstGeom prst="wedgeEllipseCallout">
            <a:avLst>
              <a:gd name="adj1" fmla="val 62213"/>
              <a:gd name="adj2" fmla="val 10140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Elles </a:t>
            </a:r>
            <a:r>
              <a:rPr lang="fr-FR" sz="32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sonnent 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à Noël!  </a:t>
            </a:r>
            <a:endParaRPr lang="fr-FR" sz="3200" b="1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Qu’est-ce que c’est?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240" y="4308554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 smtClean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pic>
        <p:nvPicPr>
          <p:cNvPr id="10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2571" y="425449"/>
            <a:ext cx="2438435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0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Βάση">
  <a:themeElements>
    <a:clrScheme name="Βάση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Βάση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Βάση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Βάση</Template>
  <TotalTime>483</TotalTime>
  <Words>225</Words>
  <Application>Microsoft Office PowerPoint</Application>
  <PresentationFormat>Προσαρμογή</PresentationFormat>
  <Paragraphs>122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Βάση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ΠΕΚ 2</dc:creator>
  <cp:lastModifiedBy>Natsi</cp:lastModifiedBy>
  <cp:revision>33</cp:revision>
  <dcterms:created xsi:type="dcterms:W3CDTF">2016-11-19T04:51:21Z</dcterms:created>
  <dcterms:modified xsi:type="dcterms:W3CDTF">2020-12-14T16:09:46Z</dcterms:modified>
</cp:coreProperties>
</file>