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99" r:id="rId4"/>
    <p:sldId id="292" r:id="rId5"/>
    <p:sldId id="258" r:id="rId6"/>
    <p:sldId id="259" r:id="rId7"/>
    <p:sldId id="260" r:id="rId8"/>
    <p:sldId id="261" r:id="rId9"/>
    <p:sldId id="279" r:id="rId10"/>
    <p:sldId id="291" r:id="rId11"/>
    <p:sldId id="283" r:id="rId12"/>
    <p:sldId id="294" r:id="rId13"/>
    <p:sldId id="295" r:id="rId14"/>
    <p:sldId id="29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65" autoAdjust="0"/>
    <p:restoredTop sz="94660"/>
  </p:normalViewPr>
  <p:slideViewPr>
    <p:cSldViewPr snapToGrid="0">
      <p:cViewPr varScale="1">
        <p:scale>
          <a:sx n="86" d="100"/>
          <a:sy n="86" d="100"/>
        </p:scale>
        <p:origin x="32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transitio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11/12/2020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ransition spd="slow">
    <p:wipe/>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ebooks.edu.gr/ebooks/v/html/8547/2218/Keimena-Neoellinikis-Logotechnias_G-Gymnasiou_html/index04_01.htm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greek-language.gr/greekLang/modern_greek/tools/lexica/search.html?start=10&amp;lq=%CE%B1%CF%80%CE%BF%CE%BC%CE%BD%CE%B7%CE%BC%CE%BF%CE%BD%CE%B5%CF%85%CE%BC%CE%B1%CF%84%CE%B1&amp;loptall=true&amp;dq=" TargetMode="External"/><Relationship Id="rId2" Type="http://schemas.openxmlformats.org/officeDocument/2006/relationships/hyperlink" Target="https://www.greek-language.gr/greekLang/modern_greek/tools/lexica/search.html?lq=%CE%B1%CF%80%CE%BF%CE%BC%CE%BD%CE%B7%CE%BC%CE%BF%CE%BD%CE%B5%CF%85%CE%BC%CE%B1%CF%84%CE%B1&amp;loptall=true&amp;dq="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ebooks.edu.gr/ebooks/v/html/8547/2218/Keimena-Neoellinikis-Logotechnias_G-Gymnasiou_html/index04_01.html"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ebooks.edu.gr/ebooks/v/html/8547/2218/Keimena-Neoellinikis-Logotechnias_G-Gymnasiou_html/index04_01.html"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ebooks.edu.gr/ebooks/v/html/8547/2218/Keimena-Neoellinikis-Logotechnias_G-Gymnasiou_html/index04_01.html"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video.link/w/r41yb"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1461028A-4FCD-45D8-918B-0D0DBF576DC7}"/>
              </a:ext>
            </a:extLst>
          </p:cNvPr>
          <p:cNvSpPr>
            <a:spLocks noChangeArrowheads="1"/>
          </p:cNvSpPr>
          <p:nvPr/>
        </p:nvSpPr>
        <p:spPr bwMode="auto">
          <a:xfrm>
            <a:off x="2152253" y="2402415"/>
            <a:ext cx="8674894" cy="113877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200" b="1" i="0" u="none" strike="noStrike" cap="none" normalizeH="0" baseline="0" dirty="0">
              <a:ln>
                <a:noFill/>
              </a:ln>
              <a:solidFill>
                <a:srgbClr val="000000"/>
              </a:solidFill>
              <a:effectLst/>
              <a:latin typeface="Verdana" panose="020B060403050404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200" b="1" i="0" u="none" strike="noStrike" cap="none" normalizeH="0" baseline="0" dirty="0">
                <a:ln>
                  <a:noFill/>
                </a:ln>
                <a:solidFill>
                  <a:srgbClr val="000000"/>
                </a:solidFill>
                <a:effectLst/>
                <a:latin typeface="Verdana" panose="020B0604030504040204" pitchFamily="34" charset="0"/>
              </a:rPr>
              <a:t>ΓΙΑΝΝΗΣ ΜΑΚΡΥΓΙΑΝΝΗΣ,  </a:t>
            </a:r>
            <a:r>
              <a:rPr kumimoji="0" lang="el-GR" altLang="el-GR" sz="1200" b="1" i="0" u="none" strike="noStrike" cap="none" normalizeH="0" baseline="0" dirty="0">
                <a:ln>
                  <a:noFill/>
                </a:ln>
                <a:solidFill>
                  <a:srgbClr val="927A81"/>
                </a:solidFill>
                <a:effectLst/>
                <a:latin typeface="Verdana" panose="020B0604030504040204" pitchFamily="34" charset="0"/>
              </a:rPr>
              <a:t> </a:t>
            </a:r>
            <a:r>
              <a:rPr kumimoji="0" lang="el-GR" altLang="el-GR" sz="1900" b="1" i="0" u="none" strike="noStrike" cap="none" normalizeH="0" baseline="0" dirty="0">
                <a:ln>
                  <a:noFill/>
                </a:ln>
                <a:solidFill>
                  <a:srgbClr val="927A81"/>
                </a:solidFill>
                <a:effectLst/>
                <a:latin typeface="Verdana" panose="020B0604030504040204" pitchFamily="34" charset="0"/>
              </a:rPr>
              <a:t>   Απομνημονεύματα </a:t>
            </a:r>
            <a:endParaRPr kumimoji="0" lang="el-GR" altLang="el-GR"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800" b="1" i="0" u="none" strike="noStrike" cap="none" normalizeH="0" baseline="0" dirty="0">
                <a:ln>
                  <a:noFill/>
                </a:ln>
                <a:solidFill>
                  <a:srgbClr val="927A81"/>
                </a:solidFill>
                <a:effectLst/>
                <a:latin typeface="Verdana" panose="020B060403050404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800" b="1" i="0" u="none" strike="noStrike" cap="none" normalizeH="0" baseline="0" dirty="0">
                <a:ln>
                  <a:noFill/>
                </a:ln>
                <a:solidFill>
                  <a:srgbClr val="927A81"/>
                </a:solidFill>
                <a:effectLst/>
                <a:latin typeface="Verdana" panose="020B0604030504040204" pitchFamily="34" charset="0"/>
              </a:rPr>
              <a:t>  </a:t>
            </a:r>
            <a:r>
              <a:rPr kumimoji="0" lang="el-GR" altLang="el-GR" sz="1900" b="1" i="0" u="none" strike="noStrike" cap="none" normalizeH="0" baseline="0" dirty="0">
                <a:ln>
                  <a:noFill/>
                </a:ln>
                <a:solidFill>
                  <a:srgbClr val="927A81"/>
                </a:solidFill>
                <a:effectLst/>
                <a:latin typeface="Verdana" panose="020B0604030504040204" pitchFamily="34" charset="0"/>
              </a:rPr>
              <a:t>    </a:t>
            </a:r>
            <a:r>
              <a:rPr kumimoji="0" lang="el-GR" altLang="el-GR" sz="1800" b="1" i="0" u="none" strike="noStrike" cap="none" normalizeH="0" baseline="0" dirty="0">
                <a:ln>
                  <a:noFill/>
                </a:ln>
                <a:solidFill>
                  <a:srgbClr val="927A81"/>
                </a:solidFill>
                <a:effectLst/>
                <a:latin typeface="Verdana" panose="020B0604030504040204" pitchFamily="34" charset="0"/>
              </a:rPr>
              <a:t>   </a:t>
            </a:r>
            <a:r>
              <a:rPr kumimoji="0" lang="el-GR" altLang="el-GR" sz="1900" b="1" i="0" u="none" strike="noStrike" cap="none" normalizeH="0" baseline="0" dirty="0">
                <a:ln>
                  <a:noFill/>
                </a:ln>
                <a:solidFill>
                  <a:srgbClr val="927A81"/>
                </a:solidFill>
                <a:effectLst/>
                <a:latin typeface="Verdana" panose="020B0604030504040204" pitchFamily="34" charset="0"/>
              </a:rPr>
              <a:t>    </a:t>
            </a: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88218902"/>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2">
            <a:extLst>
              <a:ext uri="{FF2B5EF4-FFF2-40B4-BE49-F238E27FC236}">
                <a16:creationId xmlns:a16="http://schemas.microsoft.com/office/drawing/2014/main" id="{C1444BF2-86FD-48F1-AF02-94FD176CD8E3}"/>
              </a:ext>
            </a:extLst>
          </p:cNvPr>
          <p:cNvGraphicFramePr>
            <a:graphicFrameLocks noGrp="1"/>
          </p:cNvGraphicFramePr>
          <p:nvPr>
            <p:extLst>
              <p:ext uri="{D42A27DB-BD31-4B8C-83A1-F6EECF244321}">
                <p14:modId xmlns:p14="http://schemas.microsoft.com/office/powerpoint/2010/main" val="3809139879"/>
              </p:ext>
            </p:extLst>
          </p:nvPr>
        </p:nvGraphicFramePr>
        <p:xfrm>
          <a:off x="372862" y="178128"/>
          <a:ext cx="11336785" cy="6405880"/>
        </p:xfrm>
        <a:graphic>
          <a:graphicData uri="http://schemas.openxmlformats.org/drawingml/2006/table">
            <a:tbl>
              <a:tblPr firstRow="1" bandRow="1">
                <a:tableStyleId>{5C22544A-7EE6-4342-B048-85BDC9FD1C3A}</a:tableStyleId>
              </a:tblPr>
              <a:tblGrid>
                <a:gridCol w="11336785">
                  <a:extLst>
                    <a:ext uri="{9D8B030D-6E8A-4147-A177-3AD203B41FA5}">
                      <a16:colId xmlns:a16="http://schemas.microsoft.com/office/drawing/2014/main" val="3824665893"/>
                    </a:ext>
                  </a:extLst>
                </a:gridCol>
              </a:tblGrid>
              <a:tr h="370840">
                <a:tc>
                  <a:txBody>
                    <a:bodyPr/>
                    <a:lstStyle/>
                    <a:p>
                      <a:pPr algn="ctr"/>
                      <a:r>
                        <a:rPr lang="el-GR" dirty="0"/>
                        <a:t>ΕΝΟΤΗΤΕΣ</a:t>
                      </a:r>
                    </a:p>
                  </a:txBody>
                  <a:tcPr/>
                </a:tc>
                <a:extLst>
                  <a:ext uri="{0D108BD9-81ED-4DB2-BD59-A6C34878D82A}">
                    <a16:rowId xmlns:a16="http://schemas.microsoft.com/office/drawing/2014/main" val="1383486516"/>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800" b="1" i="0" dirty="0">
                          <a:solidFill>
                            <a:srgbClr val="333333"/>
                          </a:solidFill>
                          <a:effectLst/>
                          <a:latin typeface="times new roman" panose="02020603050405020304" pitchFamily="18" charset="0"/>
                        </a:rPr>
                        <a:t>1η Ενότητα:</a:t>
                      </a:r>
                      <a:r>
                        <a:rPr lang="el-GR" sz="1800" b="0" i="0" dirty="0">
                          <a:solidFill>
                            <a:srgbClr val="333333"/>
                          </a:solidFill>
                          <a:effectLst/>
                          <a:latin typeface="times new roman" panose="02020603050405020304" pitchFamily="18" charset="0"/>
                        </a:rPr>
                        <a:t> «1829….… οπού κάθομαι άνεργος».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l-GR" sz="1800" b="0" i="0" dirty="0">
                        <a:solidFill>
                          <a:srgbClr val="333333"/>
                        </a:solidFill>
                        <a:effectLst/>
                        <a:latin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l-GR" sz="1800" b="0" i="0" dirty="0">
                        <a:solidFill>
                          <a:srgbClr val="333333"/>
                        </a:solidFill>
                        <a:effectLst/>
                        <a:latin typeface="times new roman" panose="02020603050405020304" pitchFamily="18" charset="0"/>
                      </a:endParaRPr>
                    </a:p>
                    <a:p>
                      <a:endParaRPr lang="el-GR" dirty="0"/>
                    </a:p>
                  </a:txBody>
                  <a:tcPr/>
                </a:tc>
                <a:extLst>
                  <a:ext uri="{0D108BD9-81ED-4DB2-BD59-A6C34878D82A}">
                    <a16:rowId xmlns:a16="http://schemas.microsoft.com/office/drawing/2014/main" val="2710436926"/>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800" b="1" i="0" dirty="0">
                          <a:solidFill>
                            <a:srgbClr val="333333"/>
                          </a:solidFill>
                          <a:effectLst/>
                          <a:latin typeface="times new roman" panose="02020603050405020304" pitchFamily="18" charset="0"/>
                        </a:rPr>
                        <a:t>2η Ενότητα:</a:t>
                      </a:r>
                      <a:r>
                        <a:rPr lang="el-GR" sz="1800" b="0" i="0" dirty="0">
                          <a:solidFill>
                            <a:srgbClr val="333333"/>
                          </a:solidFill>
                          <a:effectLst/>
                          <a:latin typeface="times new roman" panose="02020603050405020304" pitchFamily="18" charset="0"/>
                        </a:rPr>
                        <a:t> «Αφού λοιπόν…… πολύτιμες στιγμές εις αυτά».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l-GR" sz="1800" b="0" i="0" dirty="0">
                        <a:solidFill>
                          <a:srgbClr val="333333"/>
                        </a:solidFill>
                        <a:effectLst/>
                        <a:latin typeface="times new roman" panose="02020603050405020304" pitchFamily="18" charset="0"/>
                      </a:endParaRPr>
                    </a:p>
                    <a:p>
                      <a:endParaRPr lang="el-GR" dirty="0"/>
                    </a:p>
                  </a:txBody>
                  <a:tcPr/>
                </a:tc>
                <a:extLst>
                  <a:ext uri="{0D108BD9-81ED-4DB2-BD59-A6C34878D82A}">
                    <a16:rowId xmlns:a16="http://schemas.microsoft.com/office/drawing/2014/main" val="79451220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800" b="1" i="0" dirty="0">
                          <a:solidFill>
                            <a:srgbClr val="333333"/>
                          </a:solidFill>
                          <a:effectLst/>
                          <a:latin typeface="times new roman" panose="02020603050405020304" pitchFamily="18" charset="0"/>
                        </a:rPr>
                        <a:t>3</a:t>
                      </a:r>
                      <a:r>
                        <a:rPr lang="el-GR" sz="1800" b="1" i="0" baseline="30000" dirty="0">
                          <a:solidFill>
                            <a:srgbClr val="333333"/>
                          </a:solidFill>
                          <a:effectLst/>
                          <a:latin typeface="times new roman" panose="02020603050405020304" pitchFamily="18" charset="0"/>
                        </a:rPr>
                        <a:t>η</a:t>
                      </a:r>
                      <a:r>
                        <a:rPr lang="el-GR" sz="1800" b="1" i="0" dirty="0">
                          <a:solidFill>
                            <a:srgbClr val="333333"/>
                          </a:solidFill>
                          <a:effectLst/>
                          <a:latin typeface="times new roman" panose="02020603050405020304" pitchFamily="18" charset="0"/>
                        </a:rPr>
                        <a:t> Ενότητα:</a:t>
                      </a:r>
                      <a:r>
                        <a:rPr lang="el-GR" sz="1800" b="0" i="0" dirty="0">
                          <a:solidFill>
                            <a:srgbClr val="333333"/>
                          </a:solidFill>
                          <a:effectLst/>
                          <a:latin typeface="times new roman" panose="02020603050405020304" pitchFamily="18" charset="0"/>
                        </a:rPr>
                        <a:t> «Αφού όμως έλαβα…… .όθεν διατάχτηκα».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l-GR" sz="1800" b="0" i="0" dirty="0">
                        <a:solidFill>
                          <a:srgbClr val="333333"/>
                        </a:solidFill>
                        <a:effectLst/>
                        <a:latin typeface="times new roman" panose="02020603050405020304" pitchFamily="18" charset="0"/>
                      </a:endParaRPr>
                    </a:p>
                    <a:p>
                      <a:endParaRPr lang="el-GR" dirty="0"/>
                    </a:p>
                    <a:p>
                      <a:endParaRPr lang="el-GR" dirty="0"/>
                    </a:p>
                  </a:txBody>
                  <a:tcPr/>
                </a:tc>
                <a:extLst>
                  <a:ext uri="{0D108BD9-81ED-4DB2-BD59-A6C34878D82A}">
                    <a16:rowId xmlns:a16="http://schemas.microsoft.com/office/drawing/2014/main" val="264464501"/>
                  </a:ext>
                </a:extLst>
              </a:tr>
              <a:tr h="370840">
                <a:tc>
                  <a:txBody>
                    <a:bodyPr/>
                    <a:lstStyle/>
                    <a:p>
                      <a:pPr algn="l">
                        <a:buFont typeface="Arial" panose="020B0604020202020204" pitchFamily="34" charset="0"/>
                        <a:buChar char="•"/>
                      </a:pPr>
                      <a:r>
                        <a:rPr lang="el-GR" sz="1800" b="1" i="0" dirty="0">
                          <a:solidFill>
                            <a:srgbClr val="333333"/>
                          </a:solidFill>
                          <a:effectLst/>
                          <a:latin typeface="times new roman" panose="02020603050405020304" pitchFamily="18" charset="0"/>
                        </a:rPr>
                        <a:t>4</a:t>
                      </a:r>
                      <a:r>
                        <a:rPr lang="el-GR" sz="1800" b="1" i="0" baseline="30000" dirty="0">
                          <a:solidFill>
                            <a:srgbClr val="333333"/>
                          </a:solidFill>
                          <a:effectLst/>
                          <a:latin typeface="times new roman" panose="02020603050405020304" pitchFamily="18" charset="0"/>
                        </a:rPr>
                        <a:t>η</a:t>
                      </a:r>
                      <a:r>
                        <a:rPr lang="el-GR" sz="1800" b="1" i="0" dirty="0">
                          <a:solidFill>
                            <a:srgbClr val="333333"/>
                          </a:solidFill>
                          <a:effectLst/>
                          <a:latin typeface="times new roman" panose="02020603050405020304" pitchFamily="18" charset="0"/>
                        </a:rPr>
                        <a:t> Ενότητα:</a:t>
                      </a:r>
                      <a:r>
                        <a:rPr lang="el-GR" sz="1800" b="0" i="0" dirty="0">
                          <a:solidFill>
                            <a:srgbClr val="333333"/>
                          </a:solidFill>
                          <a:effectLst/>
                          <a:latin typeface="times new roman" panose="02020603050405020304" pitchFamily="18" charset="0"/>
                        </a:rPr>
                        <a:t> «Η πατρίδα του κάθε ανθρώπου….. όχι ένας». </a:t>
                      </a:r>
                    </a:p>
                    <a:p>
                      <a:pPr algn="l">
                        <a:buFont typeface="Arial" panose="020B0604020202020204" pitchFamily="34" charset="0"/>
                        <a:buChar char="•"/>
                      </a:pPr>
                      <a:endParaRPr lang="el-GR" sz="1800" b="0" i="0" dirty="0">
                        <a:solidFill>
                          <a:srgbClr val="333333"/>
                        </a:solidFill>
                        <a:effectLst/>
                        <a:latin typeface="times new roman" panose="02020603050405020304" pitchFamily="18" charset="0"/>
                      </a:endParaRPr>
                    </a:p>
                    <a:p>
                      <a:endParaRPr lang="el-GR" dirty="0"/>
                    </a:p>
                  </a:txBody>
                  <a:tcPr/>
                </a:tc>
                <a:extLst>
                  <a:ext uri="{0D108BD9-81ED-4DB2-BD59-A6C34878D82A}">
                    <a16:rowId xmlns:a16="http://schemas.microsoft.com/office/drawing/2014/main" val="1371161152"/>
                  </a:ext>
                </a:extLst>
              </a:tr>
              <a:tr h="370840">
                <a:tc>
                  <a:txBody>
                    <a:bodyPr/>
                    <a:lstStyle/>
                    <a:p>
                      <a:pPr algn="l">
                        <a:buFont typeface="Arial" panose="020B0604020202020204" pitchFamily="34" charset="0"/>
                        <a:buChar char="•"/>
                      </a:pPr>
                      <a:r>
                        <a:rPr lang="el-GR" sz="1800" b="1" i="0" dirty="0">
                          <a:solidFill>
                            <a:srgbClr val="333333"/>
                          </a:solidFill>
                          <a:effectLst/>
                          <a:latin typeface="times new roman" panose="02020603050405020304" pitchFamily="18" charset="0"/>
                        </a:rPr>
                        <a:t>5</a:t>
                      </a:r>
                      <a:r>
                        <a:rPr lang="el-GR" sz="1800" b="1" i="0" baseline="30000" dirty="0">
                          <a:solidFill>
                            <a:srgbClr val="333333"/>
                          </a:solidFill>
                          <a:effectLst/>
                          <a:latin typeface="times new roman" panose="02020603050405020304" pitchFamily="18" charset="0"/>
                        </a:rPr>
                        <a:t>η</a:t>
                      </a:r>
                      <a:r>
                        <a:rPr lang="el-GR" sz="1800" b="1" i="0" dirty="0">
                          <a:solidFill>
                            <a:srgbClr val="333333"/>
                          </a:solidFill>
                          <a:effectLst/>
                          <a:latin typeface="times new roman" panose="02020603050405020304" pitchFamily="18" charset="0"/>
                        </a:rPr>
                        <a:t> Ενότητα:</a:t>
                      </a:r>
                      <a:r>
                        <a:rPr lang="el-GR" sz="1800" b="0" i="0" dirty="0">
                          <a:solidFill>
                            <a:srgbClr val="333333"/>
                          </a:solidFill>
                          <a:effectLst/>
                          <a:latin typeface="times new roman" panose="02020603050405020304" pitchFamily="18" charset="0"/>
                        </a:rPr>
                        <a:t> «Οι άρχοντές μας…… παραλυσία του κόσμου». </a:t>
                      </a:r>
                    </a:p>
                    <a:p>
                      <a:pPr algn="l">
                        <a:buFont typeface="Arial" panose="020B0604020202020204" pitchFamily="34" charset="0"/>
                        <a:buChar char="•"/>
                      </a:pPr>
                      <a:endParaRPr lang="el-GR" sz="1800" b="0" i="0" dirty="0">
                        <a:solidFill>
                          <a:srgbClr val="333333"/>
                        </a:solidFill>
                        <a:effectLst/>
                        <a:latin typeface="times new roman" panose="02020603050405020304" pitchFamily="18" charset="0"/>
                      </a:endParaRPr>
                    </a:p>
                    <a:p>
                      <a:endParaRPr lang="el-GR" dirty="0"/>
                    </a:p>
                  </a:txBody>
                  <a:tcPr/>
                </a:tc>
                <a:extLst>
                  <a:ext uri="{0D108BD9-81ED-4DB2-BD59-A6C34878D82A}">
                    <a16:rowId xmlns:a16="http://schemas.microsoft.com/office/drawing/2014/main" val="2258325747"/>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800" b="1" i="0" dirty="0">
                          <a:solidFill>
                            <a:srgbClr val="333333"/>
                          </a:solidFill>
                          <a:effectLst/>
                          <a:latin typeface="times new roman" panose="02020603050405020304" pitchFamily="18" charset="0"/>
                        </a:rPr>
                        <a:t>6</a:t>
                      </a:r>
                      <a:r>
                        <a:rPr lang="el-GR" sz="1800" b="1" i="0" baseline="30000" dirty="0">
                          <a:solidFill>
                            <a:srgbClr val="333333"/>
                          </a:solidFill>
                          <a:effectLst/>
                          <a:latin typeface="times new roman" panose="02020603050405020304" pitchFamily="18" charset="0"/>
                        </a:rPr>
                        <a:t>η</a:t>
                      </a:r>
                      <a:r>
                        <a:rPr lang="el-GR" sz="1800" b="1" i="0" dirty="0">
                          <a:solidFill>
                            <a:srgbClr val="333333"/>
                          </a:solidFill>
                          <a:effectLst/>
                          <a:latin typeface="times new roman" panose="02020603050405020304" pitchFamily="18" charset="0"/>
                        </a:rPr>
                        <a:t> Ενότητα:</a:t>
                      </a:r>
                      <a:r>
                        <a:rPr lang="el-GR" sz="1800" b="0" i="0" dirty="0">
                          <a:solidFill>
                            <a:srgbClr val="333333"/>
                          </a:solidFill>
                          <a:effectLst/>
                          <a:latin typeface="times new roman" panose="02020603050405020304" pitchFamily="18" charset="0"/>
                        </a:rPr>
                        <a:t> «Όλα αυτά….. και τα παιδιά μου».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l-GR" sz="1800" b="0" i="0" dirty="0">
                        <a:solidFill>
                          <a:srgbClr val="333333"/>
                        </a:solidFill>
                        <a:effectLst/>
                        <a:latin typeface="times new roman" panose="02020603050405020304" pitchFamily="18" charset="0"/>
                      </a:endParaRPr>
                    </a:p>
                    <a:p>
                      <a:endParaRPr lang="el-GR" dirty="0"/>
                    </a:p>
                  </a:txBody>
                  <a:tcPr/>
                </a:tc>
                <a:extLst>
                  <a:ext uri="{0D108BD9-81ED-4DB2-BD59-A6C34878D82A}">
                    <a16:rowId xmlns:a16="http://schemas.microsoft.com/office/drawing/2014/main" val="4104126288"/>
                  </a:ext>
                </a:extLst>
              </a:tr>
            </a:tbl>
          </a:graphicData>
        </a:graphic>
      </p:graphicFrame>
    </p:spTree>
    <p:extLst>
      <p:ext uri="{BB962C8B-B14F-4D97-AF65-F5344CB8AC3E}">
        <p14:creationId xmlns:p14="http://schemas.microsoft.com/office/powerpoint/2010/main" val="2035250093"/>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Τι κρατάμε, τι πετάμε από τον Μακρυγιάννη - Ειδήσεις - νέα - Το Βήμα Online">
            <a:extLst>
              <a:ext uri="{FF2B5EF4-FFF2-40B4-BE49-F238E27FC236}">
                <a16:creationId xmlns:a16="http://schemas.microsoft.com/office/drawing/2014/main" id="{AC34B772-6A7F-4E44-99BD-1E933C7DA9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0395" y="0"/>
            <a:ext cx="535323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7366994"/>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2">
            <a:extLst>
              <a:ext uri="{FF2B5EF4-FFF2-40B4-BE49-F238E27FC236}">
                <a16:creationId xmlns:a16="http://schemas.microsoft.com/office/drawing/2014/main" id="{027349F0-886F-4FD7-B063-47F33890C5E4}"/>
              </a:ext>
            </a:extLst>
          </p:cNvPr>
          <p:cNvGraphicFramePr>
            <a:graphicFrameLocks noGrp="1"/>
          </p:cNvGraphicFramePr>
          <p:nvPr>
            <p:extLst>
              <p:ext uri="{D42A27DB-BD31-4B8C-83A1-F6EECF244321}">
                <p14:modId xmlns:p14="http://schemas.microsoft.com/office/powerpoint/2010/main" val="1072434229"/>
              </p:ext>
            </p:extLst>
          </p:nvPr>
        </p:nvGraphicFramePr>
        <p:xfrm>
          <a:off x="1580225" y="133740"/>
          <a:ext cx="9960745" cy="6288900"/>
        </p:xfrm>
        <a:graphic>
          <a:graphicData uri="http://schemas.openxmlformats.org/drawingml/2006/table">
            <a:tbl>
              <a:tblPr firstRow="1" bandRow="1">
                <a:tableStyleId>{5C22544A-7EE6-4342-B048-85BDC9FD1C3A}</a:tableStyleId>
              </a:tblPr>
              <a:tblGrid>
                <a:gridCol w="9960745">
                  <a:extLst>
                    <a:ext uri="{9D8B030D-6E8A-4147-A177-3AD203B41FA5}">
                      <a16:colId xmlns:a16="http://schemas.microsoft.com/office/drawing/2014/main" val="1413023944"/>
                    </a:ext>
                  </a:extLst>
                </a:gridCol>
              </a:tblGrid>
              <a:tr h="537450">
                <a:tc>
                  <a:txBody>
                    <a:bodyPr/>
                    <a:lstStyle/>
                    <a:p>
                      <a:pPr algn="ctr"/>
                      <a:endParaRPr lang="el-GR" dirty="0"/>
                    </a:p>
                    <a:p>
                      <a:pPr algn="ctr"/>
                      <a:r>
                        <a:rPr lang="el-GR" dirty="0"/>
                        <a:t>ΕΚΦΡΑΣΤΙΚΑ ΜΕΣΑ</a:t>
                      </a:r>
                    </a:p>
                    <a:p>
                      <a:pPr algn="ctr"/>
                      <a:endParaRPr lang="el-GR" dirty="0"/>
                    </a:p>
                  </a:txBody>
                  <a:tcPr/>
                </a:tc>
                <a:extLst>
                  <a:ext uri="{0D108BD9-81ED-4DB2-BD59-A6C34878D82A}">
                    <a16:rowId xmlns:a16="http://schemas.microsoft.com/office/drawing/2014/main" val="4214184282"/>
                  </a:ext>
                </a:extLst>
              </a:tr>
              <a:tr h="537450">
                <a:tc>
                  <a:txBody>
                    <a:bodyPr/>
                    <a:lstStyle/>
                    <a:p>
                      <a:pPr algn="ctr"/>
                      <a:r>
                        <a:rPr lang="el-GR" b="1" dirty="0"/>
                        <a:t>ΑΝΤΙΘΕΣΕΙΣ</a:t>
                      </a:r>
                    </a:p>
                  </a:txBody>
                  <a:tcPr/>
                </a:tc>
                <a:extLst>
                  <a:ext uri="{0D108BD9-81ED-4DB2-BD59-A6C34878D82A}">
                    <a16:rowId xmlns:a16="http://schemas.microsoft.com/office/drawing/2014/main" val="3910486652"/>
                  </a:ext>
                </a:extLst>
              </a:tr>
              <a:tr h="537450">
                <a:tc>
                  <a:txBody>
                    <a:bodyPr/>
                    <a:lstStyle/>
                    <a:p>
                      <a:pPr algn="ctr"/>
                      <a:r>
                        <a:rPr lang="el-GR" dirty="0"/>
                        <a:t>τιμίως-ατίμως</a:t>
                      </a:r>
                    </a:p>
                  </a:txBody>
                  <a:tcPr/>
                </a:tc>
                <a:extLst>
                  <a:ext uri="{0D108BD9-81ED-4DB2-BD59-A6C34878D82A}">
                    <a16:rowId xmlns:a16="http://schemas.microsoft.com/office/drawing/2014/main" val="3125915065"/>
                  </a:ext>
                </a:extLst>
              </a:tr>
              <a:tr h="537450">
                <a:tc>
                  <a:txBody>
                    <a:bodyPr/>
                    <a:lstStyle/>
                    <a:p>
                      <a:pPr algn="ctr"/>
                      <a:endParaRPr lang="el-GR" dirty="0"/>
                    </a:p>
                  </a:txBody>
                  <a:tcPr/>
                </a:tc>
                <a:extLst>
                  <a:ext uri="{0D108BD9-81ED-4DB2-BD59-A6C34878D82A}">
                    <a16:rowId xmlns:a16="http://schemas.microsoft.com/office/drawing/2014/main" val="3140962700"/>
                  </a:ext>
                </a:extLst>
              </a:tr>
              <a:tr h="537450">
                <a:tc>
                  <a:txBody>
                    <a:bodyPr/>
                    <a:lstStyle/>
                    <a:p>
                      <a:pPr algn="ctr"/>
                      <a:endParaRPr lang="el-GR" dirty="0"/>
                    </a:p>
                  </a:txBody>
                  <a:tcPr/>
                </a:tc>
                <a:extLst>
                  <a:ext uri="{0D108BD9-81ED-4DB2-BD59-A6C34878D82A}">
                    <a16:rowId xmlns:a16="http://schemas.microsoft.com/office/drawing/2014/main" val="2365807115"/>
                  </a:ext>
                </a:extLst>
              </a:tr>
              <a:tr h="537450">
                <a:tc>
                  <a:txBody>
                    <a:bodyPr/>
                    <a:lstStyle/>
                    <a:p>
                      <a:pPr algn="ctr"/>
                      <a:endParaRPr lang="el-GR" dirty="0"/>
                    </a:p>
                  </a:txBody>
                  <a:tcPr/>
                </a:tc>
                <a:extLst>
                  <a:ext uri="{0D108BD9-81ED-4DB2-BD59-A6C34878D82A}">
                    <a16:rowId xmlns:a16="http://schemas.microsoft.com/office/drawing/2014/main" val="443962487"/>
                  </a:ext>
                </a:extLst>
              </a:tr>
              <a:tr h="537450">
                <a:tc>
                  <a:txBody>
                    <a:bodyPr/>
                    <a:lstStyle/>
                    <a:p>
                      <a:pPr algn="ctr"/>
                      <a:endParaRPr lang="el-GR" dirty="0"/>
                    </a:p>
                  </a:txBody>
                  <a:tcPr/>
                </a:tc>
                <a:extLst>
                  <a:ext uri="{0D108BD9-81ED-4DB2-BD59-A6C34878D82A}">
                    <a16:rowId xmlns:a16="http://schemas.microsoft.com/office/drawing/2014/main" val="1890805284"/>
                  </a:ext>
                </a:extLst>
              </a:tr>
              <a:tr h="537450">
                <a:tc>
                  <a:txBody>
                    <a:bodyPr/>
                    <a:lstStyle/>
                    <a:p>
                      <a:pPr algn="ctr"/>
                      <a:endParaRPr lang="el-GR" dirty="0"/>
                    </a:p>
                  </a:txBody>
                  <a:tcPr/>
                </a:tc>
                <a:extLst>
                  <a:ext uri="{0D108BD9-81ED-4DB2-BD59-A6C34878D82A}">
                    <a16:rowId xmlns:a16="http://schemas.microsoft.com/office/drawing/2014/main" val="2871264056"/>
                  </a:ext>
                </a:extLst>
              </a:tr>
              <a:tr h="537450">
                <a:tc>
                  <a:txBody>
                    <a:bodyPr/>
                    <a:lstStyle/>
                    <a:p>
                      <a:pPr algn="ctr"/>
                      <a:endParaRPr lang="el-GR" dirty="0"/>
                    </a:p>
                  </a:txBody>
                  <a:tcPr/>
                </a:tc>
                <a:extLst>
                  <a:ext uri="{0D108BD9-81ED-4DB2-BD59-A6C34878D82A}">
                    <a16:rowId xmlns:a16="http://schemas.microsoft.com/office/drawing/2014/main" val="470573690"/>
                  </a:ext>
                </a:extLst>
              </a:tr>
              <a:tr h="537450">
                <a:tc>
                  <a:txBody>
                    <a:bodyPr/>
                    <a:lstStyle/>
                    <a:p>
                      <a:pPr algn="ctr"/>
                      <a:endParaRPr lang="el-GR" dirty="0"/>
                    </a:p>
                  </a:txBody>
                  <a:tcPr/>
                </a:tc>
                <a:extLst>
                  <a:ext uri="{0D108BD9-81ED-4DB2-BD59-A6C34878D82A}">
                    <a16:rowId xmlns:a16="http://schemas.microsoft.com/office/drawing/2014/main" val="2359941933"/>
                  </a:ext>
                </a:extLst>
              </a:tr>
              <a:tr h="537450">
                <a:tc>
                  <a:txBody>
                    <a:bodyPr/>
                    <a:lstStyle/>
                    <a:p>
                      <a:pPr algn="ctr"/>
                      <a:endParaRPr lang="el-GR" dirty="0"/>
                    </a:p>
                  </a:txBody>
                  <a:tcPr/>
                </a:tc>
                <a:extLst>
                  <a:ext uri="{0D108BD9-81ED-4DB2-BD59-A6C34878D82A}">
                    <a16:rowId xmlns:a16="http://schemas.microsoft.com/office/drawing/2014/main" val="686612055"/>
                  </a:ext>
                </a:extLst>
              </a:tr>
            </a:tbl>
          </a:graphicData>
        </a:graphic>
      </p:graphicFrame>
    </p:spTree>
    <p:extLst>
      <p:ext uri="{BB962C8B-B14F-4D97-AF65-F5344CB8AC3E}">
        <p14:creationId xmlns:p14="http://schemas.microsoft.com/office/powerpoint/2010/main" val="2323259085"/>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E11512-D679-402C-B680-EF5E220E1C30}"/>
              </a:ext>
            </a:extLst>
          </p:cNvPr>
          <p:cNvSpPr>
            <a:spLocks noGrp="1"/>
          </p:cNvSpPr>
          <p:nvPr>
            <p:ph type="title"/>
          </p:nvPr>
        </p:nvSpPr>
        <p:spPr>
          <a:xfrm>
            <a:off x="1785056" y="375536"/>
            <a:ext cx="8911687" cy="5670158"/>
          </a:xfrm>
          <a:ln>
            <a:solidFill>
              <a:srgbClr val="0070C0"/>
            </a:solidFill>
          </a:ln>
        </p:spPr>
        <p:txBody>
          <a:bodyPr>
            <a:normAutofit/>
          </a:bodyPr>
          <a:lstStyle/>
          <a:p>
            <a:br>
              <a:rPr lang="el-GR" sz="2000" b="1" dirty="0">
                <a:solidFill>
                  <a:srgbClr val="0070C0"/>
                </a:solidFill>
                <a:latin typeface="Times New Roman" panose="02020603050405020304" pitchFamily="18" charset="0"/>
                <a:cs typeface="Times New Roman" panose="02020603050405020304" pitchFamily="18" charset="0"/>
              </a:rPr>
            </a:br>
            <a:r>
              <a:rPr lang="el-GR" sz="2000" b="1" dirty="0">
                <a:solidFill>
                  <a:srgbClr val="0070C0"/>
                </a:solidFill>
                <a:latin typeface="Times New Roman" panose="02020603050405020304" pitchFamily="18" charset="0"/>
                <a:cs typeface="Times New Roman" panose="02020603050405020304" pitchFamily="18" charset="0"/>
              </a:rPr>
              <a:t>ΔΡΑΣΤΗΡΙΟΤΗΤΑ</a:t>
            </a:r>
            <a:br>
              <a:rPr lang="el-GR" sz="2000" b="1" dirty="0">
                <a:solidFill>
                  <a:srgbClr val="0070C0"/>
                </a:solidFill>
                <a:latin typeface="Times New Roman" panose="02020603050405020304" pitchFamily="18" charset="0"/>
                <a:cs typeface="Times New Roman" panose="02020603050405020304" pitchFamily="18" charset="0"/>
              </a:rPr>
            </a:br>
            <a:br>
              <a:rPr lang="el-GR" sz="2000" b="1" dirty="0">
                <a:solidFill>
                  <a:srgbClr val="0070C0"/>
                </a:solidFill>
                <a:latin typeface="Times New Roman" panose="02020603050405020304" pitchFamily="18" charset="0"/>
                <a:cs typeface="Times New Roman" panose="02020603050405020304" pitchFamily="18" charset="0"/>
              </a:rPr>
            </a:br>
            <a:br>
              <a:rPr lang="el-GR" dirty="0"/>
            </a:br>
            <a:br>
              <a:rPr lang="el-GR" sz="2000" dirty="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Ο στρατηγός Μακρυγιάννης εξηγεί στο κείμενο τους λόγους που έμαθε γράμματα και την ανάγκη να μιλήσει για την Επανάσταση, την πατρίδα του, την ιστορία…</a:t>
            </a:r>
            <a:br>
              <a:rPr lang="el-GR" sz="2000" dirty="0">
                <a:latin typeface="Times New Roman" panose="02020603050405020304" pitchFamily="18" charset="0"/>
                <a:cs typeface="Times New Roman" panose="02020603050405020304" pitchFamily="18" charset="0"/>
              </a:rPr>
            </a:br>
            <a:br>
              <a:rPr lang="el-GR" sz="2000" dirty="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Τι θα του απαντούσατε σε ένα κείμενο περίπου 100  λέξεων αν είχατε την ευκαιρία έτσι να &lt;&lt;συνομιλήσετε&gt;&gt; μαζί του</a:t>
            </a:r>
            <a:r>
              <a:rPr lang="el-GR" sz="2000" b="0" i="0" dirty="0">
                <a:solidFill>
                  <a:srgbClr val="202122"/>
                </a:solidFill>
                <a:effectLst/>
                <a:latin typeface="Times New Roman" panose="02020603050405020304" pitchFamily="18" charset="0"/>
                <a:cs typeface="Times New Roman" panose="02020603050405020304" pitchFamily="18" charset="0"/>
              </a:rPr>
              <a:t>;</a:t>
            </a:r>
            <a:br>
              <a:rPr lang="el-GR" sz="2000" dirty="0">
                <a:latin typeface="Times New Roman" panose="02020603050405020304" pitchFamily="18" charset="0"/>
                <a:cs typeface="Times New Roman" panose="02020603050405020304" pitchFamily="18" charset="0"/>
              </a:rPr>
            </a:br>
            <a:br>
              <a:rPr lang="el-GR" sz="2000" dirty="0">
                <a:latin typeface="Times New Roman" panose="02020603050405020304" pitchFamily="18" charset="0"/>
                <a:cs typeface="Times New Roman" panose="02020603050405020304" pitchFamily="18" charset="0"/>
              </a:rPr>
            </a:b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7875429"/>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556CA4-DC30-4F24-B956-9B008D84782D}"/>
              </a:ext>
            </a:extLst>
          </p:cNvPr>
          <p:cNvSpPr>
            <a:spLocks noGrp="1"/>
          </p:cNvSpPr>
          <p:nvPr>
            <p:ph type="title"/>
          </p:nvPr>
        </p:nvSpPr>
        <p:spPr>
          <a:xfrm>
            <a:off x="1455939" y="482950"/>
            <a:ext cx="10022040" cy="5892100"/>
          </a:xfrm>
          <a:ln>
            <a:solidFill>
              <a:srgbClr val="0070C0"/>
            </a:solidFill>
          </a:ln>
        </p:spPr>
        <p:txBody>
          <a:bodyPr>
            <a:normAutofit/>
          </a:bodyPr>
          <a:lstStyle/>
          <a:p>
            <a:br>
              <a:rPr lang="el-GR" sz="2200" dirty="0">
                <a:latin typeface="Times New Roman" panose="02020603050405020304" pitchFamily="18" charset="0"/>
                <a:cs typeface="Times New Roman" panose="02020603050405020304" pitchFamily="18" charset="0"/>
              </a:rPr>
            </a:br>
            <a:br>
              <a:rPr lang="el-GR" sz="2200" dirty="0">
                <a:latin typeface="Times New Roman" panose="02020603050405020304" pitchFamily="18" charset="0"/>
                <a:cs typeface="Times New Roman" panose="02020603050405020304" pitchFamily="18" charset="0"/>
              </a:rPr>
            </a:br>
            <a:r>
              <a:rPr lang="el-GR" sz="2200" b="1" dirty="0">
                <a:solidFill>
                  <a:srgbClr val="0070C0"/>
                </a:solidFill>
                <a:latin typeface="Times New Roman" panose="02020603050405020304" pitchFamily="18" charset="0"/>
                <a:cs typeface="Times New Roman" panose="02020603050405020304" pitchFamily="18" charset="0"/>
              </a:rPr>
              <a:t>ΔΡΑΣΤΗΡΙΟΤΗΤΑ</a:t>
            </a:r>
            <a:br>
              <a:rPr lang="el-GR" sz="2200" dirty="0">
                <a:latin typeface="Times New Roman" panose="02020603050405020304" pitchFamily="18" charset="0"/>
                <a:cs typeface="Times New Roman" panose="02020603050405020304" pitchFamily="18" charset="0"/>
              </a:rPr>
            </a:br>
            <a:br>
              <a:rPr lang="el-GR" sz="2200" dirty="0">
                <a:latin typeface="Times New Roman" panose="02020603050405020304" pitchFamily="18" charset="0"/>
                <a:cs typeface="Times New Roman" panose="02020603050405020304" pitchFamily="18" charset="0"/>
              </a:rPr>
            </a:br>
            <a:br>
              <a:rPr lang="el-GR" sz="2200" dirty="0">
                <a:latin typeface="Times New Roman" panose="02020603050405020304" pitchFamily="18" charset="0"/>
                <a:cs typeface="Times New Roman" panose="02020603050405020304" pitchFamily="18" charset="0"/>
              </a:rPr>
            </a:br>
            <a:br>
              <a:rPr lang="el-GR" sz="2200" dirty="0">
                <a:latin typeface="Times New Roman" panose="02020603050405020304" pitchFamily="18" charset="0"/>
                <a:cs typeface="Times New Roman" panose="02020603050405020304" pitchFamily="18" charset="0"/>
              </a:rPr>
            </a:br>
            <a:r>
              <a:rPr lang="el-GR" sz="2200" dirty="0">
                <a:latin typeface="Times New Roman" panose="02020603050405020304" pitchFamily="18" charset="0"/>
                <a:cs typeface="Times New Roman" panose="02020603050405020304" pitchFamily="18" charset="0"/>
              </a:rPr>
              <a:t>Ο άνθρωπος που μαθαίνει γράμματα σε πιο ώριμη ηλικία λέγεται &lt;&lt;οψιμαθής&gt;. Σήμερα λειτουργούν και στην Ελλάδα τα Σχολεία Δεύτερης Ευκαιρίας για αυτούς τους ανθρώπους.</a:t>
            </a:r>
            <a:br>
              <a:rPr lang="el-GR" sz="2200" dirty="0">
                <a:latin typeface="Times New Roman" panose="02020603050405020304" pitchFamily="18" charset="0"/>
                <a:cs typeface="Times New Roman" panose="02020603050405020304" pitchFamily="18" charset="0"/>
              </a:rPr>
            </a:br>
            <a:br>
              <a:rPr lang="el-GR" sz="2200" dirty="0">
                <a:latin typeface="Times New Roman" panose="02020603050405020304" pitchFamily="18" charset="0"/>
                <a:cs typeface="Times New Roman" panose="02020603050405020304" pitchFamily="18" charset="0"/>
              </a:rPr>
            </a:br>
            <a:r>
              <a:rPr lang="el-GR" sz="2200" dirty="0">
                <a:latin typeface="Times New Roman" panose="02020603050405020304" pitchFamily="18" charset="0"/>
                <a:cs typeface="Times New Roman" panose="02020603050405020304" pitchFamily="18" charset="0"/>
              </a:rPr>
              <a:t>Πώς θα πείθατε κάποιον μεγάλης ηλικίας άνθρωπο να φοιτήσει σε ένα τέτοιο Σχολείο για να μάθει γράμματα</a:t>
            </a:r>
            <a:r>
              <a:rPr lang="el-GR" sz="2200" b="0" i="0" dirty="0">
                <a:solidFill>
                  <a:srgbClr val="202122"/>
                </a:solidFill>
                <a:effectLst/>
                <a:latin typeface="Times New Roman" panose="02020603050405020304" pitchFamily="18" charset="0"/>
                <a:cs typeface="Times New Roman" panose="02020603050405020304" pitchFamily="18" charset="0"/>
              </a:rPr>
              <a:t> ;</a:t>
            </a:r>
            <a:br>
              <a:rPr lang="el-GR" sz="2200" b="0" i="0" dirty="0">
                <a:solidFill>
                  <a:srgbClr val="202122"/>
                </a:solidFill>
                <a:effectLst/>
                <a:latin typeface="Times New Roman" panose="02020603050405020304" pitchFamily="18" charset="0"/>
                <a:cs typeface="Times New Roman" panose="02020603050405020304" pitchFamily="18" charset="0"/>
              </a:rPr>
            </a:br>
            <a:br>
              <a:rPr lang="el-GR" sz="2200" b="0" i="0" dirty="0">
                <a:solidFill>
                  <a:srgbClr val="202122"/>
                </a:solidFill>
                <a:effectLst/>
                <a:latin typeface="Times New Roman" panose="02020603050405020304" pitchFamily="18" charset="0"/>
                <a:cs typeface="Times New Roman" panose="02020603050405020304" pitchFamily="18" charset="0"/>
              </a:rPr>
            </a:br>
            <a:r>
              <a:rPr lang="el-GR" sz="2200" dirty="0">
                <a:latin typeface="Times New Roman" panose="02020603050405020304" pitchFamily="18" charset="0"/>
                <a:cs typeface="Times New Roman" panose="02020603050405020304" pitchFamily="18" charset="0"/>
              </a:rPr>
              <a:t> Τι θα του λέγατε</a:t>
            </a:r>
            <a:r>
              <a:rPr lang="el-GR" sz="2200" b="0" i="0" dirty="0">
                <a:solidFill>
                  <a:srgbClr val="202122"/>
                </a:solidFill>
                <a:effectLst/>
                <a:latin typeface="Times New Roman" panose="02020603050405020304" pitchFamily="18" charset="0"/>
                <a:cs typeface="Times New Roman" panose="02020603050405020304" pitchFamily="18" charset="0"/>
              </a:rPr>
              <a:t> ;</a:t>
            </a:r>
            <a:br>
              <a:rPr lang="el-GR" sz="2200" dirty="0">
                <a:latin typeface="Times New Roman" panose="02020603050405020304" pitchFamily="18" charset="0"/>
                <a:cs typeface="Times New Roman" panose="02020603050405020304" pitchFamily="18" charset="0"/>
              </a:rPr>
            </a:br>
            <a:br>
              <a:rPr lang="el-GR" dirty="0"/>
            </a:br>
            <a:endParaRPr lang="el-GR" dirty="0"/>
          </a:p>
        </p:txBody>
      </p:sp>
    </p:spTree>
    <p:extLst>
      <p:ext uri="{BB962C8B-B14F-4D97-AF65-F5344CB8AC3E}">
        <p14:creationId xmlns:p14="http://schemas.microsoft.com/office/powerpoint/2010/main" val="2860772045"/>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3FA7A0-47B4-4899-B6AE-09C6E4D1D6EB}"/>
              </a:ext>
            </a:extLst>
          </p:cNvPr>
          <p:cNvSpPr txBox="1"/>
          <p:nvPr/>
        </p:nvSpPr>
        <p:spPr>
          <a:xfrm>
            <a:off x="2328169" y="1020906"/>
            <a:ext cx="6094520" cy="3693319"/>
          </a:xfrm>
          <a:prstGeom prst="rect">
            <a:avLst/>
          </a:prstGeom>
          <a:noFill/>
          <a:ln>
            <a:solidFill>
              <a:srgbClr val="0070C0"/>
            </a:solidFill>
          </a:ln>
        </p:spPr>
        <p:txBody>
          <a:bodyPr wrap="square">
            <a:spAutoFit/>
          </a:bodyPr>
          <a:lstStyle/>
          <a:p>
            <a:endParaRPr lang="el-GR" dirty="0">
              <a:hlinkClick r:id="rId2"/>
            </a:endParaRPr>
          </a:p>
          <a:p>
            <a:endParaRPr lang="el-GR" dirty="0">
              <a:hlinkClick r:id="rId2"/>
            </a:endParaRPr>
          </a:p>
          <a:p>
            <a:r>
              <a:rPr lang="el-GR" dirty="0">
                <a:hlinkClick r:id="rId2"/>
              </a:rPr>
              <a:t>http://ebooks.edu.gr/ebooks/v/html/8547/2218/Keimena-Neoellinikis-Logotechnias_G-Gymnasiou_html/index04_01.html</a:t>
            </a:r>
            <a:endParaRPr lang="el-GR" dirty="0"/>
          </a:p>
          <a:p>
            <a:endParaRPr lang="el-GR" dirty="0"/>
          </a:p>
          <a:p>
            <a:endParaRPr lang="el-GR" dirty="0"/>
          </a:p>
          <a:p>
            <a:r>
              <a:rPr lang="el-GR" b="1" dirty="0">
                <a:solidFill>
                  <a:srgbClr val="0070C0"/>
                </a:solidFill>
              </a:rPr>
              <a:t>ΝΕΟΕΛΛΗΝΙΚΗ ΛΟΓΟΤΕΧΝΙΑ, ΑΠΟΜΝΗΜΟΝΕΥΜΑΤΑ, Γ. ΜΑΚΡΥΓΙΑΝΝΗ</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4275695445"/>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id="{122DFBD1-6571-41CB-886F-DD4BA28CEF47}"/>
              </a:ext>
            </a:extLst>
          </p:cNvPr>
          <p:cNvSpPr/>
          <p:nvPr/>
        </p:nvSpPr>
        <p:spPr>
          <a:xfrm>
            <a:off x="4385569" y="754927"/>
            <a:ext cx="3107184" cy="4585871"/>
          </a:xfrm>
          <a:prstGeom prst="rect">
            <a:avLst/>
          </a:prstGeom>
          <a:ln>
            <a:solidFill>
              <a:srgbClr val="7030A0"/>
            </a:solidFill>
          </a:ln>
        </p:spPr>
        <p:txBody>
          <a:bodyPr wrap="square">
            <a:spAutoFit/>
          </a:bodyPr>
          <a:lstStyle/>
          <a:p>
            <a:pPr fontAlgn="base"/>
            <a:endParaRPr lang="el-GR" sz="1400" b="1" u="sng" dirty="0">
              <a:solidFill>
                <a:srgbClr val="7030A0"/>
              </a:solidFill>
              <a:latin typeface="Times New Roman" panose="02020603050405020304" pitchFamily="18" charset="0"/>
              <a:cs typeface="Times New Roman" panose="02020603050405020304" pitchFamily="18" charset="0"/>
            </a:endParaRPr>
          </a:p>
          <a:p>
            <a:pPr fontAlgn="base"/>
            <a:r>
              <a:rPr lang="el-GR" sz="1400" b="1" u="sng" dirty="0">
                <a:solidFill>
                  <a:srgbClr val="7030A0"/>
                </a:solidFill>
                <a:latin typeface="Times New Roman" panose="02020603050405020304" pitchFamily="18" charset="0"/>
                <a:cs typeface="Times New Roman" panose="02020603050405020304" pitchFamily="18" charset="0"/>
              </a:rPr>
              <a:t>Στοιχεία Περιεχομένου</a:t>
            </a:r>
          </a:p>
          <a:p>
            <a:pPr fontAlgn="base">
              <a:buFont typeface="Arial" panose="020B0604020202020204" pitchFamily="34" charset="0"/>
              <a:buChar char="•"/>
            </a:pPr>
            <a:endParaRPr lang="el-GR" sz="1200" b="1" dirty="0">
              <a:solidFill>
                <a:srgbClr val="000000"/>
              </a:solidFill>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Τίτλος</a:t>
            </a: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Πρόσωπα/Χαρακτήρες</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Συγκρούσεις</a:t>
            </a: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Συνειρμοί</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Αξίες</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Ιδέες, αντιλήψεις</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Σκοποί</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Στάσεις</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Συμπεριφορές</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err="1">
                <a:solidFill>
                  <a:srgbClr val="000000"/>
                </a:solidFill>
                <a:latin typeface="Times New Roman" panose="02020603050405020304" pitchFamily="18" charset="0"/>
                <a:cs typeface="Times New Roman" panose="02020603050405020304" pitchFamily="18" charset="0"/>
              </a:rPr>
              <a:t>Κοινωνικο</a:t>
            </a:r>
            <a:r>
              <a:rPr lang="el-GR" sz="1200" b="1" dirty="0">
                <a:solidFill>
                  <a:srgbClr val="000000"/>
                </a:solidFill>
                <a:latin typeface="Times New Roman" panose="02020603050405020304" pitchFamily="18" charset="0"/>
                <a:cs typeface="Times New Roman" panose="02020603050405020304" pitchFamily="18" charset="0"/>
              </a:rPr>
              <a:t>-πολιτισμικές συνθήκες</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Ανθρώπινες σχέσεις</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Κοινωνικά προβλήματα</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Συναισθηματικό κλίμα</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Το συγκείμενο </a:t>
            </a:r>
          </a:p>
          <a:p>
            <a:pPr fontAlgn="base"/>
            <a:r>
              <a:rPr lang="el-GR" sz="1200" b="1" dirty="0">
                <a:solidFill>
                  <a:srgbClr val="000000"/>
                </a:solidFill>
                <a:latin typeface="Times New Roman" panose="02020603050405020304" pitchFamily="18" charset="0"/>
                <a:cs typeface="Times New Roman" panose="02020603050405020304" pitchFamily="18" charset="0"/>
              </a:rPr>
              <a:t>(πλαίσιο κοινωνικό, συνθήκες, χρόνος, χώρος, βιογραφία) </a:t>
            </a:r>
            <a:endParaRPr lang="el-GR" sz="1200" b="1" dirty="0">
              <a:latin typeface="Times New Roman" panose="02020603050405020304" pitchFamily="18" charset="0"/>
              <a:cs typeface="Times New Roman" panose="02020603050405020304" pitchFamily="18" charset="0"/>
            </a:endParaRPr>
          </a:p>
          <a:p>
            <a:pPr marL="285750" indent="-2857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Διακειμενικότητα</a:t>
            </a:r>
          </a:p>
          <a:p>
            <a:pPr fontAlgn="base"/>
            <a:r>
              <a:rPr lang="el-GR" sz="1200" b="1" dirty="0">
                <a:solidFill>
                  <a:srgbClr val="000000"/>
                </a:solidFill>
                <a:latin typeface="Times New Roman" panose="02020603050405020304" pitchFamily="18" charset="0"/>
                <a:cs typeface="Times New Roman" panose="02020603050405020304" pitchFamily="18" charset="0"/>
              </a:rPr>
              <a:t> (πώς συνομιλεί με άλλα έργα-Παράλληλα κείμενα)</a:t>
            </a:r>
          </a:p>
          <a:p>
            <a:pPr fontAlgn="base"/>
            <a:endParaRPr lang="el-GR" sz="1200" b="1" i="0" dirty="0">
              <a:solidFill>
                <a:srgbClr val="000000"/>
              </a:solidFill>
              <a:effectLst/>
              <a:latin typeface="Times New Roman" panose="02020603050405020304" pitchFamily="18" charset="0"/>
              <a:cs typeface="Times New Roman" panose="02020603050405020304" pitchFamily="18" charset="0"/>
            </a:endParaRPr>
          </a:p>
          <a:p>
            <a:pPr fontAlgn="base"/>
            <a:endParaRPr lang="el-GR" sz="1200" b="1" i="0" dirty="0">
              <a:effectLst/>
              <a:latin typeface="Times New Roman" panose="02020603050405020304" pitchFamily="18" charset="0"/>
              <a:cs typeface="Times New Roman" panose="02020603050405020304" pitchFamily="18" charset="0"/>
            </a:endParaRPr>
          </a:p>
        </p:txBody>
      </p:sp>
      <p:sp>
        <p:nvSpPr>
          <p:cNvPr id="5" name="Ορθογώνιο 4">
            <a:extLst>
              <a:ext uri="{FF2B5EF4-FFF2-40B4-BE49-F238E27FC236}">
                <a16:creationId xmlns:a16="http://schemas.microsoft.com/office/drawing/2014/main" id="{363362E3-0535-4C1E-B916-75ADACD565CE}"/>
              </a:ext>
            </a:extLst>
          </p:cNvPr>
          <p:cNvSpPr/>
          <p:nvPr/>
        </p:nvSpPr>
        <p:spPr>
          <a:xfrm>
            <a:off x="375822" y="612884"/>
            <a:ext cx="3645762" cy="5109091"/>
          </a:xfrm>
          <a:prstGeom prst="rect">
            <a:avLst/>
          </a:prstGeom>
          <a:solidFill>
            <a:srgbClr val="CC99FF"/>
          </a:solidFill>
          <a:ln>
            <a:solidFill>
              <a:srgbClr val="FF0000"/>
            </a:solidFill>
          </a:ln>
        </p:spPr>
        <p:txBody>
          <a:bodyPr wrap="square">
            <a:spAutoFit/>
          </a:bodyPr>
          <a:lstStyle/>
          <a:p>
            <a:pPr algn="just"/>
            <a:r>
              <a:rPr lang="el-GR" sz="1600" b="1" dirty="0">
                <a:solidFill>
                  <a:srgbClr val="000000"/>
                </a:solidFill>
                <a:latin typeface="Times New Roman" panose="02020603050405020304" pitchFamily="18" charset="0"/>
                <a:cs typeface="Times New Roman" panose="02020603050405020304" pitchFamily="18" charset="0"/>
              </a:rPr>
              <a:t>Παιδιά,</a:t>
            </a:r>
          </a:p>
          <a:p>
            <a:pPr algn="just"/>
            <a:endParaRPr lang="el-GR" sz="1600" b="1" dirty="0">
              <a:solidFill>
                <a:srgbClr val="000000"/>
              </a:solidFill>
              <a:latin typeface="Times New Roman" panose="02020603050405020304" pitchFamily="18" charset="0"/>
              <a:cs typeface="Times New Roman" panose="02020603050405020304" pitchFamily="18" charset="0"/>
            </a:endParaRPr>
          </a:p>
          <a:p>
            <a:pPr algn="just"/>
            <a:endParaRPr lang="el-GR" sz="1200" dirty="0">
              <a:solidFill>
                <a:srgbClr val="000000"/>
              </a:solidFill>
              <a:latin typeface="Times New Roman" panose="02020603050405020304" pitchFamily="18" charset="0"/>
              <a:cs typeface="Times New Roman" panose="02020603050405020304" pitchFamily="18" charset="0"/>
            </a:endParaRPr>
          </a:p>
          <a:p>
            <a:pPr algn="just"/>
            <a:r>
              <a:rPr lang="el-GR" sz="1200" dirty="0">
                <a:latin typeface="Times New Roman" panose="02020603050405020304" pitchFamily="18" charset="0"/>
                <a:cs typeface="Times New Roman" panose="02020603050405020304" pitchFamily="18" charset="0"/>
              </a:rPr>
              <a:t>Συνεχίζοντας τη διδακτική πορεία &amp; τη διαδικασία μάθησης εξ Αποστάσεως πια όπως λέγεται  να θυμόμαστε ότι: </a:t>
            </a:r>
          </a:p>
          <a:p>
            <a:pPr algn="just"/>
            <a:endParaRPr lang="el-GR" sz="1200" dirty="0">
              <a:latin typeface="Times New Roman" panose="02020603050405020304" pitchFamily="18" charset="0"/>
              <a:cs typeface="Times New Roman" panose="02020603050405020304" pitchFamily="18" charset="0"/>
            </a:endParaRPr>
          </a:p>
          <a:p>
            <a:pPr algn="just"/>
            <a:r>
              <a:rPr lang="el-GR" sz="1200" dirty="0">
                <a:latin typeface="Times New Roman" panose="02020603050405020304" pitchFamily="18" charset="0"/>
                <a:cs typeface="Times New Roman" panose="02020603050405020304" pitchFamily="18" charset="0"/>
              </a:rPr>
              <a:t>ο βασικός μας στόχος στο μάθημα της Λογοτεχνίας είναι μαθητές και μαθήτριες</a:t>
            </a:r>
          </a:p>
          <a:p>
            <a:pPr algn="just"/>
            <a:r>
              <a:rPr lang="el-GR" sz="1200" dirty="0">
                <a:latin typeface="Times New Roman" panose="02020603050405020304" pitchFamily="18" charset="0"/>
                <a:cs typeface="Times New Roman" panose="02020603050405020304" pitchFamily="18" charset="0"/>
              </a:rPr>
              <a:t>να έχουν την ικανότητά  να κατανοούν,</a:t>
            </a:r>
          </a:p>
          <a:p>
            <a:pPr algn="just"/>
            <a:r>
              <a:rPr lang="el-GR" sz="1200" dirty="0">
                <a:latin typeface="Times New Roman" panose="02020603050405020304" pitchFamily="18" charset="0"/>
                <a:cs typeface="Times New Roman" panose="02020603050405020304" pitchFamily="18" charset="0"/>
              </a:rPr>
              <a:t>να ερμηνεύουν, </a:t>
            </a:r>
          </a:p>
          <a:p>
            <a:pPr algn="just"/>
            <a:r>
              <a:rPr lang="el-GR" sz="1200" dirty="0">
                <a:latin typeface="Times New Roman" panose="02020603050405020304" pitchFamily="18" charset="0"/>
                <a:cs typeface="Times New Roman" panose="02020603050405020304" pitchFamily="18" charset="0"/>
              </a:rPr>
              <a:t>να αξιολογούν και να μετασχηματίζουν τον λόγο των κειμένων και να δημιουργούν τα δικά τους κείμενα.</a:t>
            </a:r>
          </a:p>
          <a:p>
            <a:pPr algn="just"/>
            <a:r>
              <a:rPr lang="el-GR" sz="1200" dirty="0" err="1">
                <a:latin typeface="Times New Roman" panose="02020603050405020304" pitchFamily="18" charset="0"/>
                <a:cs typeface="Times New Roman" panose="02020603050405020304" pitchFamily="18" charset="0"/>
              </a:rPr>
              <a:t>Γι</a:t>
            </a:r>
            <a:r>
              <a:rPr lang="el-GR" sz="1200" dirty="0">
                <a:latin typeface="Times New Roman" panose="02020603050405020304" pitchFamily="18" charset="0"/>
                <a:cs typeface="Times New Roman" panose="02020603050405020304" pitchFamily="18" charset="0"/>
              </a:rPr>
              <a:t> αυτό προσέχουμε στο κείμενο ορισμένα στοιχεία</a:t>
            </a:r>
            <a:r>
              <a:rPr lang="el-GR" dirty="0">
                <a:latin typeface="Times New Roman" panose="02020603050405020304" pitchFamily="18" charset="0"/>
                <a:cs typeface="Times New Roman" panose="02020603050405020304" pitchFamily="18" charset="0"/>
              </a:rPr>
              <a:t> </a:t>
            </a:r>
            <a:r>
              <a:rPr lang="el-GR" sz="1200" dirty="0">
                <a:latin typeface="Times New Roman" panose="02020603050405020304" pitchFamily="18" charset="0"/>
                <a:cs typeface="Times New Roman" panose="02020603050405020304" pitchFamily="18" charset="0"/>
              </a:rPr>
              <a:t>σε επίπεδο:</a:t>
            </a:r>
          </a:p>
          <a:p>
            <a:pPr algn="just"/>
            <a:endParaRPr lang="el-GR" sz="1200" dirty="0">
              <a:latin typeface="Times New Roman" panose="02020603050405020304" pitchFamily="18" charset="0"/>
              <a:cs typeface="Times New Roman" panose="02020603050405020304" pitchFamily="18" charset="0"/>
            </a:endParaRPr>
          </a:p>
          <a:p>
            <a:pPr algn="just"/>
            <a:r>
              <a:rPr lang="el-GR" sz="1200" dirty="0">
                <a:latin typeface="Times New Roman" panose="02020603050405020304" pitchFamily="18" charset="0"/>
                <a:cs typeface="Times New Roman" panose="02020603050405020304" pitchFamily="18" charset="0"/>
              </a:rPr>
              <a:t> δομής, περιεχομένου και (προσωπικής) έκφρασης του δημιουργού </a:t>
            </a:r>
          </a:p>
          <a:p>
            <a:pPr algn="just"/>
            <a:r>
              <a:rPr lang="el-GR" sz="1200" dirty="0">
                <a:latin typeface="Times New Roman" panose="02020603050405020304" pitchFamily="18" charset="0"/>
                <a:cs typeface="Times New Roman" panose="02020603050405020304" pitchFamily="18" charset="0"/>
              </a:rPr>
              <a:t>τα οποία στοιχεία είναι διασυνδεμένα  με την παρουσίαση του θέματος και μας βοηθούν στην ερμηνευτική προσέγγιση του κειμένου (ποιητικού-πεζού) με τη σημασία και τη σπουδαιότητά του το καθένα στοιχείο.</a:t>
            </a:r>
          </a:p>
          <a:p>
            <a:pPr algn="just"/>
            <a:endParaRPr lang="el-GR" sz="1200" dirty="0">
              <a:latin typeface="Times New Roman" panose="02020603050405020304" pitchFamily="18" charset="0"/>
              <a:cs typeface="Times New Roman" panose="02020603050405020304" pitchFamily="18" charset="0"/>
            </a:endParaRPr>
          </a:p>
          <a:p>
            <a:pPr algn="just"/>
            <a:endParaRPr lang="el-GR" sz="1200" dirty="0">
              <a:latin typeface="Times New Roman" panose="02020603050405020304" pitchFamily="18" charset="0"/>
              <a:cs typeface="Times New Roman" panose="02020603050405020304" pitchFamily="18" charset="0"/>
            </a:endParaRPr>
          </a:p>
          <a:p>
            <a:pPr algn="just"/>
            <a:endParaRPr lang="el-GR" sz="1200" dirty="0">
              <a:latin typeface="Times New Roman" panose="02020603050405020304" pitchFamily="18" charset="0"/>
              <a:cs typeface="Times New Roman" panose="02020603050405020304" pitchFamily="18" charset="0"/>
            </a:endParaRPr>
          </a:p>
        </p:txBody>
      </p:sp>
      <p:sp>
        <p:nvSpPr>
          <p:cNvPr id="7" name="Ορθογώνιο 6">
            <a:extLst>
              <a:ext uri="{FF2B5EF4-FFF2-40B4-BE49-F238E27FC236}">
                <a16:creationId xmlns:a16="http://schemas.microsoft.com/office/drawing/2014/main" id="{DF0D660B-4D68-4B2D-BEB4-03497CCD1A9E}"/>
              </a:ext>
            </a:extLst>
          </p:cNvPr>
          <p:cNvSpPr/>
          <p:nvPr/>
        </p:nvSpPr>
        <p:spPr>
          <a:xfrm>
            <a:off x="7972149" y="532985"/>
            <a:ext cx="3755254" cy="5970865"/>
          </a:xfrm>
          <a:prstGeom prst="rect">
            <a:avLst/>
          </a:prstGeom>
          <a:ln>
            <a:solidFill>
              <a:srgbClr val="7030A0"/>
            </a:solidFill>
          </a:ln>
        </p:spPr>
        <p:txBody>
          <a:bodyPr wrap="square">
            <a:spAutoFit/>
          </a:bodyPr>
          <a:lstStyle/>
          <a:p>
            <a:pPr fontAlgn="base"/>
            <a:endParaRPr lang="el-GR" sz="1400" b="1" u="sng" dirty="0">
              <a:solidFill>
                <a:srgbClr val="7030A0"/>
              </a:solidFill>
              <a:latin typeface="Times New Roman" panose="02020603050405020304" pitchFamily="18" charset="0"/>
              <a:cs typeface="Times New Roman" panose="02020603050405020304" pitchFamily="18" charset="0"/>
            </a:endParaRPr>
          </a:p>
          <a:p>
            <a:pPr fontAlgn="base"/>
            <a:r>
              <a:rPr lang="el-GR" sz="1400" b="1" u="sng" dirty="0">
                <a:solidFill>
                  <a:srgbClr val="7030A0"/>
                </a:solidFill>
                <a:latin typeface="Times New Roman" panose="02020603050405020304" pitchFamily="18" charset="0"/>
                <a:cs typeface="Times New Roman" panose="02020603050405020304" pitchFamily="18" charset="0"/>
              </a:rPr>
              <a:t>Στοιχεία μορφής</a:t>
            </a:r>
          </a:p>
          <a:p>
            <a:pPr fontAlgn="base"/>
            <a:endParaRPr lang="el-GR" sz="1200" b="1" dirty="0">
              <a:solidFill>
                <a:srgbClr val="000000"/>
              </a:solidFill>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Οι γλωσσικά/λεξιλογικά</a:t>
            </a:r>
          </a:p>
          <a:p>
            <a:pPr algn="just" fontAlgn="base"/>
            <a:r>
              <a:rPr lang="el-GR" sz="1200" b="1" dirty="0">
                <a:solidFill>
                  <a:srgbClr val="000000"/>
                </a:solidFill>
                <a:latin typeface="Times New Roman" panose="02020603050405020304" pitchFamily="18" charset="0"/>
                <a:cs typeface="Times New Roman" panose="02020603050405020304" pitchFamily="18" charset="0"/>
              </a:rPr>
              <a:t> </a:t>
            </a:r>
            <a:r>
              <a:rPr lang="el-GR" sz="1200" dirty="0">
                <a:solidFill>
                  <a:srgbClr val="000000"/>
                </a:solidFill>
                <a:latin typeface="Times New Roman" panose="02020603050405020304" pitchFamily="18" charset="0"/>
                <a:cs typeface="Times New Roman" panose="02020603050405020304" pitchFamily="18" charset="0"/>
              </a:rPr>
              <a:t>(στίξη, γραμματικοί χρόνοι, εγκλίσεις, ρηματικά πρόσωπα,  σχήματα λόγου, σύνταξη, γλωσσικές ποικιλίες, είδος λεξιλογίου, ευθύς – πλάγιος λόγος κ.ά. )</a:t>
            </a:r>
          </a:p>
          <a:p>
            <a:pPr algn="just" fontAlgn="base"/>
            <a:endParaRPr lang="el-GR" sz="1200"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Το λογοτεχνικό γένος </a:t>
            </a:r>
          </a:p>
          <a:p>
            <a:pPr algn="just" fontAlgn="base"/>
            <a:r>
              <a:rPr lang="el-GR" sz="1200" dirty="0">
                <a:solidFill>
                  <a:srgbClr val="000000"/>
                </a:solidFill>
                <a:latin typeface="Times New Roman" panose="02020603050405020304" pitchFamily="18" charset="0"/>
                <a:cs typeface="Times New Roman" panose="02020603050405020304" pitchFamily="18" charset="0"/>
              </a:rPr>
              <a:t>( ποίηση, πεζογραφία) &amp; το </a:t>
            </a:r>
            <a:r>
              <a:rPr lang="el-GR" sz="1200" b="1" dirty="0">
                <a:solidFill>
                  <a:srgbClr val="000000"/>
                </a:solidFill>
                <a:latin typeface="Times New Roman" panose="02020603050405020304" pitchFamily="18" charset="0"/>
                <a:cs typeface="Times New Roman" panose="02020603050405020304" pitchFamily="18" charset="0"/>
              </a:rPr>
              <a:t>λογοτεχνικό είδος </a:t>
            </a:r>
          </a:p>
          <a:p>
            <a:pPr algn="just" fontAlgn="base"/>
            <a:r>
              <a:rPr lang="el-GR" sz="1200" dirty="0">
                <a:solidFill>
                  <a:srgbClr val="000000"/>
                </a:solidFill>
                <a:latin typeface="Times New Roman" panose="02020603050405020304" pitchFamily="18" charset="0"/>
                <a:cs typeface="Times New Roman" panose="02020603050405020304" pitchFamily="18" charset="0"/>
              </a:rPr>
              <a:t>(</a:t>
            </a:r>
            <a:r>
              <a:rPr lang="el-GR" sz="1000" dirty="0">
                <a:solidFill>
                  <a:srgbClr val="000000"/>
                </a:solidFill>
                <a:latin typeface="Times New Roman" panose="02020603050405020304" pitchFamily="18" charset="0"/>
                <a:cs typeface="Times New Roman" panose="02020603050405020304" pitchFamily="18" charset="0"/>
              </a:rPr>
              <a:t>π.χ.</a:t>
            </a:r>
            <a:r>
              <a:rPr lang="el-GR" dirty="0"/>
              <a:t> </a:t>
            </a:r>
            <a:r>
              <a:rPr lang="el-GR" sz="1200" dirty="0">
                <a:latin typeface="Times New Roman" panose="02020603050405020304" pitchFamily="18" charset="0"/>
                <a:cs typeface="Times New Roman" panose="02020603050405020304" pitchFamily="18" charset="0"/>
              </a:rPr>
              <a:t>αυτοβιογραφία, απομνημονεύματα </a:t>
            </a:r>
            <a:r>
              <a:rPr lang="el-GR" sz="1200" dirty="0">
                <a:solidFill>
                  <a:srgbClr val="000000"/>
                </a:solidFill>
                <a:latin typeface="Times New Roman" panose="02020603050405020304" pitchFamily="18" charset="0"/>
                <a:cs typeface="Times New Roman" panose="02020603050405020304" pitchFamily="18" charset="0"/>
              </a:rPr>
              <a:t>)-(ΑΝΑΛΟΓΑ με τη δομή, έκταση, σκοπό, θέμα) </a:t>
            </a:r>
          </a:p>
          <a:p>
            <a:pPr algn="just" fontAlgn="base"/>
            <a:endParaRPr lang="el-GR" sz="1200"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Οι αφηγηματικές τεχνικές</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Οι αφηγηματικοί τρόποι</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Τα εκφραστικά μέσα </a:t>
            </a:r>
            <a:r>
              <a:rPr lang="el-GR" sz="1200" dirty="0">
                <a:solidFill>
                  <a:srgbClr val="000000"/>
                </a:solidFill>
                <a:latin typeface="Times New Roman" panose="02020603050405020304" pitchFamily="18" charset="0"/>
                <a:cs typeface="Times New Roman" panose="02020603050405020304" pitchFamily="18" charset="0"/>
              </a:rPr>
              <a:t>(π.χ. σχήματα λόγου)</a:t>
            </a:r>
            <a:endParaRPr lang="el-GR" sz="1200"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Η δομή</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Η πλοκή</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Το ύφος/υφολογικά γνωρίσματα</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Επιλογή ενός λογοτεχνικού ρεύματος</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err="1">
                <a:solidFill>
                  <a:srgbClr val="000000"/>
                </a:solidFill>
                <a:latin typeface="Times New Roman" panose="02020603050405020304" pitchFamily="18" charset="0"/>
                <a:cs typeface="Times New Roman" panose="02020603050405020304" pitchFamily="18" charset="0"/>
              </a:rPr>
              <a:t>Εικονοποιία</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Στίξη κ.ά.</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Στιχουργική</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Θεατρικά στοιχεία</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Τεχνική γραφής</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Μέτρο, ομοιοκαταληξία</a:t>
            </a:r>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Λέξεις- φράσεις που συνδέουν τα νοήματα</a:t>
            </a:r>
          </a:p>
          <a:p>
            <a:pPr fontAlgn="base"/>
            <a:endParaRPr lang="el-GR" sz="1200" b="1" dirty="0">
              <a:latin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r>
              <a:rPr lang="el-GR" sz="1200" b="1" dirty="0">
                <a:solidFill>
                  <a:srgbClr val="000000"/>
                </a:solidFill>
                <a:latin typeface="Times New Roman" panose="02020603050405020304" pitchFamily="18" charset="0"/>
                <a:cs typeface="Times New Roman" panose="02020603050405020304" pitchFamily="18" charset="0"/>
              </a:rPr>
              <a:t>Επιλογή λεξιλόγιο</a:t>
            </a:r>
          </a:p>
          <a:p>
            <a:pPr fontAlgn="base"/>
            <a:r>
              <a:rPr lang="el-GR" sz="1200" b="1" dirty="0">
                <a:solidFill>
                  <a:srgbClr val="000000"/>
                </a:solidFill>
                <a:latin typeface="Times New Roman" panose="02020603050405020304" pitchFamily="18" charset="0"/>
                <a:cs typeface="Times New Roman" panose="02020603050405020304" pitchFamily="18" charset="0"/>
              </a:rPr>
              <a:t> </a:t>
            </a:r>
            <a:r>
              <a:rPr lang="el-GR" sz="1200" dirty="0">
                <a:solidFill>
                  <a:srgbClr val="000000"/>
                </a:solidFill>
                <a:latin typeface="Times New Roman" panose="02020603050405020304" pitchFamily="18" charset="0"/>
                <a:cs typeface="Times New Roman" panose="02020603050405020304" pitchFamily="18" charset="0"/>
              </a:rPr>
              <a:t>(ιδιοτυπίες, ιδίωμα, νεολογισμοί, ιδιόλεκτος…).</a:t>
            </a:r>
          </a:p>
          <a:p>
            <a:pPr fontAlgn="base"/>
            <a:endParaRPr lang="el-GR" sz="120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3428945"/>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40E1963-5193-4DBD-9880-3FF6ED56D1CF}"/>
              </a:ext>
            </a:extLst>
          </p:cNvPr>
          <p:cNvSpPr txBox="1"/>
          <p:nvPr/>
        </p:nvSpPr>
        <p:spPr>
          <a:xfrm>
            <a:off x="2425823" y="604473"/>
            <a:ext cx="6094520" cy="2308324"/>
          </a:xfrm>
          <a:prstGeom prst="rect">
            <a:avLst/>
          </a:prstGeom>
          <a:noFill/>
          <a:ln>
            <a:solidFill>
              <a:srgbClr val="00B0F0"/>
            </a:solidFill>
          </a:ln>
        </p:spPr>
        <p:txBody>
          <a:bodyPr wrap="square">
            <a:spAutoFit/>
          </a:bodyPr>
          <a:lstStyle/>
          <a:p>
            <a:r>
              <a:rPr lang="el-GR" dirty="0">
                <a:hlinkClick r:id="rId2"/>
              </a:rPr>
              <a:t>https://www.greek-language.gr/greekLang/modern_greek/tools/lexica/search.html?lq=%CE%B1%CF%80%CE%BF%CE%BC%CE%BD%CE%B7%CE%BC%CE%BF%CE%BD%CE%B5%CF%85%CE%BC%CE%B1%CF%84%CE%B1&amp;loptall=true&amp;dq=</a:t>
            </a:r>
            <a:endParaRPr lang="el-GR" dirty="0"/>
          </a:p>
          <a:p>
            <a:endParaRPr lang="el-GR" dirty="0"/>
          </a:p>
          <a:p>
            <a:r>
              <a:rPr lang="el-GR" dirty="0"/>
              <a:t>απομνημονεύματα</a:t>
            </a:r>
          </a:p>
        </p:txBody>
      </p:sp>
      <p:sp>
        <p:nvSpPr>
          <p:cNvPr id="7" name="TextBox 6">
            <a:extLst>
              <a:ext uri="{FF2B5EF4-FFF2-40B4-BE49-F238E27FC236}">
                <a16:creationId xmlns:a16="http://schemas.microsoft.com/office/drawing/2014/main" id="{1ACA96F4-E844-446D-BFE8-B28E5D7AE061}"/>
              </a:ext>
            </a:extLst>
          </p:cNvPr>
          <p:cNvSpPr txBox="1"/>
          <p:nvPr/>
        </p:nvSpPr>
        <p:spPr>
          <a:xfrm>
            <a:off x="2425823" y="3588305"/>
            <a:ext cx="6094520" cy="2585323"/>
          </a:xfrm>
          <a:prstGeom prst="rect">
            <a:avLst/>
          </a:prstGeom>
          <a:noFill/>
          <a:ln>
            <a:solidFill>
              <a:srgbClr val="0070C0"/>
            </a:solidFill>
          </a:ln>
        </p:spPr>
        <p:txBody>
          <a:bodyPr wrap="square">
            <a:spAutoFit/>
          </a:bodyPr>
          <a:lstStyle/>
          <a:p>
            <a:r>
              <a:rPr lang="el-GR" dirty="0">
                <a:hlinkClick r:id="rId3"/>
              </a:rPr>
              <a:t>https://www.greek-language.gr/greekLang/modern_greek/tools/lexica/search.html?start=10&amp;lq=%CE%B1%CF%80%CE%BF%CE%BC%CE%BD%CE%B7%CE%BC%CE%BF%CE%BD%CE%B5%CF%85%CE%BC%CE%B1%CF%84%CE%B1&amp;loptall=true&amp;dq=</a:t>
            </a:r>
            <a:endParaRPr lang="el-GR" dirty="0"/>
          </a:p>
          <a:p>
            <a:endParaRPr lang="el-GR" dirty="0"/>
          </a:p>
          <a:p>
            <a:endParaRPr lang="el-GR" dirty="0"/>
          </a:p>
          <a:p>
            <a:r>
              <a:rPr lang="el-GR" dirty="0"/>
              <a:t>αυτοβιογραφία</a:t>
            </a:r>
          </a:p>
        </p:txBody>
      </p:sp>
    </p:spTree>
    <p:extLst>
      <p:ext uri="{BB962C8B-B14F-4D97-AF65-F5344CB8AC3E}">
        <p14:creationId xmlns:p14="http://schemas.microsoft.com/office/powerpoint/2010/main" val="683061877"/>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Γιάννης Ψυχοπαίδης, «Το σπασμένο σπαθί του Μακρυγιάννη»">
            <a:extLst>
              <a:ext uri="{FF2B5EF4-FFF2-40B4-BE49-F238E27FC236}">
                <a16:creationId xmlns:a16="http://schemas.microsoft.com/office/drawing/2014/main" id="{0CB22A21-2A6D-4765-AD23-89334FB84E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392" y="133165"/>
            <a:ext cx="5642359" cy="672483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463A415-2EDA-4113-B418-83BEA61CED33}"/>
              </a:ext>
            </a:extLst>
          </p:cNvPr>
          <p:cNvSpPr txBox="1"/>
          <p:nvPr/>
        </p:nvSpPr>
        <p:spPr>
          <a:xfrm>
            <a:off x="6097480" y="5518342"/>
            <a:ext cx="6094520" cy="646331"/>
          </a:xfrm>
          <a:prstGeom prst="rect">
            <a:avLst/>
          </a:prstGeom>
          <a:noFill/>
        </p:spPr>
        <p:txBody>
          <a:bodyPr wrap="square">
            <a:spAutoFit/>
          </a:bodyPr>
          <a:lstStyle/>
          <a:p>
            <a:r>
              <a:rPr lang="el-GR" b="0" i="1" dirty="0">
                <a:solidFill>
                  <a:srgbClr val="000000"/>
                </a:solidFill>
                <a:effectLst/>
                <a:latin typeface="Verdana" panose="020B0604030504040204" pitchFamily="34" charset="0"/>
              </a:rPr>
              <a:t>Γιάννης </a:t>
            </a:r>
            <a:r>
              <a:rPr lang="el-GR" b="0" i="1" dirty="0" err="1">
                <a:solidFill>
                  <a:srgbClr val="000000"/>
                </a:solidFill>
                <a:effectLst/>
                <a:latin typeface="Verdana" panose="020B0604030504040204" pitchFamily="34" charset="0"/>
              </a:rPr>
              <a:t>Ψυχοπαίδης</a:t>
            </a:r>
            <a:r>
              <a:rPr lang="el-GR" b="0" i="1" dirty="0">
                <a:solidFill>
                  <a:srgbClr val="000000"/>
                </a:solidFill>
                <a:effectLst/>
                <a:latin typeface="Verdana" panose="020B0604030504040204" pitchFamily="34" charset="0"/>
              </a:rPr>
              <a:t>,</a:t>
            </a:r>
            <a:br>
              <a:rPr lang="el-GR" i="1" dirty="0"/>
            </a:br>
            <a:r>
              <a:rPr lang="el-GR" b="0" i="1" dirty="0">
                <a:solidFill>
                  <a:srgbClr val="000000"/>
                </a:solidFill>
                <a:effectLst/>
                <a:latin typeface="Verdana" panose="020B0604030504040204" pitchFamily="34" charset="0"/>
              </a:rPr>
              <a:t>Το σπασμένο σπαθί του Μακρυγιάννη</a:t>
            </a:r>
            <a:endParaRPr lang="el-GR" i="1" dirty="0"/>
          </a:p>
        </p:txBody>
      </p:sp>
    </p:spTree>
    <p:extLst>
      <p:ext uri="{BB962C8B-B14F-4D97-AF65-F5344CB8AC3E}">
        <p14:creationId xmlns:p14="http://schemas.microsoft.com/office/powerpoint/2010/main" val="4081877474"/>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EF9439-F3D5-45DF-8519-CD8D60465187}"/>
              </a:ext>
            </a:extLst>
          </p:cNvPr>
          <p:cNvSpPr txBox="1"/>
          <p:nvPr/>
        </p:nvSpPr>
        <p:spPr>
          <a:xfrm>
            <a:off x="2709908" y="807841"/>
            <a:ext cx="7091040" cy="4524315"/>
          </a:xfrm>
          <a:prstGeom prst="rect">
            <a:avLst/>
          </a:prstGeom>
          <a:noFill/>
          <a:ln>
            <a:solidFill>
              <a:srgbClr val="0070C0"/>
            </a:solidFill>
          </a:ln>
        </p:spPr>
        <p:txBody>
          <a:bodyPr wrap="square">
            <a:spAutoFit/>
          </a:bodyPr>
          <a:lstStyle/>
          <a:p>
            <a:endParaRPr lang="el-GR" dirty="0">
              <a:hlinkClick r:id="rId2"/>
            </a:endParaRPr>
          </a:p>
          <a:p>
            <a:endParaRPr lang="el-GR" dirty="0">
              <a:hlinkClick r:id="rId2"/>
            </a:endParaRPr>
          </a:p>
          <a:p>
            <a:r>
              <a:rPr lang="el-GR" dirty="0">
                <a:hlinkClick r:id="rId2"/>
              </a:rPr>
              <a:t>http://ebooks.edu.gr/ebooks/v/html/8547/2218/Keimena-Neoellinikis-Logotechnias_G-Gymnasiou_html/index04_01.html</a:t>
            </a:r>
            <a:endParaRPr lang="el-GR" dirty="0"/>
          </a:p>
          <a:p>
            <a:endParaRPr lang="el-GR" dirty="0">
              <a:solidFill>
                <a:srgbClr val="0070C0"/>
              </a:solidFill>
            </a:endParaRPr>
          </a:p>
          <a:p>
            <a:endParaRPr lang="el-GR" dirty="0">
              <a:solidFill>
                <a:srgbClr val="0070C0"/>
              </a:solidFill>
            </a:endParaRPr>
          </a:p>
          <a:p>
            <a:endParaRPr lang="el-GR" dirty="0">
              <a:solidFill>
                <a:srgbClr val="0070C0"/>
              </a:solidFill>
            </a:endParaRPr>
          </a:p>
          <a:p>
            <a:endParaRPr lang="el-GR" dirty="0">
              <a:solidFill>
                <a:srgbClr val="0070C0"/>
              </a:solidFill>
            </a:endParaRPr>
          </a:p>
          <a:p>
            <a:br>
              <a:rPr lang="el-GR" dirty="0">
                <a:solidFill>
                  <a:srgbClr val="0070C0"/>
                </a:solidFill>
              </a:rPr>
            </a:br>
            <a:r>
              <a:rPr lang="el-GR" b="0" i="0" dirty="0">
                <a:solidFill>
                  <a:srgbClr val="0070C0"/>
                </a:solidFill>
                <a:effectLst/>
                <a:latin typeface="HelveticaNeue-Light"/>
              </a:rPr>
              <a:t>Βιογραφικό σημείωμα [πηγή: Εθνικό Κέντρο Βιβλίου]</a:t>
            </a:r>
          </a:p>
          <a:p>
            <a:endParaRPr lang="el-GR" dirty="0">
              <a:solidFill>
                <a:srgbClr val="0070C0"/>
              </a:solidFill>
              <a:latin typeface="HelveticaNeue-Light"/>
            </a:endParaRPr>
          </a:p>
          <a:p>
            <a:endParaRPr lang="el-GR" dirty="0">
              <a:solidFill>
                <a:srgbClr val="0070C0"/>
              </a:solidFill>
              <a:latin typeface="HelveticaNeue-Light"/>
            </a:endParaRPr>
          </a:p>
          <a:p>
            <a:endParaRPr lang="el-GR" dirty="0">
              <a:solidFill>
                <a:srgbClr val="0070C0"/>
              </a:solidFill>
              <a:latin typeface="HelveticaNeue-Light"/>
            </a:endParaRPr>
          </a:p>
          <a:p>
            <a:endParaRPr lang="el-GR" dirty="0">
              <a:solidFill>
                <a:srgbClr val="0070C0"/>
              </a:solidFill>
              <a:latin typeface="HelveticaNeue-Light"/>
            </a:endParaRPr>
          </a:p>
          <a:p>
            <a:endParaRPr lang="el-GR" dirty="0">
              <a:solidFill>
                <a:srgbClr val="0070C0"/>
              </a:solidFill>
              <a:latin typeface="HelveticaNeue-Light"/>
            </a:endParaRPr>
          </a:p>
          <a:p>
            <a:endParaRPr lang="el-GR" dirty="0">
              <a:solidFill>
                <a:srgbClr val="0070C0"/>
              </a:solidFill>
            </a:endParaRPr>
          </a:p>
        </p:txBody>
      </p:sp>
    </p:spTree>
    <p:extLst>
      <p:ext uri="{BB962C8B-B14F-4D97-AF65-F5344CB8AC3E}">
        <p14:creationId xmlns:p14="http://schemas.microsoft.com/office/powerpoint/2010/main" val="2488631911"/>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A01C43-A48D-4527-8E1E-862D1B737980}"/>
              </a:ext>
            </a:extLst>
          </p:cNvPr>
          <p:cNvSpPr txBox="1"/>
          <p:nvPr/>
        </p:nvSpPr>
        <p:spPr>
          <a:xfrm>
            <a:off x="3366857" y="612533"/>
            <a:ext cx="6094520" cy="3416320"/>
          </a:xfrm>
          <a:prstGeom prst="rect">
            <a:avLst/>
          </a:prstGeom>
          <a:noFill/>
          <a:ln>
            <a:solidFill>
              <a:srgbClr val="0070C0"/>
            </a:solidFill>
          </a:ln>
        </p:spPr>
        <p:txBody>
          <a:bodyPr wrap="square">
            <a:spAutoFit/>
          </a:bodyPr>
          <a:lstStyle/>
          <a:p>
            <a:endParaRPr lang="el-GR" dirty="0">
              <a:hlinkClick r:id="rId2"/>
            </a:endParaRPr>
          </a:p>
          <a:p>
            <a:endParaRPr lang="el-GR" dirty="0">
              <a:hlinkClick r:id="rId2"/>
            </a:endParaRPr>
          </a:p>
          <a:p>
            <a:r>
              <a:rPr lang="el-GR" dirty="0">
                <a:hlinkClick r:id="rId2"/>
              </a:rPr>
              <a:t>http://ebooks.edu.gr/ebooks/v/html/8547/2218/Keimena-Neoellinikis-Logotechnias_G-Gymnasiou_html/index04_01.html</a:t>
            </a:r>
            <a:endParaRPr lang="el-GR" dirty="0"/>
          </a:p>
          <a:p>
            <a:endParaRPr lang="el-GR" dirty="0"/>
          </a:p>
          <a:p>
            <a:endParaRPr lang="el-GR" dirty="0">
              <a:solidFill>
                <a:srgbClr val="0070C0"/>
              </a:solidFill>
            </a:endParaRPr>
          </a:p>
          <a:p>
            <a:r>
              <a:rPr lang="el-GR" b="0" i="0" dirty="0">
                <a:solidFill>
                  <a:srgbClr val="0070C0"/>
                </a:solidFill>
                <a:effectLst/>
                <a:latin typeface="HelveticaNeue-Light"/>
              </a:rPr>
              <a:t>Ιωάννης Μακρυγιάννης, «Απομνημονεύματα» (ηλεκτρονική έκδοση) [πηγή: Σπουδαστήριο Νέου Ελληνισμού]</a:t>
            </a:r>
          </a:p>
          <a:p>
            <a:endParaRPr lang="el-GR" dirty="0">
              <a:solidFill>
                <a:srgbClr val="0070C0"/>
              </a:solidFill>
              <a:latin typeface="HelveticaNeue-Light"/>
            </a:endParaRPr>
          </a:p>
          <a:p>
            <a:endParaRPr lang="el-GR" dirty="0">
              <a:solidFill>
                <a:srgbClr val="0070C0"/>
              </a:solidFill>
            </a:endParaRPr>
          </a:p>
        </p:txBody>
      </p:sp>
    </p:spTree>
    <p:extLst>
      <p:ext uri="{BB962C8B-B14F-4D97-AF65-F5344CB8AC3E}">
        <p14:creationId xmlns:p14="http://schemas.microsoft.com/office/powerpoint/2010/main" val="420789614"/>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2B040F-D7F8-4C99-95C5-70D3897AD1E9}"/>
              </a:ext>
            </a:extLst>
          </p:cNvPr>
          <p:cNvSpPr txBox="1"/>
          <p:nvPr/>
        </p:nvSpPr>
        <p:spPr>
          <a:xfrm>
            <a:off x="2869706" y="1029783"/>
            <a:ext cx="6094520" cy="3970318"/>
          </a:xfrm>
          <a:prstGeom prst="rect">
            <a:avLst/>
          </a:prstGeom>
          <a:noFill/>
          <a:ln>
            <a:solidFill>
              <a:srgbClr val="0070C0"/>
            </a:solidFill>
          </a:ln>
        </p:spPr>
        <p:txBody>
          <a:bodyPr wrap="square">
            <a:spAutoFit/>
          </a:bodyPr>
          <a:lstStyle/>
          <a:p>
            <a:endParaRPr lang="el-GR" dirty="0">
              <a:hlinkClick r:id="rId2"/>
            </a:endParaRPr>
          </a:p>
          <a:p>
            <a:r>
              <a:rPr lang="el-GR" dirty="0">
                <a:hlinkClick r:id="rId2"/>
              </a:rPr>
              <a:t>http://ebooks.edu.gr/ebooks/v/html/8547/2218/Keimena-Neoellinikis-Logotechnias_G-Gymnasiou_html/index04_01.html</a:t>
            </a:r>
            <a:endParaRPr lang="el-GR" dirty="0"/>
          </a:p>
          <a:p>
            <a:endParaRPr lang="el-GR" dirty="0"/>
          </a:p>
          <a:p>
            <a:endParaRPr lang="el-GR" dirty="0">
              <a:solidFill>
                <a:srgbClr val="0070C0"/>
              </a:solidFill>
            </a:endParaRPr>
          </a:p>
          <a:p>
            <a:endParaRPr lang="el-GR" dirty="0">
              <a:solidFill>
                <a:srgbClr val="0070C0"/>
              </a:solidFill>
            </a:endParaRPr>
          </a:p>
          <a:p>
            <a:endParaRPr lang="el-GR" dirty="0">
              <a:solidFill>
                <a:srgbClr val="0070C0"/>
              </a:solidFill>
            </a:endParaRPr>
          </a:p>
          <a:p>
            <a:br>
              <a:rPr lang="el-GR" dirty="0">
                <a:solidFill>
                  <a:srgbClr val="0070C0"/>
                </a:solidFill>
              </a:rPr>
            </a:br>
            <a:r>
              <a:rPr lang="el-GR" b="0" i="0" dirty="0">
                <a:solidFill>
                  <a:srgbClr val="0070C0"/>
                </a:solidFill>
                <a:effectLst/>
                <a:latin typeface="HelveticaNeue-Light"/>
              </a:rPr>
              <a:t>Καντάτα Ελευθερίας (αναγνώσεις) [πηγή: Βουλή των Ελλήνων]</a:t>
            </a:r>
          </a:p>
          <a:p>
            <a:endParaRPr lang="el-GR" dirty="0">
              <a:solidFill>
                <a:srgbClr val="0070C0"/>
              </a:solidFill>
              <a:latin typeface="HelveticaNeue-Light"/>
            </a:endParaRPr>
          </a:p>
          <a:p>
            <a:endParaRPr lang="el-GR" dirty="0">
              <a:solidFill>
                <a:srgbClr val="0070C0"/>
              </a:solidFill>
              <a:latin typeface="HelveticaNeue-Light"/>
            </a:endParaRPr>
          </a:p>
          <a:p>
            <a:endParaRPr lang="el-GR" dirty="0">
              <a:solidFill>
                <a:srgbClr val="0070C0"/>
              </a:solidFill>
            </a:endParaRPr>
          </a:p>
        </p:txBody>
      </p:sp>
    </p:spTree>
    <p:extLst>
      <p:ext uri="{BB962C8B-B14F-4D97-AF65-F5344CB8AC3E}">
        <p14:creationId xmlns:p14="http://schemas.microsoft.com/office/powerpoint/2010/main" val="4132490203"/>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5687A4-75E0-43A8-BC50-C0FC75D2B209}"/>
              </a:ext>
            </a:extLst>
          </p:cNvPr>
          <p:cNvSpPr txBox="1"/>
          <p:nvPr/>
        </p:nvSpPr>
        <p:spPr>
          <a:xfrm>
            <a:off x="2097350" y="1075963"/>
            <a:ext cx="6094520" cy="3139321"/>
          </a:xfrm>
          <a:prstGeom prst="rect">
            <a:avLst/>
          </a:prstGeom>
          <a:noFill/>
          <a:ln>
            <a:solidFill>
              <a:srgbClr val="0070C0"/>
            </a:solidFill>
          </a:ln>
        </p:spPr>
        <p:txBody>
          <a:bodyPr wrap="square">
            <a:spAutoFit/>
          </a:bodyPr>
          <a:lstStyle/>
          <a:p>
            <a:endParaRPr lang="en-US" dirty="0">
              <a:hlinkClick r:id="rId2"/>
            </a:endParaRPr>
          </a:p>
          <a:p>
            <a:endParaRPr lang="en-US" dirty="0">
              <a:hlinkClick r:id="rId2"/>
            </a:endParaRPr>
          </a:p>
          <a:p>
            <a:endParaRPr lang="en-US" dirty="0">
              <a:hlinkClick r:id="rId2"/>
            </a:endParaRPr>
          </a:p>
          <a:p>
            <a:endParaRPr lang="en-US" dirty="0">
              <a:hlinkClick r:id="rId2"/>
            </a:endParaRPr>
          </a:p>
          <a:p>
            <a:r>
              <a:rPr lang="el-GR" dirty="0">
                <a:hlinkClick r:id="rId2"/>
              </a:rPr>
              <a:t>https://video.link/w/r41yb</a:t>
            </a:r>
            <a:endParaRPr lang="en-US" dirty="0"/>
          </a:p>
          <a:p>
            <a:endParaRPr lang="en-US" dirty="0"/>
          </a:p>
          <a:p>
            <a:endParaRPr lang="en-US" dirty="0"/>
          </a:p>
          <a:p>
            <a:endParaRPr lang="en-US" dirty="0"/>
          </a:p>
          <a:p>
            <a:r>
              <a:rPr lang="el-GR" b="0" i="0" dirty="0">
                <a:effectLst/>
                <a:latin typeface="Roboto"/>
              </a:rPr>
              <a:t>TA ΑΠΟΜΝΗΜΟΝΕΥΜΑΤΑ ΤΟΥ ΜΑΚΡΥΓΙΑΝΝΗ </a:t>
            </a:r>
          </a:p>
          <a:p>
            <a:r>
              <a:rPr lang="el-GR" b="0" i="0" dirty="0">
                <a:effectLst/>
                <a:latin typeface="Roboto"/>
              </a:rPr>
              <a:t>A' ΜΕΡΟΣ</a:t>
            </a:r>
          </a:p>
          <a:p>
            <a:endParaRPr lang="el-GR" dirty="0"/>
          </a:p>
        </p:txBody>
      </p:sp>
    </p:spTree>
    <p:extLst>
      <p:ext uri="{BB962C8B-B14F-4D97-AF65-F5344CB8AC3E}">
        <p14:creationId xmlns:p14="http://schemas.microsoft.com/office/powerpoint/2010/main" val="141058386"/>
      </p:ext>
    </p:extLst>
  </p:cSld>
  <p:clrMapOvr>
    <a:masterClrMapping/>
  </p:clrMapOvr>
  <p:transition spd="slow">
    <p:wipe/>
  </p:transition>
</p:sld>
</file>

<file path=ppt/theme/theme1.xml><?xml version="1.0" encoding="utf-8"?>
<a:theme xmlns:a="http://schemas.openxmlformats.org/drawingml/2006/main" name="Θρόισμα">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174</TotalTime>
  <Words>854</Words>
  <Application>Microsoft Office PowerPoint</Application>
  <PresentationFormat>Ευρεία οθόνη</PresentationFormat>
  <Paragraphs>132</Paragraphs>
  <Slides>14</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14</vt:i4>
      </vt:variant>
    </vt:vector>
  </HeadingPairs>
  <TitlesOfParts>
    <vt:vector size="23" baseType="lpstr">
      <vt:lpstr>Arial</vt:lpstr>
      <vt:lpstr>Century Gothic</vt:lpstr>
      <vt:lpstr>HelveticaNeue-Light</vt:lpstr>
      <vt:lpstr>Roboto</vt:lpstr>
      <vt:lpstr>times new roman</vt:lpstr>
      <vt:lpstr>times new roman</vt:lpstr>
      <vt:lpstr>Verdana</vt:lpstr>
      <vt:lpstr>Wingdings 3</vt:lpstr>
      <vt:lpstr>Θρόισμα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ΔΡΑΣΤΗΡΙΟΤΗΤΑ    Ο στρατηγός Μακρυγιάννης εξηγεί στο κείμενο τους λόγους που έμαθε γράμματα και την ανάγκη να μιλήσει για την Επανάσταση, την πατρίδα του, την ιστορία…  Τι θα του απαντούσατε σε ένα κείμενο περίπου 100  λέξεων αν είχατε την ευκαιρία έτσι να &lt;&lt;συνομιλήσετε&gt;&gt; μαζί του;  </vt:lpstr>
      <vt:lpstr>  ΔΡΑΣΤΗΡΙΟΤΗΤΑ    Ο άνθρωπος που μαθαίνει γράμματα σε πιο ώριμη ηλικία λέγεται &lt;&lt;οψιμαθής&gt;. Σήμερα λειτουργούν και στην Ελλάδα τα Σχολεία Δεύτερης Ευκαιρίας για αυτούς τους ανθρώπους.  Πώς θα πείθατε κάποιον μεγάλης ηλικίας άνθρωπο να φοιτήσει σε ένα τέτοιο Σχολείο για να μάθει γράμματα ;   Τι θα του λέγατε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User;ΤΑΣΙΟΠΟΥΛΟΥ</dc:creator>
  <cp:lastModifiedBy>User</cp:lastModifiedBy>
  <cp:revision>17</cp:revision>
  <dcterms:created xsi:type="dcterms:W3CDTF">2020-11-12T17:16:55Z</dcterms:created>
  <dcterms:modified xsi:type="dcterms:W3CDTF">2020-11-12T20:19:26Z</dcterms:modified>
</cp:coreProperties>
</file>