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4630400" cy="8229600"/>
  <p:notesSz cx="8229600" cy="146304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Fira Sans" panose="020B0604020202020204" charset="0"/>
      <p:regular r:id="rId11"/>
    </p:embeddedFont>
  </p:embeddedFont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2" d="100"/>
          <a:sy n="62" d="100"/>
        </p:scale>
        <p:origin x="51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6837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0C1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41631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0C1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41631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0C1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41631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0C1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41631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117878"/>
            <a:ext cx="7556421" cy="39128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7700"/>
              </a:lnSpc>
              <a:buNone/>
            </a:pPr>
            <a:r>
              <a:rPr lang="en-US" sz="6150" b="1" dirty="0">
                <a:solidFill>
                  <a:srgbClr val="F94CAF"/>
                </a:solidFill>
                <a:latin typeface="Inconsolata Bold" pitchFamily="34" charset="0"/>
                <a:ea typeface="Inconsolata Bold" pitchFamily="34" charset="-122"/>
                <a:cs typeface="Inconsolata Bold" pitchFamily="34" charset="-120"/>
              </a:rPr>
              <a:t>Πρόσθεση και αφαίρεση τριψήφιων αριθμών</a:t>
            </a:r>
            <a:endParaRPr lang="en-US" sz="6150" dirty="0"/>
          </a:p>
        </p:txBody>
      </p:sp>
      <p:sp>
        <p:nvSpPr>
          <p:cNvPr id="4" name="Text 1"/>
          <p:cNvSpPr/>
          <p:nvPr/>
        </p:nvSpPr>
        <p:spPr>
          <a:xfrm>
            <a:off x="6280190" y="5370909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Ας εξερευνήσουμε μαζί τον συναρπαστικό κόσμο των τριψήφιων αριθμών! Σε αυτό το σεμινάριο, θα μάθουμε πώς να προσθέτουμε και να αφαιρούμε τριψήφιους αριθμούς με ευκολία και αυτοπεποίθηση.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6280190" y="6731675"/>
            <a:ext cx="362903" cy="362903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7810" y="6739295"/>
            <a:ext cx="347663" cy="347663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6756440" y="6714768"/>
            <a:ext cx="2899172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DAD1E6"/>
                </a:solidFill>
                <a:latin typeface="Fira Sans Bold" pitchFamily="34" charset="0"/>
                <a:ea typeface="Fira Sans Bold" pitchFamily="34" charset="-122"/>
                <a:cs typeface="Fira Sans Bold" pitchFamily="34" charset="-120"/>
              </a:rPr>
              <a:t>by DORA MOURATIDOU</a:t>
            </a:r>
            <a:endParaRPr lang="en-US"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929640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F94CAF"/>
                </a:solidFill>
                <a:latin typeface="Inconsolata Bold" pitchFamily="34" charset="0"/>
                <a:ea typeface="Inconsolata Bold" pitchFamily="34" charset="-122"/>
                <a:cs typeface="Inconsolata Bold" pitchFamily="34" charset="-120"/>
              </a:rPr>
              <a:t>Πρακτικές συμβουλές για την πρόσθεση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90" y="2942511"/>
            <a:ext cx="510302" cy="510302"/>
          </a:xfrm>
          <a:prstGeom prst="roundRect">
            <a:avLst>
              <a:gd name="adj" fmla="val 6667"/>
            </a:avLst>
          </a:prstGeom>
          <a:solidFill>
            <a:srgbClr val="433550"/>
          </a:solidFill>
          <a:ln/>
        </p:spPr>
      </p:sp>
      <p:sp>
        <p:nvSpPr>
          <p:cNvPr id="5" name="Text 2"/>
          <p:cNvSpPr/>
          <p:nvPr/>
        </p:nvSpPr>
        <p:spPr>
          <a:xfrm>
            <a:off x="6450211" y="3027521"/>
            <a:ext cx="170140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DAD1E6"/>
                </a:solidFill>
                <a:latin typeface="Inconsolata Bold" pitchFamily="34" charset="0"/>
                <a:ea typeface="Inconsolata Bold" pitchFamily="34" charset="-122"/>
                <a:cs typeface="Inconsolata Bold" pitchFamily="34" charset="-120"/>
              </a:rPr>
              <a:t>1</a:t>
            </a:r>
            <a:endParaRPr lang="en-US" sz="2650" dirty="0"/>
          </a:p>
        </p:txBody>
      </p:sp>
      <p:sp>
        <p:nvSpPr>
          <p:cNvPr id="6" name="Text 3"/>
          <p:cNvSpPr/>
          <p:nvPr/>
        </p:nvSpPr>
        <p:spPr>
          <a:xfrm>
            <a:off x="7017306" y="2942511"/>
            <a:ext cx="2927747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DAD1E6"/>
                </a:solidFill>
                <a:latin typeface="Inconsolata Bold" pitchFamily="34" charset="0"/>
                <a:ea typeface="Inconsolata Bold" pitchFamily="34" charset="-122"/>
                <a:cs typeface="Inconsolata Bold" pitchFamily="34" charset="-120"/>
              </a:rPr>
              <a:t>Συνδυάστε τις μονάδες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7017306" y="3787259"/>
            <a:ext cx="2927747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Προσθέστε τις μονάδες των αριθμών και αν το αποτέλεσμα είναι μεγαλύτερο από 9, κρατήστε το 10 και γράψτε τη μονάδα στο αποτέλεσμα.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10171867" y="2942511"/>
            <a:ext cx="510302" cy="510302"/>
          </a:xfrm>
          <a:prstGeom prst="roundRect">
            <a:avLst>
              <a:gd name="adj" fmla="val 6667"/>
            </a:avLst>
          </a:prstGeom>
          <a:solidFill>
            <a:srgbClr val="433550"/>
          </a:solidFill>
          <a:ln/>
        </p:spPr>
      </p:sp>
      <p:sp>
        <p:nvSpPr>
          <p:cNvPr id="9" name="Text 6"/>
          <p:cNvSpPr/>
          <p:nvPr/>
        </p:nvSpPr>
        <p:spPr>
          <a:xfrm>
            <a:off x="10341888" y="3027521"/>
            <a:ext cx="170140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DAD1E6"/>
                </a:solidFill>
                <a:latin typeface="Inconsolata Bold" pitchFamily="34" charset="0"/>
                <a:ea typeface="Inconsolata Bold" pitchFamily="34" charset="-122"/>
                <a:cs typeface="Inconsolata Bold" pitchFamily="34" charset="-120"/>
              </a:rPr>
              <a:t>2</a:t>
            </a:r>
            <a:endParaRPr lang="en-US" sz="2650" dirty="0"/>
          </a:p>
        </p:txBody>
      </p:sp>
      <p:sp>
        <p:nvSpPr>
          <p:cNvPr id="10" name="Text 7"/>
          <p:cNvSpPr/>
          <p:nvPr/>
        </p:nvSpPr>
        <p:spPr>
          <a:xfrm>
            <a:off x="10908983" y="2942511"/>
            <a:ext cx="2927747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DAD1E6"/>
                </a:solidFill>
                <a:latin typeface="Inconsolata Bold" pitchFamily="34" charset="0"/>
                <a:ea typeface="Inconsolata Bold" pitchFamily="34" charset="-122"/>
                <a:cs typeface="Inconsolata Bold" pitchFamily="34" charset="-120"/>
              </a:rPr>
              <a:t>Συνδυάστε τις δεκάδες</a:t>
            </a:r>
            <a:endParaRPr lang="en-US" sz="2200" dirty="0"/>
          </a:p>
        </p:txBody>
      </p:sp>
      <p:sp>
        <p:nvSpPr>
          <p:cNvPr id="11" name="Text 8"/>
          <p:cNvSpPr/>
          <p:nvPr/>
        </p:nvSpPr>
        <p:spPr>
          <a:xfrm>
            <a:off x="10908983" y="3787259"/>
            <a:ext cx="2927747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Προσθέστε τις δεκάδες, θυμόμαστε να προσθέσουμε το 1 που κρατήσαμε, αν χρειάζεται.</a:t>
            </a:r>
            <a:endParaRPr lang="en-US" sz="1750" dirty="0"/>
          </a:p>
        </p:txBody>
      </p:sp>
      <p:sp>
        <p:nvSpPr>
          <p:cNvPr id="12" name="Shape 9"/>
          <p:cNvSpPr/>
          <p:nvPr/>
        </p:nvSpPr>
        <p:spPr>
          <a:xfrm>
            <a:off x="6280190" y="6446639"/>
            <a:ext cx="510302" cy="510302"/>
          </a:xfrm>
          <a:prstGeom prst="roundRect">
            <a:avLst>
              <a:gd name="adj" fmla="val 6667"/>
            </a:avLst>
          </a:prstGeom>
          <a:solidFill>
            <a:srgbClr val="433550"/>
          </a:solidFill>
          <a:ln/>
        </p:spPr>
      </p:sp>
      <p:sp>
        <p:nvSpPr>
          <p:cNvPr id="13" name="Text 10"/>
          <p:cNvSpPr/>
          <p:nvPr/>
        </p:nvSpPr>
        <p:spPr>
          <a:xfrm>
            <a:off x="6450211" y="6531650"/>
            <a:ext cx="170140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DAD1E6"/>
                </a:solidFill>
                <a:latin typeface="Inconsolata Bold" pitchFamily="34" charset="0"/>
                <a:ea typeface="Inconsolata Bold" pitchFamily="34" charset="-122"/>
                <a:cs typeface="Inconsolata Bold" pitchFamily="34" charset="-120"/>
              </a:rPr>
              <a:t>3</a:t>
            </a:r>
            <a:endParaRPr lang="en-US" sz="2650" dirty="0"/>
          </a:p>
        </p:txBody>
      </p:sp>
      <p:sp>
        <p:nvSpPr>
          <p:cNvPr id="14" name="Text 11"/>
          <p:cNvSpPr/>
          <p:nvPr/>
        </p:nvSpPr>
        <p:spPr>
          <a:xfrm>
            <a:off x="7017306" y="6446639"/>
            <a:ext cx="407086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DAD1E6"/>
                </a:solidFill>
                <a:latin typeface="Inconsolata Bold" pitchFamily="34" charset="0"/>
                <a:ea typeface="Inconsolata Bold" pitchFamily="34" charset="-122"/>
                <a:cs typeface="Inconsolata Bold" pitchFamily="34" charset="-120"/>
              </a:rPr>
              <a:t>Συνδυάστε τις εκατοντάδες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7017306" y="6937058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Προσθέστε τις εκατοντάδες και καταγράφουμε το αποτέλεσμα.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206943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7934" y="2692479"/>
            <a:ext cx="10957917" cy="5516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300"/>
              </a:lnSpc>
              <a:buNone/>
            </a:pPr>
            <a:r>
              <a:rPr lang="en-US" sz="3450" b="1" dirty="0">
                <a:solidFill>
                  <a:srgbClr val="F94CAF"/>
                </a:solidFill>
                <a:latin typeface="Inconsolata Bold" pitchFamily="34" charset="0"/>
                <a:ea typeface="Inconsolata Bold" pitchFamily="34" charset="-122"/>
                <a:cs typeface="Inconsolata Bold" pitchFamily="34" charset="-120"/>
              </a:rPr>
              <a:t>Βήματα για την αφαίρεση τριψήφιων αριθμών</a:t>
            </a:r>
            <a:endParaRPr lang="en-US" sz="3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934" y="3508891"/>
            <a:ext cx="882729" cy="1412438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765459" y="3685342"/>
            <a:ext cx="2783086" cy="2758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00" b="1" dirty="0">
                <a:solidFill>
                  <a:srgbClr val="DAD1E6"/>
                </a:solidFill>
                <a:latin typeface="Inconsolata Bold" pitchFamily="34" charset="0"/>
                <a:ea typeface="Inconsolata Bold" pitchFamily="34" charset="-122"/>
                <a:cs typeface="Inconsolata Bold" pitchFamily="34" charset="-120"/>
              </a:rPr>
              <a:t>Αφαίρεση των μονάδων</a:t>
            </a:r>
            <a:endParaRPr lang="en-US" sz="1700" dirty="0"/>
          </a:p>
        </p:txBody>
      </p:sp>
      <p:sp>
        <p:nvSpPr>
          <p:cNvPr id="6" name="Text 2"/>
          <p:cNvSpPr/>
          <p:nvPr/>
        </p:nvSpPr>
        <p:spPr>
          <a:xfrm>
            <a:off x="1765459" y="4067056"/>
            <a:ext cx="12247007" cy="2824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3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Αφαιρέστε τη μονάδα του μικρότερου αριθμού από τη μονάδα του μεγαλύτερου αριθμού.</a:t>
            </a:r>
            <a:endParaRPr lang="en-US" sz="13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934" y="4921329"/>
            <a:ext cx="882729" cy="1412438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1765459" y="5097780"/>
            <a:ext cx="2765346" cy="2758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00" b="1" dirty="0">
                <a:solidFill>
                  <a:srgbClr val="DAD1E6"/>
                </a:solidFill>
                <a:latin typeface="Inconsolata Bold" pitchFamily="34" charset="0"/>
                <a:ea typeface="Inconsolata Bold" pitchFamily="34" charset="-122"/>
                <a:cs typeface="Inconsolata Bold" pitchFamily="34" charset="-120"/>
              </a:rPr>
              <a:t>Αφαίρεση των δεκάδων</a:t>
            </a:r>
            <a:endParaRPr lang="en-US" sz="1700" dirty="0"/>
          </a:p>
        </p:txBody>
      </p:sp>
      <p:sp>
        <p:nvSpPr>
          <p:cNvPr id="9" name="Text 4"/>
          <p:cNvSpPr/>
          <p:nvPr/>
        </p:nvSpPr>
        <p:spPr>
          <a:xfrm>
            <a:off x="1765459" y="5479494"/>
            <a:ext cx="12247007" cy="2824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3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Αφαιρέστε τη δεκάδα του μικρότερου αριθμού από τη δεκάδα του μεγαλύτερου αριθμού.</a:t>
            </a:r>
            <a:endParaRPr lang="en-US" sz="13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934" y="6333768"/>
            <a:ext cx="882729" cy="1412438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765459" y="6510218"/>
            <a:ext cx="3276838" cy="2758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00" b="1" dirty="0">
                <a:solidFill>
                  <a:srgbClr val="DAD1E6"/>
                </a:solidFill>
                <a:latin typeface="Inconsolata Bold" pitchFamily="34" charset="0"/>
                <a:ea typeface="Inconsolata Bold" pitchFamily="34" charset="-122"/>
                <a:cs typeface="Inconsolata Bold" pitchFamily="34" charset="-120"/>
              </a:rPr>
              <a:t>Αφαίρεση των εκατοντάδων</a:t>
            </a:r>
            <a:endParaRPr lang="en-US" sz="1700" dirty="0"/>
          </a:p>
        </p:txBody>
      </p:sp>
      <p:sp>
        <p:nvSpPr>
          <p:cNvPr id="12" name="Text 6"/>
          <p:cNvSpPr/>
          <p:nvPr/>
        </p:nvSpPr>
        <p:spPr>
          <a:xfrm>
            <a:off x="1765459" y="6891933"/>
            <a:ext cx="12247007" cy="2824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3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Αφαιρέστε την εκατοντάδα του μικρότερου αριθμού από την εκατοντάδα του μεγαλύτερου αριθμού.</a:t>
            </a:r>
            <a:endParaRPr lang="en-US" sz="13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4024789"/>
            <a:ext cx="8334732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F94CAF"/>
                </a:solidFill>
                <a:latin typeface="Inconsolata Bold" pitchFamily="34" charset="0"/>
                <a:ea typeface="Inconsolata Bold" pitchFamily="34" charset="-122"/>
                <a:cs typeface="Inconsolata Bold" pitchFamily="34" charset="-120"/>
              </a:rPr>
              <a:t>Ασκήσεις και παραδείγματα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5073729"/>
            <a:ext cx="13042821" cy="1966198"/>
          </a:xfrm>
          <a:prstGeom prst="roundRect">
            <a:avLst>
              <a:gd name="adj" fmla="val 1730"/>
            </a:avLst>
          </a:prstGeom>
          <a:noFill/>
          <a:ln w="7620">
            <a:solidFill>
              <a:srgbClr val="FFFFFF">
                <a:alpha val="24000"/>
              </a:srgbClr>
            </a:solidFill>
            <a:prstDash val="solid"/>
          </a:ln>
        </p:spPr>
      </p:sp>
      <p:sp>
        <p:nvSpPr>
          <p:cNvPr id="5" name="Shape 2"/>
          <p:cNvSpPr/>
          <p:nvPr/>
        </p:nvSpPr>
        <p:spPr>
          <a:xfrm>
            <a:off x="801410" y="5081349"/>
            <a:ext cx="13027581" cy="650319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6" name="Text 3"/>
          <p:cNvSpPr/>
          <p:nvPr/>
        </p:nvSpPr>
        <p:spPr>
          <a:xfrm>
            <a:off x="1028224" y="5225058"/>
            <a:ext cx="60563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234 + 123 =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7545824" y="5225058"/>
            <a:ext cx="60563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357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801410" y="5731669"/>
            <a:ext cx="13027581" cy="650319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9" name="Text 6"/>
          <p:cNvSpPr/>
          <p:nvPr/>
        </p:nvSpPr>
        <p:spPr>
          <a:xfrm>
            <a:off x="1028224" y="5875377"/>
            <a:ext cx="60563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567 - 245 =</a:t>
            </a:r>
            <a:endParaRPr lang="en-US" sz="1750" dirty="0"/>
          </a:p>
        </p:txBody>
      </p:sp>
      <p:sp>
        <p:nvSpPr>
          <p:cNvPr id="10" name="Text 7"/>
          <p:cNvSpPr/>
          <p:nvPr/>
        </p:nvSpPr>
        <p:spPr>
          <a:xfrm>
            <a:off x="7545824" y="5875377"/>
            <a:ext cx="60563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322</a:t>
            </a:r>
            <a:endParaRPr lang="en-US" sz="1750" dirty="0"/>
          </a:p>
        </p:txBody>
      </p:sp>
      <p:sp>
        <p:nvSpPr>
          <p:cNvPr id="11" name="Shape 8"/>
          <p:cNvSpPr/>
          <p:nvPr/>
        </p:nvSpPr>
        <p:spPr>
          <a:xfrm>
            <a:off x="801410" y="6381988"/>
            <a:ext cx="13027581" cy="650319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2" name="Text 9"/>
          <p:cNvSpPr/>
          <p:nvPr/>
        </p:nvSpPr>
        <p:spPr>
          <a:xfrm>
            <a:off x="1028224" y="6525697"/>
            <a:ext cx="60563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456 + 321 =</a:t>
            </a:r>
            <a:endParaRPr lang="en-US" sz="1750" dirty="0"/>
          </a:p>
        </p:txBody>
      </p:sp>
      <p:sp>
        <p:nvSpPr>
          <p:cNvPr id="13" name="Text 10"/>
          <p:cNvSpPr/>
          <p:nvPr/>
        </p:nvSpPr>
        <p:spPr>
          <a:xfrm>
            <a:off x="7545824" y="6525697"/>
            <a:ext cx="60563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777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178</Words>
  <Application>Microsoft Office PowerPoint</Application>
  <PresentationFormat>Προσαρμογή</PresentationFormat>
  <Paragraphs>31</Paragraphs>
  <Slides>4</Slides>
  <Notes>4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</vt:i4>
      </vt:variant>
    </vt:vector>
  </HeadingPairs>
  <TitlesOfParts>
    <vt:vector size="10" baseType="lpstr">
      <vt:lpstr>Calibri</vt:lpstr>
      <vt:lpstr>Fira Sans</vt:lpstr>
      <vt:lpstr>Inconsolata Bold</vt:lpstr>
      <vt:lpstr>Arial</vt:lpstr>
      <vt:lpstr>Fira Sans Bold</vt:lpstr>
      <vt:lpstr>Office Theme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>PptxGenJS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Baggelis</cp:lastModifiedBy>
  <cp:revision>1</cp:revision>
  <dcterms:created xsi:type="dcterms:W3CDTF">2024-11-22T14:34:51Z</dcterms:created>
  <dcterms:modified xsi:type="dcterms:W3CDTF">2024-11-22T14:38:02Z</dcterms:modified>
</cp:coreProperties>
</file>