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3" r:id="rId5"/>
    <p:sldId id="258" r:id="rId6"/>
    <p:sldId id="262" r:id="rId7"/>
    <p:sldId id="265" r:id="rId8"/>
    <p:sldId id="266" r:id="rId9"/>
    <p:sldId id="267" r:id="rId10"/>
    <p:sldId id="268" r:id="rId11"/>
    <p:sldId id="259" r:id="rId12"/>
    <p:sldId id="269" r:id="rId13"/>
    <p:sldId id="260" r:id="rId14"/>
    <p:sldId id="270" r:id="rId15"/>
    <p:sldId id="261" r:id="rId16"/>
    <p:sldId id="271" r:id="rId17"/>
    <p:sldId id="281" r:id="rId18"/>
    <p:sldId id="280" r:id="rId19"/>
    <p:sldId id="272" r:id="rId20"/>
    <p:sldId id="273" r:id="rId21"/>
    <p:sldId id="283" r:id="rId22"/>
    <p:sldId id="282" r:id="rId23"/>
    <p:sldId id="274" r:id="rId24"/>
    <p:sldId id="275" r:id="rId25"/>
    <p:sldId id="277" r:id="rId26"/>
    <p:sldId id="278" r:id="rId27"/>
    <p:sldId id="279" r:id="rId28"/>
    <p:sldId id="27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4.bp.blogspot.com/-fNRXh3Zu8Bw/VtFbhOSkl9I/AAAAAAAAAMs/3VVKXtxJWzw/s1600/%25CF%2580%25CF%2580.jpg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3.bp.blogspot.com/-VAS7n1GRVJM/VtFYpHIS7FI/AAAAAAAAAMY/INAq4QT5qhg/s1600/%25CE%2595%25CE%25B9%25CE%25BA%25CF%258C%25CE%25BD%25CE%25B12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zUuRoYB40l0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4.bp.blogspot.com/-xmnUw5vlmOo/VtFc0s0lJjI/AAAAAAAAAM8/tK7DdAPd-dw/s1600/%25CE%25A7%25CF%2589%25CF%2581%25CE%25AF%25CF%2582%2B%25CF%2584%25CE%25AF%25CF%2584%25CE%25BB%25CE%25BF.jp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2218/Keimena-Neoellinikis-Logotechnias_G-Gymnasiou_html-empl/index03_01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ebooks/v/html/8547/2218/Keimena-Neoellinikis-Logotechnias_G-Gymnasiou_html-empl/index03_01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2.bp.blogspot.com/-gxUQmM2zSkY/ViKa5_P-4fI/AAAAAAAAAGI/mWwNa9Tmp5w/s1600/thourios.jpg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2.bp.blogspot.com/-ljNoJXpa1aU/VtFbRhBFNMI/AAAAAAAAAMo/5plyDzirLTA/s1600/45.jpg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nsimera.gr/almanac/1206" TargetMode="External"/><Relationship Id="rId2" Type="http://schemas.openxmlformats.org/officeDocument/2006/relationships/hyperlink" Target="http://www.sansimera.gr/almanac/0812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/>
              <a:t>ΘΟΥΡΙΟΣ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ΡΗΓΑΣ ΦΕΡΑΙΟΣ (1757-1798)</a:t>
            </a:r>
          </a:p>
        </p:txBody>
      </p:sp>
    </p:spTree>
    <p:extLst>
      <p:ext uri="{BB962C8B-B14F-4D97-AF65-F5344CB8AC3E}">
        <p14:creationId xmlns:p14="http://schemas.microsoft.com/office/powerpoint/2010/main" val="1809593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CF0E0721-15B6-40C6-B644-B72FF4007D0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683581"/>
            <a:ext cx="11088209" cy="5397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331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704625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b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22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Θεματικά κέντρα</a:t>
            </a:r>
            <a:b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911198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Ελευθερία ή θάνατος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1" y="3649362"/>
            <a:ext cx="9601196" cy="46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Κοινός όρκος και αγώνας των Ελλήνων για την ελευθερία.</a:t>
            </a:r>
            <a:b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1" y="4299236"/>
            <a:ext cx="9601196" cy="77939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Συλλογική και όχι ατομική  η ευθύνη για την τύχη της Ελλάδας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552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194215-02F0-48B0-9AB9-57D3854704D0}"/>
              </a:ext>
            </a:extLst>
          </p:cNvPr>
          <p:cNvSpPr txBox="1"/>
          <p:nvPr/>
        </p:nvSpPr>
        <p:spPr>
          <a:xfrm>
            <a:off x="631794" y="1019846"/>
            <a:ext cx="10928412" cy="49208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έμμετρο κείμενο    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*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με στοιχεία αφηγηματικότητας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γράφτηκε το 1797.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πατριωτικό άσμα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αποτελείται από 126 στίχους 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προτρέπει τους σκλαβωμένους Έλληνες σε επανάσταση κατά των Τούρκων.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 ί τ λ ο ς  </a:t>
            </a:r>
            <a:r>
              <a:rPr lang="el-GR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του, το αρχαιοελληνικό επίθετο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«Θούριος»= </a:t>
            </a:r>
            <a:r>
              <a:rPr lang="el-GR" sz="18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ορμητικός, μαινόμενος, πολεμικός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* προσδιορίζει την ψυχική διάθεση που επιδιώκει να καλλιεργήσει με αυτό.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16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επιλογή του τίτλου του επαναστατικού ύμνου διαφαίνεται </a:t>
            </a:r>
            <a:r>
              <a:rPr lang="el-GR" sz="1800" i="1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εσωτερική συνάφεια του έργου του με το </a:t>
            </a:r>
            <a:r>
              <a:rPr lang="el-GR" sz="1800" i="1" u="sng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ιδεολογικό κλίμα </a:t>
            </a:r>
            <a:r>
              <a:rPr lang="el-GR" sz="1800" i="1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 επαναστατικού κλασικισμού της εποχής του</a:t>
            </a:r>
            <a:r>
              <a:rPr lang="el-GR" sz="1800" i="1" u="sng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l-GR" sz="1600" i="1" u="sng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u="sng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Απευθύνεται :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στους απανταχού Έλληνες , αλλά   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endParaRPr lang="el-GR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όλους τους καταπιεσμένους βαλκανικούς λαούς,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755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20577"/>
            <a:ext cx="9601196" cy="130386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2400" b="1" i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 α λ ώ ν τ α ς    τ ο υ ς</a:t>
            </a:r>
            <a:endParaRPr lang="el-GR" sz="24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779" y="2787591"/>
            <a:ext cx="9601196" cy="1248949"/>
          </a:xfrm>
        </p:spPr>
        <p:txBody>
          <a:bodyPr>
            <a:normAutofit lnSpcReduction="10000"/>
          </a:bodyPr>
          <a:lstStyle/>
          <a:p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0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απελευθερωτικό αγώνα</a:t>
            </a: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οραματιζόμενος τη δημιουργία μιας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«Ελληνικής Δημοκρατίας» που θα απλώνεται σε όλη τη Βαλκανική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αντικαθιστώντας την Οθωμανική αυτοκρατορία. </a:t>
            </a:r>
            <a:endParaRPr lang="el-GR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77779" y="4116439"/>
            <a:ext cx="9601196" cy="19008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Ονειρεύεται ένα </a:t>
            </a:r>
            <a:r>
              <a:rPr lang="el-GR" sz="2000" dirty="0">
                <a:solidFill>
                  <a:srgbClr val="00B05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ελεύθερο κράτος δικαίου</a:t>
            </a: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με άξιους &amp; ικανούς ηγέτες, 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το οποίο θα εξασφαλίζει ισονομία &amp; ισοπολιτεία για όλους.</a:t>
            </a:r>
            <a:br>
              <a:rPr 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681830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719B5-D15C-4CB5-B11E-022E4B968FDB}"/>
              </a:ext>
            </a:extLst>
          </p:cNvPr>
          <p:cNvSpPr txBox="1"/>
          <p:nvPr/>
        </p:nvSpPr>
        <p:spPr>
          <a:xfrm>
            <a:off x="900545" y="742257"/>
            <a:ext cx="10390909" cy="5656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l-GR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ιδέες του Ρήγα συγκλίνουν με αυτές του ανώνυμου συγγραφέα της 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«Ελληνικής Νομαρχίας» 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ιδιαίτερα μπροστά στο ενδεχόμενο της αναρχίας, </a:t>
            </a:r>
            <a:endParaRPr lang="en-US" sz="20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οποία παραλληλίζεται με τη σκλαβιά.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Γνωρίζοντας καλά τόσο τις ιστορικές συνθήκες όσο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την ψυχοσύνθεση των Ελλήνων, ο Ρήγας προσπαθεί </a:t>
            </a:r>
            <a:r>
              <a:rPr lang="el-GR" sz="20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προβλέψει </a:t>
            </a:r>
            <a:r>
              <a:rPr lang="en-US" sz="2000" u="sng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2000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να αντιμετωπίσει 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τους </a:t>
            </a:r>
            <a:r>
              <a:rPr lang="el-GR" sz="2000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ενδεχόμενους κινδύνους 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τον εθνικό αγώνα.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Έτσι, δίνει μεγάλη βαρύτητα στην </a:t>
            </a:r>
            <a:r>
              <a:rPr lang="el-GR" sz="20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ανάγκη εθνικής συσπείρωσης </a:t>
            </a:r>
            <a:r>
              <a:rPr lang="el-GR" sz="2000" dirty="0">
                <a:solidFill>
                  <a:srgbClr val="FF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l-GR" sz="20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ενότητας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καλεί τους πατριώτες να δεσμευτούν με </a:t>
            </a:r>
            <a:r>
              <a:rPr lang="el-GR" sz="20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 ρ κ ο</a:t>
            </a:r>
            <a:r>
              <a:rPr lang="el-GR" sz="20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για την υπεράσπιση του </a:t>
            </a:r>
            <a:r>
              <a:rPr lang="el-GR" sz="20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κοινού αγώνα &amp; της ομόνοιας.</a:t>
            </a:r>
          </a:p>
          <a:p>
            <a:pPr algn="r">
              <a:lnSpc>
                <a:spcPct val="150000"/>
              </a:lnSpc>
              <a:spcAft>
                <a:spcPts val="800"/>
              </a:spcAft>
            </a:pPr>
            <a:r>
              <a:rPr lang="el-GR" sz="1200" b="1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Πηγή: </a:t>
            </a:r>
            <a:r>
              <a:rPr lang="el-GR" sz="12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Κείμενα Νεοελληνικής Λογοτεχνίας, βιβλίο καθηγητή, ΟΕΔΒ</a:t>
            </a:r>
            <a:endParaRPr lang="el-GR" sz="1200" i="1" dirty="0">
              <a:solidFill>
                <a:srgbClr val="00B05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l-GR" sz="20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89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737367"/>
            <a:ext cx="9601196" cy="5072306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l-GR" sz="2000" b="1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ΘΕΜΑ</a:t>
            </a:r>
          </a:p>
          <a:p>
            <a:pPr marL="0" indent="0">
              <a:buNone/>
            </a:pPr>
            <a:endParaRPr lang="el-GR" sz="2000" b="1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προτροπή του ποιητή προς τους σκλαβωμένους Έλληνες για ξεσηκωμό 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εναντίον των Τούρκων</a:t>
            </a:r>
          </a:p>
          <a:p>
            <a:pPr marL="0" indent="0">
              <a:buNone/>
            </a:pPr>
            <a:endParaRPr lang="el-GR" sz="20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sz="20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ΠΕΡΙΕΧΟΜΕΝΟ</a:t>
            </a:r>
          </a:p>
          <a:p>
            <a:endParaRPr lang="el-GR" sz="2000" b="1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l-GR" sz="20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πατριωτικό , επαναστατικό</a:t>
            </a:r>
          </a:p>
          <a:p>
            <a:pPr marL="0" indent="0">
              <a:buNone/>
            </a:pPr>
            <a:endParaRPr lang="el-GR" sz="2000" dirty="0">
              <a:solidFill>
                <a:srgbClr val="252525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l-G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20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ΣΤΙΧΟΣ</a:t>
            </a:r>
          </a:p>
          <a:p>
            <a:pPr marL="0" indent="0">
              <a:buNone/>
            </a:pPr>
            <a:r>
              <a:rPr lang="el-GR" sz="20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2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Ιαμβικός δεκαπεντασύλλαβος (</a:t>
            </a:r>
            <a:r>
              <a:rPr lang="el-GR" sz="1600" b="1" i="1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i="1" dirty="0">
                <a:solidFill>
                  <a:srgbClr val="252525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l-GR" sz="1600" b="1" i="1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σύλλαβος)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252525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       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37871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9638C0-2D75-4FDD-9BBB-26B8F1CD859A}"/>
              </a:ext>
            </a:extLst>
          </p:cNvPr>
          <p:cNvSpPr txBox="1"/>
          <p:nvPr/>
        </p:nvSpPr>
        <p:spPr>
          <a:xfrm>
            <a:off x="819233" y="663756"/>
            <a:ext cx="11166763" cy="553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800" b="1" dirty="0">
              <a:solidFill>
                <a:srgbClr val="0070C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ΕΝΟΤΗΤΕΣ </a:t>
            </a: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="1" i="1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ενότητα: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"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Ως πότε παλληκάρια ..................... σκλαβιά και φυλακή"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Τα δεινά της σκλαβιάς</a:t>
            </a: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800" b="1" i="1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ενότητα: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σ'ωφελεί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.......... χωρίς καμιά'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φορμή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Τα αποτελέσματα της σκλαβιάς</a:t>
            </a: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800" b="1" i="1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ενότητα: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Ελάτε μ' έναν ζήλο .................. ετούτα στον Θεόν"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Προτροπή σε απελευθερωτικό αγώνα</a:t>
            </a: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800" b="1" i="1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ενότητα: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Ω Βασιλεύ του κόσμου ...................................να γένω σαν καπνός"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Όρκος για κοινό αγώνα / Συνέπειες της παράβασης του όρκου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11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8B5D5743-1038-42BA-8A40-54E6045330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11934"/>
              </p:ext>
            </p:extLst>
          </p:nvPr>
        </p:nvGraphicFramePr>
        <p:xfrm>
          <a:off x="692457" y="2043027"/>
          <a:ext cx="11105965" cy="43133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5965">
                  <a:extLst>
                    <a:ext uri="{9D8B030D-6E8A-4147-A177-3AD203B41FA5}">
                      <a16:colId xmlns:a16="http://schemas.microsoft.com/office/drawing/2014/main" val="2554284348"/>
                    </a:ext>
                  </a:extLst>
                </a:gridCol>
              </a:tblGrid>
              <a:tr h="83891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α.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37806"/>
                  </a:ext>
                </a:extLst>
              </a:tr>
              <a:tr h="7613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59247"/>
                  </a:ext>
                </a:extLst>
              </a:tr>
              <a:tr h="7613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solidFill>
                            <a:schemeClr val="accent5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γ.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4792"/>
                  </a:ext>
                </a:extLst>
              </a:tr>
              <a:tr h="76137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δ.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36427"/>
                  </a:ext>
                </a:extLst>
              </a:tr>
              <a:tr h="119033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dirty="0"/>
                        <a:t>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6791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93FB94-ABF3-457C-A61D-22B36829734F}"/>
              </a:ext>
            </a:extLst>
          </p:cNvPr>
          <p:cNvSpPr txBox="1"/>
          <p:nvPr/>
        </p:nvSpPr>
        <p:spPr>
          <a:xfrm>
            <a:off x="1236216" y="987503"/>
            <a:ext cx="9567908" cy="743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ο Ρήγας απαριθμεί 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δεινά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της σκλαβιά </a:t>
            </a:r>
            <a:r>
              <a:rPr lang="en-US" b="1" u="sng" dirty="0">
                <a:solidFill>
                  <a:srgbClr val="000000"/>
                </a:solidFill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τις δυσκολίες της ζωής των σκλαβωμένων</a:t>
            </a: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, οι οποίοι:</a:t>
            </a:r>
            <a:endParaRPr lang="el-GR" b="1" dirty="0">
              <a:solidFill>
                <a:srgbClr val="000000"/>
              </a:solidFill>
              <a:latin typeface="Crafty Girl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599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1E60939-5C36-4E41-8500-833091474631}"/>
              </a:ext>
            </a:extLst>
          </p:cNvPr>
          <p:cNvSpPr txBox="1"/>
          <p:nvPr/>
        </p:nvSpPr>
        <p:spPr>
          <a:xfrm>
            <a:off x="1236216" y="987503"/>
            <a:ext cx="9567908" cy="7430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ο Ρήγας απαριθμεί 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τα </a:t>
            </a:r>
            <a:r>
              <a:rPr lang="el-GR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δεινά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της σκλαβιά </a:t>
            </a:r>
            <a:r>
              <a:rPr lang="en-US" b="1" u="sng" dirty="0">
                <a:solidFill>
                  <a:srgbClr val="000000"/>
                </a:solidFill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b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τις δυσκολίες της ζωής των σκλαβωμένων</a:t>
            </a:r>
            <a:r>
              <a:rPr lang="el-GR" sz="18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, οι οποίοι:</a:t>
            </a:r>
            <a:endParaRPr lang="el-GR" b="1" dirty="0">
              <a:solidFill>
                <a:srgbClr val="000000"/>
              </a:solidFill>
              <a:latin typeface="Crafty Girl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ED3AB1B3-7E92-4484-94D2-10908CD26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11293"/>
              </p:ext>
            </p:extLst>
          </p:nvPr>
        </p:nvGraphicFramePr>
        <p:xfrm>
          <a:off x="692457" y="2043026"/>
          <a:ext cx="11105965" cy="443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5965">
                  <a:extLst>
                    <a:ext uri="{9D8B030D-6E8A-4147-A177-3AD203B41FA5}">
                      <a16:colId xmlns:a16="http://schemas.microsoft.com/office/drawing/2014/main" val="2554284348"/>
                    </a:ext>
                  </a:extLst>
                </a:gridCol>
              </a:tblGrid>
              <a:tr h="51536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α. 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ζουν στα στενά περάσματα των βουνών </a:t>
                      </a:r>
                      <a:r>
                        <a:rPr lang="el-GR" sz="1800" dirty="0">
                          <a:solidFill>
                            <a:srgbClr val="92D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...να </a:t>
                      </a:r>
                      <a:r>
                        <a:rPr lang="el-GR" sz="1800" dirty="0" err="1">
                          <a:solidFill>
                            <a:srgbClr val="92D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ζούμεν</a:t>
                      </a:r>
                      <a:r>
                        <a:rPr lang="el-GR" sz="1800" dirty="0">
                          <a:solidFill>
                            <a:srgbClr val="92D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στα στενά] </a:t>
                      </a:r>
                      <a:endParaRPr lang="el-GR" sz="16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37806"/>
                  </a:ext>
                </a:extLst>
              </a:tr>
              <a:tr h="812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β. 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ζουν μοναχική ζωή  </a:t>
                      </a:r>
                      <a:r>
                        <a:rPr lang="el-GR" sz="1800" dirty="0">
                          <a:solidFill>
                            <a:srgbClr val="00B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μονάχοι σαν λιοντάρια] 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σαν άγρια ζώα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>
                        <a:solidFill>
                          <a:srgbClr val="000000"/>
                        </a:solidFill>
                        <a:effectLst/>
                        <a:latin typeface="Crafty Girl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559247"/>
                  </a:ext>
                </a:extLst>
              </a:tr>
              <a:tr h="812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γ. 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κατοικούν σε σπηλιές και όχι στα σπίτια τους </a:t>
                      </a:r>
                      <a:r>
                        <a:rPr lang="el-GR" sz="1800" dirty="0">
                          <a:solidFill>
                            <a:schemeClr val="accent5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σπηλιές να </a:t>
                      </a:r>
                      <a:r>
                        <a:rPr lang="el-GR" sz="1800" dirty="0" err="1">
                          <a:solidFill>
                            <a:schemeClr val="accent5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κατοικούμεν</a:t>
                      </a:r>
                      <a:r>
                        <a:rPr lang="el-GR" sz="1800" dirty="0">
                          <a:solidFill>
                            <a:schemeClr val="accent5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>
                        <a:solidFill>
                          <a:schemeClr val="accent5"/>
                        </a:solidFill>
                        <a:effectLst/>
                        <a:latin typeface="Crafty Girl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solidFill>
                          <a:schemeClr val="accent5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34792"/>
                  </a:ext>
                </a:extLst>
              </a:tr>
              <a:tr h="81282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δ. 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αποκομμένοι από τους ανθρώπους </a:t>
                      </a:r>
                      <a:r>
                        <a:rPr lang="el-GR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να </a:t>
                      </a:r>
                      <a:r>
                        <a:rPr lang="el-GR" sz="18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βλέπωμεν</a:t>
                      </a:r>
                      <a:r>
                        <a:rPr lang="el-GR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κλαδιά]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rafty Girls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6836427"/>
                  </a:ext>
                </a:extLst>
              </a:tr>
              <a:tr h="12707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ε. </a:t>
                      </a:r>
                      <a:r>
                        <a:rPr lang="el-GR" sz="1800" dirty="0">
                          <a:solidFill>
                            <a:srgbClr val="00000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μακριά από τα αγαπημένα τους πρόσωπα , σε μια σκλαβωμένη πατρίδα </a:t>
                      </a:r>
                      <a:r>
                        <a:rPr lang="el-GR" sz="1800" dirty="0">
                          <a:solidFill>
                            <a:srgbClr val="00B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Να </a:t>
                      </a:r>
                      <a:r>
                        <a:rPr lang="el-GR" sz="1800" dirty="0" err="1">
                          <a:solidFill>
                            <a:srgbClr val="00B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χάνωμεν</a:t>
                      </a:r>
                      <a:r>
                        <a:rPr lang="el-GR" sz="1800" dirty="0">
                          <a:solidFill>
                            <a:srgbClr val="00B050"/>
                          </a:solidFill>
                          <a:effectLst/>
                          <a:latin typeface="Crafty Girls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..........συγγενείς] 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1667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99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EAB828-BDB5-4B4E-9A34-335F01A5E7AA}"/>
              </a:ext>
            </a:extLst>
          </p:cNvPr>
          <p:cNvSpPr txBox="1"/>
          <p:nvPr/>
        </p:nvSpPr>
        <p:spPr>
          <a:xfrm>
            <a:off x="824593" y="645225"/>
            <a:ext cx="10793186" cy="6506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800" b="1" i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1800" b="1" i="1" u="sng" baseline="300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u="sng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</a:t>
            </a: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dirty="0">
                <a:solidFill>
                  <a:srgbClr val="000000"/>
                </a:solidFill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Χ</a:t>
            </a: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ρήση του </a:t>
            </a:r>
            <a:r>
              <a:rPr lang="el-GR" sz="1400" b="1" u="sng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α΄ πληθυντικού προσώπου </a:t>
            </a:r>
            <a:r>
              <a:rPr lang="el-GR" b="1" dirty="0">
                <a:solidFill>
                  <a:srgbClr val="000000"/>
                </a:solidFill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βάζοντας και τον εαυτό του μαζί με τους υπόλοιπους Έλληνες ,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με τους οποίους </a:t>
            </a:r>
            <a:r>
              <a:rPr lang="el-GR" sz="1600" b="1" dirty="0">
                <a:solidFill>
                  <a:srgbClr val="7030A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συμπάσχει,</a:t>
            </a:r>
            <a:r>
              <a:rPr lang="el-GR" sz="16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6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αφού είναι ένας από αυτούς,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ζώντας κι ο ίδιος το σκληρό ζυγό της οθωμανικής σκλαβιάς.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solidFill>
                <a:srgbClr val="000000"/>
              </a:solidFill>
              <a:latin typeface="Crafty Girl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400" dirty="0">
              <a:solidFill>
                <a:srgbClr val="000000"/>
              </a:solidFill>
              <a:effectLst/>
              <a:latin typeface="Crafty Girl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4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στ.7-8 συνοψίζεται   η </a:t>
            </a:r>
            <a:r>
              <a:rPr lang="el-GR" sz="1400" b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κεντρική ιδέα</a:t>
            </a:r>
            <a:r>
              <a:rPr lang="el-GR" sz="14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του αποσπάσματος : 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i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Κάλλιο ναι' μιας ώρας ελεύθερη ζωή</a:t>
            </a:r>
            <a:endParaRPr lang="el-GR" sz="1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1600" i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παρά σαράντα χρόνια σκλαβιά και φυλακή "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i="1" dirty="0">
              <a:solidFill>
                <a:srgbClr val="0070C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14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4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Ζωή χωρίς ελευθερία δεν έχει καμιά αξία!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l-GR" sz="1400" b="1" i="1" dirty="0">
              <a:solidFill>
                <a:srgbClr val="252525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Νίκος Εγγονόπουλος, «O προπάππους Περραιβός»">
            <a:extLst>
              <a:ext uri="{FF2B5EF4-FFF2-40B4-BE49-F238E27FC236}">
                <a16:creationId xmlns:a16="http://schemas.microsoft.com/office/drawing/2014/main" id="{F3C6B419-F393-4E63-8013-9F90033F6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3" y="117986"/>
            <a:ext cx="6508953" cy="6656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9DCA96-998B-49F1-9CD9-29BC83278DAC}"/>
              </a:ext>
            </a:extLst>
          </p:cNvPr>
          <p:cNvSpPr txBox="1"/>
          <p:nvPr/>
        </p:nvSpPr>
        <p:spPr>
          <a:xfrm>
            <a:off x="6705599" y="5035415"/>
            <a:ext cx="4729318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l-GR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Νίκος Εγγονόπουλος, </a:t>
            </a:r>
          </a:p>
          <a:p>
            <a:r>
              <a:rPr lang="el-GR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 προπάππους </a:t>
            </a:r>
            <a:r>
              <a:rPr lang="el-GR" b="0" i="1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Περραιβός</a:t>
            </a:r>
            <a:br>
              <a:rPr lang="el-GR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r>
              <a:rPr lang="el-GR" b="0" i="1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με το κεφάλι του Ρήγα Φεραίου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63923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23D1DF-EA82-4E0D-B30F-C2C80B458E50}"/>
              </a:ext>
            </a:extLst>
          </p:cNvPr>
          <p:cNvSpPr txBox="1"/>
          <p:nvPr/>
        </p:nvSpPr>
        <p:spPr>
          <a:xfrm>
            <a:off x="801460" y="823446"/>
            <a:ext cx="10589079" cy="48810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1800" b="1" i="1" u="sng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απευθύνεται στους σ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n-US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ς, όχι μόνο στους </a:t>
            </a:r>
            <a:r>
              <a:rPr lang="el-GR" sz="1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Έλληνες,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αλλά </a:t>
            </a:r>
            <a:r>
              <a:rPr lang="en-US" sz="1400" b="1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στους άλλους </a:t>
            </a:r>
            <a:r>
              <a:rPr lang="el-GR" sz="1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λαούς της Βαλκανικής</a:t>
            </a:r>
            <a:br>
              <a:rPr lang="el-GR" sz="14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b="1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4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στους καταπιεσμένους </a:t>
            </a:r>
            <a:r>
              <a:rPr lang="el-GR" sz="1400" b="1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Τούρκους.</a:t>
            </a: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l-GR" sz="1400" b="1" dirty="0">
              <a:solidFill>
                <a:srgbClr val="FF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endParaRPr lang="el-GR" sz="14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Χρησιμοποιεί </a:t>
            </a:r>
            <a:r>
              <a:rPr lang="el-GR" sz="1800" b="1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β΄ενικό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πρόσωπο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-δίνοντας αμεσότητα στο λόγο του-</a:t>
            </a:r>
            <a:r>
              <a:rPr lang="en-US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&amp;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 με μια ρητορική ερώτηση: " </a:t>
            </a:r>
            <a:r>
              <a:rPr lang="el-GR" sz="1800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 </a:t>
            </a:r>
            <a:r>
              <a:rPr lang="el-GR" sz="1800" u="sng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σ'ωφελεί</a:t>
            </a:r>
            <a:r>
              <a:rPr lang="el-GR" sz="1800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αν ζήσης και είσαι στη σκλαβιά;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 </a:t>
            </a:r>
            <a:endParaRPr lang="en-US" sz="18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καλεί τον κάθε σκλαβωμένο να αναλογιστεί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endParaRPr lang="en-US" sz="1800" dirty="0">
              <a:solidFill>
                <a:srgbClr val="0070C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n-US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στοχάσου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] τη ματαιότητα της ζωής μέσα στη σκλαβιά. </a:t>
            </a:r>
            <a:endParaRPr lang="en-US" sz="18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178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Πίνακας 4">
            <a:extLst>
              <a:ext uri="{FF2B5EF4-FFF2-40B4-BE49-F238E27FC236}">
                <a16:creationId xmlns:a16="http://schemas.microsoft.com/office/drawing/2014/main" id="{0FFFAF38-5BB0-486A-8374-165A123FE0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294334"/>
              </p:ext>
            </p:extLst>
          </p:nvPr>
        </p:nvGraphicFramePr>
        <p:xfrm>
          <a:off x="656947" y="790113"/>
          <a:ext cx="10724225" cy="5480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225">
                  <a:extLst>
                    <a:ext uri="{9D8B030D-6E8A-4147-A177-3AD203B41FA5}">
                      <a16:colId xmlns:a16="http://schemas.microsoft.com/office/drawing/2014/main" val="3769188556"/>
                    </a:ext>
                  </a:extLst>
                </a:gridCol>
              </a:tblGrid>
              <a:tr h="1556950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Ατέλειωτες οι </a:t>
                      </a:r>
                      <a:r>
                        <a:rPr lang="el-GR" sz="2000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συμφορές για τους σκλαβωμένους</a:t>
                      </a:r>
                      <a:r>
                        <a:rPr lang="el-GR" sz="20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89693"/>
                  </a:ext>
                </a:extLst>
              </a:tr>
              <a:tr h="1214421">
                <a:tc>
                  <a:txBody>
                    <a:bodyPr/>
                    <a:lstStyle/>
                    <a:p>
                      <a:endParaRPr lang="el-GR" b="1" dirty="0"/>
                    </a:p>
                    <a:p>
                      <a:endParaRPr lang="el-GR" b="1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4059"/>
                  </a:ext>
                </a:extLst>
              </a:tr>
              <a:tr h="1214421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6892"/>
                  </a:ext>
                </a:extLst>
              </a:tr>
              <a:tr h="1494672">
                <a:tc>
                  <a:txBody>
                    <a:bodyPr/>
                    <a:lstStyle/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4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945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4">
            <a:extLst>
              <a:ext uri="{FF2B5EF4-FFF2-40B4-BE49-F238E27FC236}">
                <a16:creationId xmlns:a16="http://schemas.microsoft.com/office/drawing/2014/main" id="{C7A39F55-5F92-4D1B-9543-7238016C8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713337"/>
              </p:ext>
            </p:extLst>
          </p:nvPr>
        </p:nvGraphicFramePr>
        <p:xfrm>
          <a:off x="656947" y="763480"/>
          <a:ext cx="10724225" cy="4958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4225">
                  <a:extLst>
                    <a:ext uri="{9D8B030D-6E8A-4147-A177-3AD203B41FA5}">
                      <a16:colId xmlns:a16="http://schemas.microsoft.com/office/drawing/2014/main" val="3769188556"/>
                    </a:ext>
                  </a:extLst>
                </a:gridCol>
              </a:tblGrid>
              <a:tr h="156913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Ατέλειωτες οι </a:t>
                      </a:r>
                      <a:r>
                        <a:rPr lang="el-GR" sz="2000" dirty="0"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συμφορές για τους σκλαβωμένους</a:t>
                      </a:r>
                      <a:r>
                        <a:rPr lang="el-GR" sz="20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20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2689693"/>
                  </a:ext>
                </a:extLst>
              </a:tr>
              <a:tr h="1223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καταπίεση               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Στοχάσου πως σε ψένουν  </a:t>
                      </a:r>
                      <a:r>
                        <a:rPr lang="el-GR" sz="1800" dirty="0" err="1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καθ΄ώρα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στη φωτιά]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24059"/>
                  </a:ext>
                </a:extLst>
              </a:tr>
              <a:tr h="122392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800" b="1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1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εκμετάλλευση        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κι αυτός πασχίζει πάλι το αίμα σου να </a:t>
                      </a:r>
                      <a:r>
                        <a:rPr lang="el-GR" sz="1800" dirty="0" err="1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πιη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 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966892"/>
                  </a:ext>
                </a:extLst>
              </a:tr>
              <a:tr h="941479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θάνατος                   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[ </a:t>
                      </a:r>
                      <a:r>
                        <a:rPr lang="el-GR" sz="1800" dirty="0" err="1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ζωήν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και  </a:t>
                      </a:r>
                      <a:r>
                        <a:rPr lang="el-GR" sz="1800" dirty="0" err="1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πλούτον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χάνουν χωρίς καμιά ' </a:t>
                      </a:r>
                      <a:r>
                        <a:rPr lang="el-GR" sz="1800" dirty="0" err="1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φορμή</a:t>
                      </a:r>
                      <a:r>
                        <a:rPr lang="el-GR" sz="1800" dirty="0">
                          <a:solidFill>
                            <a:srgbClr val="252525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</a:p>
                    <a:p>
                      <a:endParaRPr lang="el-GR" sz="1800" dirty="0">
                        <a:solidFill>
                          <a:srgbClr val="252525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340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77597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68CFDD-F583-4CE5-B488-B96D1AB35EE2}"/>
              </a:ext>
            </a:extLst>
          </p:cNvPr>
          <p:cNvSpPr txBox="1"/>
          <p:nvPr/>
        </p:nvSpPr>
        <p:spPr>
          <a:xfrm>
            <a:off x="800099" y="795401"/>
            <a:ext cx="10270671" cy="471116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l-GR" sz="1800" b="1" i="1" u="sng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</a:t>
            </a:r>
            <a:r>
              <a:rPr lang="el-GR" sz="1800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i="1" u="sng" dirty="0">
              <a:solidFill>
                <a:srgbClr val="252525"/>
              </a:solidFill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προτρέπει τους  Έλληνες σε απελευθερωτικό αγώνα.</a:t>
            </a:r>
            <a:endParaRPr lang="en-US" sz="1800" dirty="0">
              <a:solidFill>
                <a:srgbClr val="0070C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απόφαση για αγώνα  πρέπει να επισφραγιστεί με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όρκο.</a:t>
            </a:r>
            <a:endParaRPr lang="en-US" sz="1800" dirty="0">
              <a:solidFill>
                <a:srgbClr val="FF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Για το Ρήγα έχει μεγάλη σημασία η </a:t>
            </a:r>
            <a:r>
              <a:rPr lang="el-GR" sz="1800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ενότητα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Ελλήνων και η εθνική συσπείρωση.</a:t>
            </a:r>
            <a:endParaRPr lang="en-US" sz="18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ίδιος οραματίζεται ένα </a:t>
            </a:r>
            <a:r>
              <a:rPr lang="el-GR" sz="18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κράτος δικαίου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 με ηγέτες άξιους </a:t>
            </a:r>
            <a:r>
              <a:rPr lang="en-US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ικανούς που υπηρετούν </a:t>
            </a:r>
            <a:r>
              <a:rPr lang="en-US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υπακούουν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τους νόμους.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Ηγέτες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φωτισμένους, που θα </a:t>
            </a:r>
            <a:r>
              <a:rPr lang="el-GR" sz="18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εμψυχώσουν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και θα </a:t>
            </a:r>
            <a:r>
              <a:rPr lang="el-GR" sz="18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καθοδηγήσουν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 λαό στην ελευθερία</a:t>
            </a:r>
            <a:endParaRPr lang="en-US" sz="18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το Ρήγα η ελευθερία χάνει την αξία της αν δεν συνοδεύεται από </a:t>
            </a:r>
            <a:r>
              <a:rPr lang="el-GR" sz="1800" b="1" dirty="0">
                <a:solidFill>
                  <a:srgbClr val="FFFF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νόμους,</a:t>
            </a:r>
            <a:b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γιατί κι η αναρχία ομοιάζει την σκλαβιά]</a:t>
            </a:r>
            <a:r>
              <a:rPr lang="en-US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δεν υπάρχουν ηγέτες ικανοί να κυβερνήσουν </a:t>
            </a:r>
            <a:r>
              <a:rPr lang="en-US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υπήκοοι  έτοιμοι να κυβερνηθούν.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877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59E71BDE-22E1-4164-8A78-37F60F7EB63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" y="631767"/>
            <a:ext cx="5998321" cy="5394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29E43-933A-403C-8C46-D2E47B28C3C0}"/>
              </a:ext>
            </a:extLst>
          </p:cNvPr>
          <p:cNvSpPr txBox="1"/>
          <p:nvPr/>
        </p:nvSpPr>
        <p:spPr>
          <a:xfrm>
            <a:off x="6675118" y="4823114"/>
            <a:ext cx="4840085" cy="966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Αναμνηστική πλάκα στον πύργο  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Νεμπόισα</a:t>
            </a:r>
            <a:r>
              <a:rPr lang="el-GR" sz="1800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στον οποίο ο Ρήγας Φεραίος βρήκε φρικτό θάνατο.</a:t>
            </a:r>
            <a:endParaRPr lang="el-G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04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51B5E3-8A08-4E10-B2D0-382D3D1AA9E9}"/>
              </a:ext>
            </a:extLst>
          </p:cNvPr>
          <p:cNvSpPr txBox="1"/>
          <p:nvPr/>
        </p:nvSpPr>
        <p:spPr>
          <a:xfrm>
            <a:off x="776968" y="815961"/>
            <a:ext cx="10638064" cy="5293822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l-GR" sz="1800" b="1" i="1" u="sng" baseline="300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1800" b="1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ενότητα</a:t>
            </a:r>
            <a:r>
              <a:rPr lang="el-GR" sz="1800" i="1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rgbClr val="252525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1200"/>
              </a:spcAft>
            </a:pP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βλέπουμε τον </a:t>
            </a:r>
            <a:r>
              <a:rPr lang="el-GR" sz="1800" b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 ρ κ ο</a:t>
            </a: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που ξεκινάει με την επίκληση στο</a:t>
            </a:r>
            <a:r>
              <a:rPr lang="el-GR" dirty="0">
                <a:solidFill>
                  <a:srgbClr val="0070C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 </a:t>
            </a: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θεό.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Όποιος δίνει τον όρκο αναλαμβάνει </a:t>
            </a:r>
            <a:r>
              <a:rPr lang="el-GR" sz="1800" b="1" u="sng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τις εξής δεσμεύσεις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α.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θα γίνει όργανο των τυράννων </a:t>
            </a:r>
            <a:r>
              <a:rPr lang="en-US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στην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γνώμην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Τυράννων να μην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ελθώ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ποτέ]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β.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θα δουλέψει για τα συμφέροντά τους </a:t>
            </a:r>
            <a:r>
              <a:rPr lang="en-US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μήτε να τους δουλέψω]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γ.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δεν θα παρασυρθεί από υποσχέσεις  </a:t>
            </a:r>
            <a:r>
              <a:rPr lang="en-US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 μήτε θα πλανηθώ]</a:t>
            </a: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l-GR" sz="1800" b="1" u="sng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Ορκίζεται ακόμα: 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α.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πίστη στην πατρίδα</a:t>
            </a:r>
            <a:r>
              <a:rPr lang="el-GR" sz="1800" u="sng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sz="1800" b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β. 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απόλυτη υποταγή στους άρχοντες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l-GR" sz="1800" b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παραβάτης 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θα τιμωρηθεί από το Θεό με τον πιο σκληρό τρόπο.</a:t>
            </a:r>
          </a:p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el-GR" dirty="0">
                <a:solidFill>
                  <a:srgbClr val="252525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ν΄αστράψ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' ο ουρανός και να με </a:t>
            </a:r>
            <a:r>
              <a:rPr lang="el-GR" sz="1800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κατακάψη</a:t>
            </a:r>
            <a:r>
              <a:rPr lang="el-GR" sz="1800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να γένω σαν καπνός!</a:t>
            </a:r>
            <a:r>
              <a:rPr lang="el-GR" sz="18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687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9BA82B3C-2820-47AB-B88B-57A4E0C187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084"/>
            <a:ext cx="6882939" cy="63244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623CEA-E09A-4FF5-AB8E-5F2A359E2A35}"/>
              </a:ext>
            </a:extLst>
          </p:cNvPr>
          <p:cNvSpPr txBox="1"/>
          <p:nvPr/>
        </p:nvSpPr>
        <p:spPr>
          <a:xfrm>
            <a:off x="7315200" y="1289982"/>
            <a:ext cx="3958934" cy="4066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Νίκος </a:t>
            </a:r>
            <a:r>
              <a:rPr lang="el-GR" sz="1800" dirty="0" err="1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Ξυλούρης</a:t>
            </a:r>
            <a:r>
              <a:rPr lang="el-GR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τραγουδάει </a:t>
            </a:r>
            <a:endParaRPr lang="en-US" sz="180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τον Θούριο του Ρήγα Βελεστινλή </a:t>
            </a:r>
            <a:endParaRPr lang="en-US" sz="1800" dirty="0">
              <a:solidFill>
                <a:srgbClr val="333333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l-GR" sz="1800" dirty="0">
                <a:solidFill>
                  <a:srgbClr val="333333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μουσική του Χρήστου Λεοντή.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https://www.youtube.com/watch?v=zUuRoYB40l0</a:t>
            </a:r>
            <a:endParaRPr lang="en-US" sz="1600" dirty="0">
              <a:solidFill>
                <a:srgbClr val="0070C0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solidFill>
                <a:srgbClr val="333333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solidFill>
                <a:srgbClr val="333333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6401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CC766-E8C2-4098-9E08-FB5330C57EC3}"/>
              </a:ext>
            </a:extLst>
          </p:cNvPr>
          <p:cNvSpPr txBox="1"/>
          <p:nvPr/>
        </p:nvSpPr>
        <p:spPr>
          <a:xfrm>
            <a:off x="800793" y="834333"/>
            <a:ext cx="10590414" cy="5028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endParaRPr lang="el-GR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Συγκρίνετε το περιεχόμενο του Όρκου που ενσωματώνει στο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ν</a:t>
            </a:r>
            <a: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Θούριο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ο Ρήγας, με τον </a:t>
            </a:r>
            <a: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όρκο 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της </a:t>
            </a:r>
            <a: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Φιλικής Εταιρείας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90170" algn="just">
              <a:lnSpc>
                <a:spcPct val="150000"/>
              </a:lnSpc>
              <a:spcAft>
                <a:spcPts val="800"/>
              </a:spcAft>
            </a:pP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ρείτε τα βασικά κοινά σημεία 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&amp; 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επισημάνετε τις διαφορές τους</a:t>
            </a:r>
            <a: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«Τέλος πάντων ορκίζομαι εις σε, ω ιερά πλην τρισάθλια πατρίς, ορκίζομαι εις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το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ὺ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πολυχρονίους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βασάνους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ορκίζομαι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εις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πικρά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δάκρυα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πο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ῖ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τόσους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αιώνας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ἔ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χυσαν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και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χύνουν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ταλαίπωρα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τέκνα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ὰ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ἴ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διά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μου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δάκρυα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χυνόμενα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κατά ταύτην την στιγμήν,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κα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ὴ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μέλλουσα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ἐ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λευθερίαν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ῶ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ομογενών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μου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αφιερώνομαι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ὅ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λως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Σέ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ὸ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εξής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ὺ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θέλεις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ἶ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σαι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α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ἰ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τία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κα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ὶ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σκοπ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ὸ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ῶ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διαλογισμών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μου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ὸ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όνομα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ὁ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δηγ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ὸ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ῶ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πράξεών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μου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και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ευτυχία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Σου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ἡ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ανταμοιβή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τ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ῶ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rPr>
              <a:t>ν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κόπων μου….».</a:t>
            </a:r>
            <a:endParaRPr lang="el-GR" sz="1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314445"/>
      </p:ext>
    </p:extLst>
  </p:cSld>
  <p:clrMapOvr>
    <a:masterClrMapping/>
  </p:clrMapOvr>
  <p:transition spd="slow" advTm="0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3711BF8A-6B59-4E32-AA97-F4F467E096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45" y="1450975"/>
            <a:ext cx="5274310" cy="3956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434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http://ebooks.edu.gr/ebooks/v/html/8547/2218/Keimena-Neoellinikis-Logotechnias_G-Gymnasiou_html-empl/index03_01.html</a:t>
            </a:r>
            <a:br>
              <a:rPr lang="el-GR" sz="2400" b="1" dirty="0">
                <a:solidFill>
                  <a:srgbClr val="0070C0"/>
                </a:solidFill>
              </a:rPr>
            </a:br>
            <a:endParaRPr lang="el-GR" sz="2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10262285" cy="1759695"/>
          </a:xfrm>
          <a:ln>
            <a:solidFill>
              <a:srgbClr val="0070C0"/>
            </a:solidFill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700" b="1" dirty="0">
                <a:solidFill>
                  <a:srgbClr val="7030A0"/>
                </a:solidFill>
                <a:hlinkClick r:id="rId2"/>
              </a:rPr>
              <a:t>http://ebooks.edu.gr/ebooks/v/html/8547/2218/Keimena-Neoellinikis-Logotechnias_G-Gymnasiou_html-empl/index03_01.html</a:t>
            </a:r>
            <a:endParaRPr lang="el-GR" sz="17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br>
              <a:rPr lang="el-GR" sz="1800" dirty="0"/>
            </a:br>
            <a:r>
              <a:rPr lang="el-GR" b="1" dirty="0"/>
              <a:t>Ρήγας [πηγή: Πρόσωπα και θέματα της Νεοελληνικής Λογοτεχνίας (Ψηφίδες για την ελληνική γλώσσα)]</a:t>
            </a:r>
            <a:endParaRPr lang="el-GR" sz="18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316626"/>
            <a:ext cx="10262285" cy="1559241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hlinkClick r:id="rId2"/>
              </a:rPr>
              <a:t>http://ebooks.edu.gr/ebooks/v/html/8547/2218/Keimena-Neoellinikis-Logotechnias_G-Gymnasiou_html-empl/index03_01.html</a:t>
            </a:r>
            <a:endParaRPr lang="el-GR" dirty="0"/>
          </a:p>
          <a:p>
            <a:br>
              <a:rPr lang="el-GR" dirty="0"/>
            </a:br>
            <a:r>
              <a:rPr lang="el-GR" b="1" dirty="0"/>
              <a:t>Ρήγας Βελεστινλής (βίντεο) [πηγή: Ψηφιακό Αρχείο της ΕΡΤ]</a:t>
            </a:r>
          </a:p>
        </p:txBody>
      </p:sp>
    </p:spTree>
    <p:extLst>
      <p:ext uri="{BB962C8B-B14F-4D97-AF65-F5344CB8AC3E}">
        <p14:creationId xmlns:p14="http://schemas.microsoft.com/office/powerpoint/2010/main" val="17588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  ">
            <a:extLst>
              <a:ext uri="{FF2B5EF4-FFF2-40B4-BE49-F238E27FC236}">
                <a16:creationId xmlns:a16="http://schemas.microsoft.com/office/drawing/2014/main" id="{8E36906C-E8E8-428C-A336-02302A957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" y="899160"/>
            <a:ext cx="11102339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028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143847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br>
              <a:rPr lang="el-GR" sz="2000" dirty="0">
                <a:hlinkClick r:id="rId2"/>
              </a:rPr>
            </a:br>
            <a:br>
              <a:rPr lang="el-GR" sz="2000" dirty="0">
                <a:hlinkClick r:id="rId2"/>
              </a:rPr>
            </a:br>
            <a:r>
              <a:rPr lang="en-US" sz="2000" dirty="0">
                <a:hlinkClick r:id="rId2"/>
              </a:rPr>
              <a:t>http://ebooks.edu.gr/ebooks/v/html/8547/2218/Keimena-Neoellinikis-Logotechnias_G-Gymnasiou_html-empl/index03_01.html</a:t>
            </a:r>
            <a:br>
              <a:rPr lang="el-GR" sz="2000" dirty="0"/>
            </a:br>
            <a:br>
              <a:rPr lang="el-GR" sz="2000" dirty="0"/>
            </a:br>
            <a:endParaRPr lang="el-GR" sz="2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95402" y="2837417"/>
            <a:ext cx="9601196" cy="8614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b="0" i="0" dirty="0">
                <a:solidFill>
                  <a:srgbClr val="0070C0"/>
                </a:solidFill>
                <a:effectLst/>
                <a:latin typeface="HelveticaNeue-Light"/>
              </a:rPr>
              <a:t>Καντάτα</a:t>
            </a:r>
            <a:r>
              <a:rPr lang="el-GR" b="0" i="0" dirty="0">
                <a:solidFill>
                  <a:srgbClr val="FFFFFF"/>
                </a:solidFill>
                <a:effectLst/>
                <a:latin typeface="HelveticaNeue-Light"/>
              </a:rPr>
              <a:t> </a:t>
            </a:r>
            <a:r>
              <a:rPr lang="el-GR" b="0" i="0" dirty="0">
                <a:solidFill>
                  <a:srgbClr val="0070C0"/>
                </a:solidFill>
                <a:effectLst/>
                <a:latin typeface="HelveticaNeue-Light"/>
              </a:rPr>
              <a:t>Ελευθερίας (μελοποιήσεις και αναγνώσεις) [πηγή: Βουλή των Ελλήνων]</a:t>
            </a:r>
          </a:p>
        </p:txBody>
      </p:sp>
      <p:graphicFrame>
        <p:nvGraphicFramePr>
          <p:cNvPr id="6" name="Πίνακας 5">
            <a:extLst>
              <a:ext uri="{FF2B5EF4-FFF2-40B4-BE49-F238E27FC236}">
                <a16:creationId xmlns:a16="http://schemas.microsoft.com/office/drawing/2014/main" id="{DB7F04EC-D674-4684-82C9-E620DF0B4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963296"/>
              </p:ext>
            </p:extLst>
          </p:nvPr>
        </p:nvGraphicFramePr>
        <p:xfrm>
          <a:off x="1295402" y="3589867"/>
          <a:ext cx="9601195" cy="2286000"/>
        </p:xfrm>
        <a:graphic>
          <a:graphicData uri="http://schemas.openxmlformats.org/drawingml/2006/table">
            <a:tbl>
              <a:tblPr/>
              <a:tblGrid>
                <a:gridCol w="9601195">
                  <a:extLst>
                    <a:ext uri="{9D8B030D-6E8A-4147-A177-3AD203B41FA5}">
                      <a16:colId xmlns:a16="http://schemas.microsoft.com/office/drawing/2014/main" val="3394242892"/>
                    </a:ext>
                  </a:extLst>
                </a:gridCol>
              </a:tblGrid>
              <a:tr h="640927">
                <a:tc>
                  <a:txBody>
                    <a:bodyPr/>
                    <a:lstStyle/>
                    <a:p>
                      <a:pPr algn="just"/>
                      <a:r>
                        <a:rPr lang="el-GR" dirty="0">
                          <a:effectLst/>
                        </a:rPr>
                        <a:t> </a:t>
                      </a:r>
                    </a:p>
                    <a:p>
                      <a:pPr algn="just"/>
                      <a:r>
                        <a:rPr lang="el-GR" b="1" dirty="0">
                          <a:effectLst/>
                        </a:rPr>
                        <a:t>ΚΑΝΤΑΤΑ ΕΛΕΥΘΕΡΙΑΣ</a:t>
                      </a:r>
                      <a:endParaRPr lang="el-GR" dirty="0">
                        <a:effectLst/>
                      </a:endParaRPr>
                    </a:p>
                    <a:p>
                      <a:pPr algn="just"/>
                      <a:r>
                        <a:rPr lang="el-GR" dirty="0"/>
                        <a:t>Το έργο του Χρήστου Λεοντή ΚΑΝΤΑΤΑ ΕΛΕΥΘΕΡΙΑΣ, χρησιμοποιώντας τη γλώσσα της μουσικής και χαρακτηριστικά δείγματα του λόγου του Ρήγα, του Σολωμού και του Μακρυγιάννη, συνθέτει </a:t>
                      </a:r>
                      <a:r>
                        <a:rPr lang="el-GR" u="sng" dirty="0"/>
                        <a:t>σε μορφή τριπτύχου </a:t>
                      </a:r>
                      <a:r>
                        <a:rPr lang="el-GR" dirty="0"/>
                        <a:t>τις ιδέες του και αναδεικνύει τα στοιχεία που προδίδουν σε αυτές ενότητα και συνοχή, παρά τις εγγενείς τους διαφορές και τα διαφορετικά ιστορικά </a:t>
                      </a:r>
                      <a:r>
                        <a:rPr lang="el-GR" dirty="0" err="1"/>
                        <a:t>συμφραζόμενα</a:t>
                      </a:r>
                      <a:r>
                        <a:rPr lang="el-GR" dirty="0"/>
                        <a:t> που απηχούν. Πρόκειται ακριβώς για τα στοιχεία εκείνα, που συγκροτούν τη βάση του οικοδομήματος της δημοκρατικής πολιτικής παράδοσης του Ελληνισμού.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113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51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hlinkClick r:id="rId2"/>
            <a:extLst>
              <a:ext uri="{FF2B5EF4-FFF2-40B4-BE49-F238E27FC236}">
                <a16:creationId xmlns:a16="http://schemas.microsoft.com/office/drawing/2014/main" id="{C8A3805F-654A-4F34-84EE-2BFE7733AB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" y="843379"/>
            <a:ext cx="10660379" cy="53088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8016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B7BEF2-3308-4CD1-BB5D-13DBBD0B4C74}"/>
              </a:ext>
            </a:extLst>
          </p:cNvPr>
          <p:cNvSpPr txBox="1"/>
          <p:nvPr/>
        </p:nvSpPr>
        <p:spPr>
          <a:xfrm>
            <a:off x="867839" y="306213"/>
            <a:ext cx="10761909" cy="60139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l-GR" sz="2000" b="1" dirty="0">
              <a:solidFill>
                <a:srgbClr val="0070C0"/>
              </a:solidFill>
              <a:effectLst/>
              <a:latin typeface="Crafty Girl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2000" b="1" dirty="0">
                <a:solidFill>
                  <a:srgbClr val="0070C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sz="2000" b="1" dirty="0">
                <a:solidFill>
                  <a:srgbClr val="0070C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ΡΗΓΑΣ ΒΕΛΕΣΤΙΝΛΗΣ (ΦΕΡΑΙΟΣ)</a:t>
            </a:r>
            <a:endParaRPr lang="el-GR" sz="20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b="1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l-GR" sz="1400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1400" i="1" dirty="0" err="1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Εστάθη</a:t>
            </a:r>
            <a:r>
              <a:rPr lang="el-GR" sz="1400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ο μεγαλύτερος ευεργέτης της φυλής μας. Το μελάνι του θα είναι πολύτιμο ενώπιον του Θεού, όσο το αίμα του άγιο.» </a:t>
            </a:r>
            <a:r>
              <a:rPr lang="el-GR" sz="1200" b="1" i="1" dirty="0">
                <a:solidFill>
                  <a:srgbClr val="252525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Θεόδωρος Κολοκοτρώνης</a:t>
            </a:r>
            <a:endParaRPr lang="el-GR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l-GR" sz="1400" dirty="0">
                <a:solidFill>
                  <a:srgbClr val="000000"/>
                </a:solidFill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Πρόδρομος </a:t>
            </a:r>
            <a:r>
              <a:rPr lang="el-GR" sz="1400" dirty="0"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πρωτεργάτης του Νεοελληνικού Διαφωτισμού, γεννήθηκε το </a:t>
            </a:r>
            <a:r>
              <a:rPr lang="el-GR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1757 στο Βελεστίνο της Μαγνησίας</a:t>
            </a:r>
            <a:r>
              <a:rPr lang="el-GR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Το θεωρούμενο ως πραγματικό του επώνυμο Αντώνιος Κυριαζής ή </a:t>
            </a:r>
            <a:r>
              <a:rPr lang="el-GR" sz="1400" dirty="0" err="1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Κυρίτζης</a:t>
            </a:r>
            <a:r>
              <a:rPr lang="el-GR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δεν επιβεβαιώνεται από τη σύγχρονη έρευνα. Ο ίδιος προτιμούσε να χρησιμοποιεί ως επώνυμο αυτό της γενέτειράς του, ενώ οι Έλληνες διανοούμενοι που ζούσαν στην εξορία τον αποκαλούσαν </a:t>
            </a:r>
            <a:r>
              <a:rPr lang="el-GR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Φεραίο</a:t>
            </a:r>
            <a:r>
              <a:rPr lang="el-GR" sz="14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επειδή στην αρχαιότητα η πόλη του ονομαζόταν </a:t>
            </a:r>
            <a:r>
              <a:rPr lang="el-GR" sz="14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Φεραί.</a:t>
            </a:r>
            <a:endParaRPr lang="el-GR" sz="1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400" dirty="0">
                <a:effectLst/>
                <a:latin typeface="Crafty Girls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l-G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νεαρός Ρήγας εγκατέλειψε το Βελεστίνο πολύ νωρίς, αφού πρώτα πήρε την βασική του μόρφωση. Το 1785 πήγε στην Κωνσταντινούπολη, όπου συνέχισε τις σπουδές του κι εντάχθηκε στο </a:t>
            </a:r>
            <a:r>
              <a:rPr lang="el-GR" sz="1400" dirty="0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περιβάλλον των </a:t>
            </a:r>
            <a:r>
              <a:rPr lang="el-GR" sz="1400" dirty="0" err="1">
                <a:solidFill>
                  <a:srgbClr val="00B05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Φαναριωτών</a:t>
            </a:r>
            <a:r>
              <a:rPr lang="el-GR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ενώ το 1788 εγκαταστάθηκε στη Βλαχία ως διοικητικός υπάλληλος.</a:t>
            </a: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l-GR" sz="14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Στα χρόνια που ακολούθησαν διακρίθηκε ως λόγιος και συγγραφέας. Το 1790 και το 1796 ταξίδεψε στη Βιέννη για να τυπώσει τα βιβλία του, μεταξύ αυτών το </a:t>
            </a:r>
            <a:r>
              <a:rPr lang="el-GR" sz="1400" dirty="0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«Σχολείο των ντελικάτων εραστών», </a:t>
            </a:r>
            <a:r>
              <a:rPr lang="el-GR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«Φυσικής Απάνθισμα», ο </a:t>
            </a:r>
            <a:r>
              <a:rPr lang="el-GR" sz="1400" dirty="0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«Ηθικός Τρίποδας» </a:t>
            </a:r>
            <a:r>
              <a:rPr lang="el-GR" sz="14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και ο </a:t>
            </a:r>
            <a:r>
              <a:rPr lang="el-GR" sz="1400" dirty="0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sz="1400" dirty="0" err="1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Ανάχαρσις</a:t>
            </a:r>
            <a:r>
              <a:rPr lang="el-GR" sz="1400" dirty="0">
                <a:solidFill>
                  <a:srgbClr val="00B0F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l-GR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054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B30435-60AB-46C6-843A-9F3FDF2E7E82}"/>
              </a:ext>
            </a:extLst>
          </p:cNvPr>
          <p:cNvSpPr txBox="1"/>
          <p:nvPr/>
        </p:nvSpPr>
        <p:spPr>
          <a:xfrm>
            <a:off x="739066" y="832007"/>
            <a:ext cx="6070107" cy="529657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Ως κορυφαίο έργο του, πάντως, θεωρείται η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«Νέα Πολιτική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Διοίκησις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των κατοίκων της Ρούμελης, της Μικράς Ασίας, των Μεσογείων Νήσων και της </a:t>
            </a:r>
            <a:r>
              <a:rPr lang="el-GR" sz="180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Βλαχομπογδανίας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που περιείχε: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l-GR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 τον Θούριο, γνωστό επαναστατικό άσμα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 μια επαναστατική προκήρυξη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 τη διακήρυξη των δικαιωμάτων του ανθρώπου σύμφωνα με τα πρότυπα των    Γάλλων Διαφωτιστών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  το Σύνταγμα του Ρήγα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Εικόνα 3">
            <a:hlinkClick r:id="rId2"/>
            <a:extLst>
              <a:ext uri="{FF2B5EF4-FFF2-40B4-BE49-F238E27FC236}">
                <a16:creationId xmlns:a16="http://schemas.microsoft.com/office/drawing/2014/main" id="{B054A718-C3A7-4024-BB64-86E65F6C8D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706" y="648070"/>
            <a:ext cx="4802818" cy="53779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567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E52FAE-2FBB-46CC-B4E1-E81247CAF926}"/>
              </a:ext>
            </a:extLst>
          </p:cNvPr>
          <p:cNvSpPr txBox="1"/>
          <p:nvPr/>
        </p:nvSpPr>
        <p:spPr>
          <a:xfrm>
            <a:off x="862613" y="715436"/>
            <a:ext cx="10466773" cy="542712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indent="-228600" algn="ctr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1800" b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πολιτικό όραμα του Ρήγα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συνίστατο στη δημιουργία μιας </a:t>
            </a:r>
            <a:r>
              <a:rPr lang="el-GR" sz="1800" dirty="0">
                <a:solidFill>
                  <a:srgbClr val="7030A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πολυεθνικής βαλκανικής επικράτειας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που θα ήταν απαλλαγμένη από τις αγκυλώσεις της οθωμανικής πολιτικής </a:t>
            </a: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στην οποία οι Έλληνες θα είχαν κυρίαρχη θέση. </a:t>
            </a:r>
            <a:r>
              <a:rPr lang="el-GR" sz="1800" i="1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l-GR" sz="1800" dirty="0">
              <a:solidFill>
                <a:srgbClr val="000000"/>
              </a:solidFill>
              <a:effectLst/>
              <a:latin typeface="Georgia" panose="02040502050405020303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28600" algn="just" fontAlgn="base">
              <a:lnSpc>
                <a:spcPct val="150000"/>
              </a:lnSpc>
              <a:spcAft>
                <a:spcPts val="800"/>
              </a:spcAft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Για την πραγματοποίηση αυτού του </a:t>
            </a:r>
            <a:r>
              <a:rPr lang="el-GR" sz="1800" dirty="0">
                <a:solidFill>
                  <a:srgbClr val="FF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 τ ό χ ο υ 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προσπάθησε :</a:t>
            </a:r>
          </a:p>
          <a:p>
            <a:pPr marL="57150" indent="-285750" algn="just" fontAlgn="base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εξεγείρει όλους τους υπόδουλους στους Οθωμανούς λαούς της Βαλκανικής εναντίον του κοινού τυράννου.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l-GR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8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πεδίωξε, μάλιστα, να συναντήσει τον Μεγάλο Ναπολέοντα για να ζητήσει τη βοήθειά του.</a:t>
            </a:r>
          </a:p>
          <a:p>
            <a:pPr algn="ctr"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Συνελήφθη, όμως, στις </a:t>
            </a:r>
            <a:r>
              <a:rPr lang="el-GR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8 Δεκεμβρίου</a:t>
            </a: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του 1797 από τους Αυστριακούς στην Τεργέστη </a:t>
            </a:r>
            <a:r>
              <a:rPr lang="el-GR" sz="1600" dirty="0">
                <a:solidFill>
                  <a:srgbClr val="000000"/>
                </a:solidFill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παραδόθηκε στους Τούρκους, </a:t>
            </a:r>
          </a:p>
          <a:p>
            <a:pPr algn="ctr"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οι οποίοι τον σκότωσαν δια στραγγαλισμού </a:t>
            </a:r>
          </a:p>
          <a:p>
            <a:pPr algn="ctr">
              <a:spcAft>
                <a:spcPts val="800"/>
              </a:spcAft>
            </a:pP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στις </a:t>
            </a:r>
            <a:r>
              <a:rPr lang="el-GR" sz="16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12 Ιουνίου</a:t>
            </a:r>
            <a:r>
              <a:rPr lang="el-GR" sz="1600" dirty="0">
                <a:solidFill>
                  <a:srgbClr val="000000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του 1798 στο Βελιγράδι.</a:t>
            </a:r>
            <a:endParaRPr lang="el-G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24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254</TotalTime>
  <Words>1764</Words>
  <Application>Microsoft Office PowerPoint</Application>
  <PresentationFormat>Ευρεία οθόνη</PresentationFormat>
  <Paragraphs>184</Paragraphs>
  <Slides>28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10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28</vt:i4>
      </vt:variant>
    </vt:vector>
  </HeadingPairs>
  <TitlesOfParts>
    <vt:vector size="39" baseType="lpstr">
      <vt:lpstr>Arial</vt:lpstr>
      <vt:lpstr>Calibri</vt:lpstr>
      <vt:lpstr>Crafty Girls</vt:lpstr>
      <vt:lpstr>Garamond</vt:lpstr>
      <vt:lpstr>Georgia</vt:lpstr>
      <vt:lpstr>Helvetica</vt:lpstr>
      <vt:lpstr>HelveticaNeue-Light</vt:lpstr>
      <vt:lpstr>Times New Roman</vt:lpstr>
      <vt:lpstr>Verdana</vt:lpstr>
      <vt:lpstr>Wingdings</vt:lpstr>
      <vt:lpstr>Organic</vt:lpstr>
      <vt:lpstr>ΘΟΥΡΙΟΣ</vt:lpstr>
      <vt:lpstr>Παρουσίαση του PowerPoint</vt:lpstr>
      <vt:lpstr>http://ebooks.edu.gr/ebooks/v/html/8547/2218/Keimena-Neoellinikis-Logotechnias_G-Gymnasiou_html-empl/index03_01.html </vt:lpstr>
      <vt:lpstr>Παρουσίαση του PowerPoint</vt:lpstr>
      <vt:lpstr>  http://ebooks.edu.gr/ebooks/v/html/8547/2218/Keimena-Neoellinikis-Logotechnias_G-Gymnasiou_html-empl/index03_01.html 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  Θεματικά κέντρα </vt:lpstr>
      <vt:lpstr>Παρουσίαση του PowerPoint</vt:lpstr>
      <vt:lpstr>Κ α λ ώ ν τ α ς    τ ο υ 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ναυμαχία της  Σαλαμίνας </dc:title>
  <dc:creator>ΤΑΣΙΟΠΟΥΛΟΥ</dc:creator>
  <cp:lastModifiedBy>User</cp:lastModifiedBy>
  <cp:revision>43</cp:revision>
  <dcterms:created xsi:type="dcterms:W3CDTF">2020-09-26T16:08:11Z</dcterms:created>
  <dcterms:modified xsi:type="dcterms:W3CDTF">2020-11-10T23:26:07Z</dcterms:modified>
</cp:coreProperties>
</file>