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5" d="100"/>
          <a:sy n="145" d="100"/>
        </p:scale>
        <p:origin x="624" y="10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03668068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3398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cc34b206ae_1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cc34b206ae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9309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cc34b206ae_1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cc34b206ae_1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0032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cc34b206ae_1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cc34b206ae_1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5822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cc34b206ae_1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cc34b206ae_1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4641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cc34b206ae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cc34b206ae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17639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cc34b206ae_1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cc34b206ae_1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2420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cc34b206ae_1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cc34b206ae_1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8354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cc34b206ae_1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cc34b206ae_1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5604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cc34b206ae_1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cc34b206ae_1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43952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cc34b206ae_1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cc34b206ae_1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8846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cc34b206a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cc34b206a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61595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cc34b206ae_1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cc34b206ae_1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4252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cc34b206ae_1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cc34b206ae_1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5158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ceec72854b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ceec72854b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00341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cee566533a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cee566533a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92324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ceec72854b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ceec72854b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7145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cc34b206a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cc34b206a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7301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cc34b206ae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cc34b206a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38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cc34b206ae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cc34b206ae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3996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cc34b206ae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cc34b206ae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4351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cc34b206ae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cc34b206ae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2685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cc34b206ae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cc34b206ae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380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cc34b206ae_1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cc34b206ae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4476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l"/>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2.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1.png"/><Relationship Id="rId10" Type="http://schemas.openxmlformats.org/officeDocument/2006/relationships/image" Target="../media/image33.png"/><Relationship Id="rId4" Type="http://schemas.openxmlformats.org/officeDocument/2006/relationships/image" Target="../media/image2.png"/><Relationship Id="rId9" Type="http://schemas.openxmlformats.org/officeDocument/2006/relationships/image" Target="../media/image22.png"/></Relationships>
</file>

<file path=ppt/slides/_rels/slide2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3.png"/><Relationship Id="rId7" Type="http://schemas.openxmlformats.org/officeDocument/2006/relationships/image" Target="../media/image10.png"/><Relationship Id="rId12" Type="http://schemas.openxmlformats.org/officeDocument/2006/relationships/image" Target="../media/image39.png"/><Relationship Id="rId17" Type="http://schemas.openxmlformats.org/officeDocument/2006/relationships/image" Target="../media/image31.png"/><Relationship Id="rId2" Type="http://schemas.openxmlformats.org/officeDocument/2006/relationships/notesSlide" Target="../notesSlides/notesSlide23.xml"/><Relationship Id="rId16" Type="http://schemas.openxmlformats.org/officeDocument/2006/relationships/image" Target="../media/image30.png"/><Relationship Id="rId20"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40.png"/><Relationship Id="rId5" Type="http://schemas.openxmlformats.org/officeDocument/2006/relationships/image" Target="../media/image41.png"/><Relationship Id="rId15" Type="http://schemas.openxmlformats.org/officeDocument/2006/relationships/image" Target="../media/image29.png"/><Relationship Id="rId10" Type="http://schemas.openxmlformats.org/officeDocument/2006/relationships/image" Target="../media/image33.png"/><Relationship Id="rId19" Type="http://schemas.openxmlformats.org/officeDocument/2006/relationships/image" Target="../media/image36.png"/><Relationship Id="rId4" Type="http://schemas.openxmlformats.org/officeDocument/2006/relationships/image" Target="../media/image2.png"/><Relationship Id="rId9" Type="http://schemas.openxmlformats.org/officeDocument/2006/relationships/image" Target="../media/image22.png"/><Relationship Id="rId14" Type="http://schemas.openxmlformats.org/officeDocument/2006/relationships/image" Target="../media/image28.png"/></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9144000" cy="5143499"/>
          </a:xfrm>
          <a:prstGeom prst="rect">
            <a:avLst/>
          </a:prstGeom>
          <a:noFill/>
          <a:ln>
            <a:noFill/>
          </a:ln>
        </p:spPr>
      </p:pic>
      <p:sp>
        <p:nvSpPr>
          <p:cNvPr id="55" name="Google Shape;55;p13"/>
          <p:cNvSpPr txBox="1">
            <a:spLocks noGrp="1"/>
          </p:cNvSpPr>
          <p:nvPr>
            <p:ph type="ctrTitle"/>
          </p:nvPr>
        </p:nvSpPr>
        <p:spPr>
          <a:xfrm>
            <a:off x="232525" y="592375"/>
            <a:ext cx="8520600" cy="15747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l" sz="3600"/>
              <a:t>Ο Σταμάτης το σαλιγκάρι γιορτάζει το Πάσχα. </a:t>
            </a:r>
            <a:endParaRPr sz="3600"/>
          </a:p>
        </p:txBody>
      </p:sp>
      <p:sp>
        <p:nvSpPr>
          <p:cNvPr id="56" name="Google Shape;56;p13"/>
          <p:cNvSpPr txBox="1"/>
          <p:nvPr/>
        </p:nvSpPr>
        <p:spPr>
          <a:xfrm>
            <a:off x="1938625" y="2167063"/>
            <a:ext cx="5019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l"/>
              <a:t>Ένα παιχνίδι μνήμης </a:t>
            </a:r>
            <a:endParaRPr/>
          </a:p>
        </p:txBody>
      </p:sp>
      <p:sp>
        <p:nvSpPr>
          <p:cNvPr id="57" name="Google Shape;57;p13"/>
          <p:cNvSpPr txBox="1">
            <a:spLocks noGrp="1"/>
          </p:cNvSpPr>
          <p:nvPr>
            <p:ph type="subTitle" idx="1"/>
          </p:nvPr>
        </p:nvSpPr>
        <p:spPr>
          <a:xfrm>
            <a:off x="564175" y="3450825"/>
            <a:ext cx="7608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sz="1800" b="1" dirty="0">
              <a:solidFill>
                <a:srgbClr val="FF0000"/>
              </a:solidFill>
            </a:endParaRPr>
          </a:p>
        </p:txBody>
      </p:sp>
      <p:pic>
        <p:nvPicPr>
          <p:cNvPr id="58" name="Google Shape;58;p13"/>
          <p:cNvPicPr preferRelativeResize="0"/>
          <p:nvPr/>
        </p:nvPicPr>
        <p:blipFill>
          <a:blip r:embed="rId4">
            <a:alphaModFix/>
          </a:blip>
          <a:stretch>
            <a:fillRect/>
          </a:stretch>
        </p:blipFill>
        <p:spPr>
          <a:xfrm>
            <a:off x="1185850" y="2167075"/>
            <a:ext cx="2048800" cy="14292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136"/>
        <p:cNvGrpSpPr/>
        <p:nvPr/>
      </p:nvGrpSpPr>
      <p:grpSpPr>
        <a:xfrm>
          <a:off x="0" y="0"/>
          <a:ext cx="0" cy="0"/>
          <a:chOff x="0" y="0"/>
          <a:chExt cx="0" cy="0"/>
        </a:xfrm>
      </p:grpSpPr>
      <p:pic>
        <p:nvPicPr>
          <p:cNvPr id="137" name="Google Shape;137;p22"/>
          <p:cNvPicPr preferRelativeResize="0"/>
          <p:nvPr/>
        </p:nvPicPr>
        <p:blipFill>
          <a:blip r:embed="rId3">
            <a:alphaModFix/>
          </a:blip>
          <a:stretch>
            <a:fillRect/>
          </a:stretch>
        </p:blipFill>
        <p:spPr>
          <a:xfrm>
            <a:off x="1555700" y="343500"/>
            <a:ext cx="7588300" cy="4800000"/>
          </a:xfrm>
          <a:prstGeom prst="rect">
            <a:avLst/>
          </a:prstGeom>
          <a:noFill/>
          <a:ln>
            <a:noFill/>
          </a:ln>
        </p:spPr>
      </p:pic>
      <p:pic>
        <p:nvPicPr>
          <p:cNvPr id="138" name="Google Shape;138;p22"/>
          <p:cNvPicPr preferRelativeResize="0"/>
          <p:nvPr/>
        </p:nvPicPr>
        <p:blipFill>
          <a:blip r:embed="rId4">
            <a:alphaModFix/>
          </a:blip>
          <a:stretch>
            <a:fillRect/>
          </a:stretch>
        </p:blipFill>
        <p:spPr>
          <a:xfrm>
            <a:off x="835675" y="794375"/>
            <a:ext cx="1956500" cy="3898250"/>
          </a:xfrm>
          <a:prstGeom prst="rect">
            <a:avLst/>
          </a:prstGeom>
          <a:noFill/>
          <a:ln>
            <a:noFill/>
          </a:ln>
        </p:spPr>
      </p:pic>
      <p:pic>
        <p:nvPicPr>
          <p:cNvPr id="139" name="Google Shape;139;p22"/>
          <p:cNvPicPr preferRelativeResize="0"/>
          <p:nvPr/>
        </p:nvPicPr>
        <p:blipFill>
          <a:blip r:embed="rId5">
            <a:alphaModFix/>
          </a:blip>
          <a:stretch>
            <a:fillRect/>
          </a:stretch>
        </p:blipFill>
        <p:spPr>
          <a:xfrm>
            <a:off x="52200" y="4070496"/>
            <a:ext cx="1396400" cy="1004753"/>
          </a:xfrm>
          <a:prstGeom prst="rect">
            <a:avLst/>
          </a:prstGeom>
          <a:noFill/>
          <a:ln>
            <a:noFill/>
          </a:ln>
        </p:spPr>
      </p:pic>
      <p:sp>
        <p:nvSpPr>
          <p:cNvPr id="140" name="Google Shape;140;p22"/>
          <p:cNvSpPr txBox="1">
            <a:spLocks noGrp="1"/>
          </p:cNvSpPr>
          <p:nvPr>
            <p:ph type="title"/>
          </p:nvPr>
        </p:nvSpPr>
        <p:spPr>
          <a:xfrm>
            <a:off x="311700" y="176000"/>
            <a:ext cx="8520600" cy="572700"/>
          </a:xfrm>
          <a:prstGeom prst="rect">
            <a:avLst/>
          </a:prstGeom>
          <a:solidFill>
            <a:srgbClr val="FF9900"/>
          </a:solidFill>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l" sz="1400" b="1"/>
              <a:t>“Α! Ναι! Κόκκινο, πράσινο, κίτρινο και μπλε χρώμα για να βάψω αυγά.” Και αφού αγόρασε τα χρώματα συνέχισε το δρόμο του. </a:t>
            </a:r>
            <a:endParaRPr sz="1400" b="1"/>
          </a:p>
          <a:p>
            <a:pPr marL="0" lvl="0" indent="0" algn="l" rtl="0">
              <a:spcBef>
                <a:spcPts val="0"/>
              </a:spcBef>
              <a:spcAft>
                <a:spcPts val="0"/>
              </a:spcAft>
              <a:buSzPts val="990"/>
              <a:buNone/>
            </a:pPr>
            <a:endParaRPr sz="1800"/>
          </a:p>
        </p:txBody>
      </p:sp>
      <p:pic>
        <p:nvPicPr>
          <p:cNvPr id="141" name="Google Shape;141;p22"/>
          <p:cNvPicPr preferRelativeResize="0"/>
          <p:nvPr/>
        </p:nvPicPr>
        <p:blipFill rotWithShape="1">
          <a:blip r:embed="rId6">
            <a:alphaModFix/>
          </a:blip>
          <a:srcRect l="39900" t="12535" b="13679"/>
          <a:stretch/>
        </p:blipFill>
        <p:spPr>
          <a:xfrm>
            <a:off x="6277150" y="540825"/>
            <a:ext cx="1533725" cy="892250"/>
          </a:xfrm>
          <a:prstGeom prst="rect">
            <a:avLst/>
          </a:prstGeom>
          <a:noFill/>
          <a:ln>
            <a:noFill/>
          </a:ln>
        </p:spPr>
      </p:pic>
      <p:pic>
        <p:nvPicPr>
          <p:cNvPr id="142" name="Google Shape;142;p22"/>
          <p:cNvPicPr preferRelativeResize="0"/>
          <p:nvPr/>
        </p:nvPicPr>
        <p:blipFill rotWithShape="1">
          <a:blip r:embed="rId6">
            <a:alphaModFix/>
          </a:blip>
          <a:srcRect t="12535" r="79844" b="13679"/>
          <a:stretch/>
        </p:blipFill>
        <p:spPr>
          <a:xfrm>
            <a:off x="5762800" y="540825"/>
            <a:ext cx="514349" cy="892250"/>
          </a:xfrm>
          <a:prstGeom prst="rect">
            <a:avLst/>
          </a:prstGeom>
          <a:noFill/>
          <a:ln>
            <a:noFill/>
          </a:ln>
        </p:spPr>
      </p:pic>
      <p:sp>
        <p:nvSpPr>
          <p:cNvPr id="143" name="Google Shape;143;p22"/>
          <p:cNvSpPr/>
          <p:nvPr/>
        </p:nvSpPr>
        <p:spPr>
          <a:xfrm>
            <a:off x="5773325" y="881750"/>
            <a:ext cx="430500" cy="21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2"/>
          <p:cNvSpPr/>
          <p:nvPr/>
        </p:nvSpPr>
        <p:spPr>
          <a:xfrm>
            <a:off x="6301050" y="881950"/>
            <a:ext cx="430500" cy="21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2"/>
          <p:cNvSpPr/>
          <p:nvPr/>
        </p:nvSpPr>
        <p:spPr>
          <a:xfrm>
            <a:off x="6840700" y="881950"/>
            <a:ext cx="430500" cy="21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2"/>
          <p:cNvSpPr/>
          <p:nvPr/>
        </p:nvSpPr>
        <p:spPr>
          <a:xfrm>
            <a:off x="7380375" y="881950"/>
            <a:ext cx="430500" cy="21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0"/>
        <p:cNvGrpSpPr/>
        <p:nvPr/>
      </p:nvGrpSpPr>
      <p:grpSpPr>
        <a:xfrm>
          <a:off x="0" y="0"/>
          <a:ext cx="0" cy="0"/>
          <a:chOff x="0" y="0"/>
          <a:chExt cx="0" cy="0"/>
        </a:xfrm>
      </p:grpSpPr>
      <p:pic>
        <p:nvPicPr>
          <p:cNvPr id="151" name="Google Shape;151;p23"/>
          <p:cNvPicPr preferRelativeResize="0"/>
          <p:nvPr/>
        </p:nvPicPr>
        <p:blipFill>
          <a:blip r:embed="rId3">
            <a:alphaModFix/>
          </a:blip>
          <a:stretch>
            <a:fillRect/>
          </a:stretch>
        </p:blipFill>
        <p:spPr>
          <a:xfrm>
            <a:off x="0" y="0"/>
            <a:ext cx="9144000" cy="5143500"/>
          </a:xfrm>
          <a:prstGeom prst="rect">
            <a:avLst/>
          </a:prstGeom>
          <a:noFill/>
          <a:ln>
            <a:noFill/>
          </a:ln>
        </p:spPr>
      </p:pic>
      <p:sp>
        <p:nvSpPr>
          <p:cNvPr id="152" name="Google Shape;152;p23"/>
          <p:cNvSpPr txBox="1">
            <a:spLocks noGrp="1"/>
          </p:cNvSpPr>
          <p:nvPr>
            <p:ph type="title"/>
          </p:nvPr>
        </p:nvSpPr>
        <p:spPr>
          <a:xfrm>
            <a:off x="169250" y="202025"/>
            <a:ext cx="8801100" cy="907500"/>
          </a:xfrm>
          <a:prstGeom prst="rect">
            <a:avLst/>
          </a:prstGeom>
          <a:solidFill>
            <a:srgbClr val="FF9900"/>
          </a:solidFill>
        </p:spPr>
        <p:txBody>
          <a:bodyPr spcFirstLastPara="1" wrap="square" lIns="91425" tIns="91425" rIns="91425" bIns="91425" anchor="t" anchorCtr="0">
            <a:noAutofit/>
          </a:bodyPr>
          <a:lstStyle/>
          <a:p>
            <a:pPr marL="0" lvl="0" indent="0" algn="l" rtl="0">
              <a:spcBef>
                <a:spcPts val="0"/>
              </a:spcBef>
              <a:spcAft>
                <a:spcPts val="0"/>
              </a:spcAft>
              <a:buSzPts val="990"/>
              <a:buNone/>
            </a:pPr>
            <a:r>
              <a:rPr lang="el" sz="1400" b="1"/>
              <a:t> Παρακάτω συνάντησε τον φίλο του τον Λάκη το σκιουράκι. “Που πας Σταμάτη;” τον ρώτησε ο Λάκης. “Πάω στο ζαχαροπλαστείο να αγοράσω τσουρέκια, σοκολατένια αυγά και ζαχαρωτά” απάντησε ο Σταμάτης. “Και σε καλώ την Κυριακή να ρθεις να γιορτάσουμε όλοι μαζί” είπε και συνέχισε το δρόμο του. </a:t>
            </a:r>
            <a:endParaRPr sz="1400" b="1"/>
          </a:p>
          <a:p>
            <a:pPr marL="0" lvl="0" indent="0" algn="l" rtl="0">
              <a:spcBef>
                <a:spcPts val="0"/>
              </a:spcBef>
              <a:spcAft>
                <a:spcPts val="0"/>
              </a:spcAft>
              <a:buSzPts val="990"/>
              <a:buNone/>
            </a:pPr>
            <a:endParaRPr sz="1800"/>
          </a:p>
        </p:txBody>
      </p:sp>
      <p:pic>
        <p:nvPicPr>
          <p:cNvPr id="153" name="Google Shape;153;p23"/>
          <p:cNvPicPr preferRelativeResize="0"/>
          <p:nvPr/>
        </p:nvPicPr>
        <p:blipFill>
          <a:blip r:embed="rId4">
            <a:alphaModFix/>
          </a:blip>
          <a:stretch>
            <a:fillRect/>
          </a:stretch>
        </p:blipFill>
        <p:spPr>
          <a:xfrm>
            <a:off x="5006750" y="3385225"/>
            <a:ext cx="1564326" cy="1165176"/>
          </a:xfrm>
          <a:prstGeom prst="rect">
            <a:avLst/>
          </a:prstGeom>
          <a:noFill/>
          <a:ln>
            <a:noFill/>
          </a:ln>
        </p:spPr>
      </p:pic>
      <p:pic>
        <p:nvPicPr>
          <p:cNvPr id="154" name="Google Shape;154;p23"/>
          <p:cNvPicPr preferRelativeResize="0"/>
          <p:nvPr/>
        </p:nvPicPr>
        <p:blipFill>
          <a:blip r:embed="rId5">
            <a:alphaModFix/>
          </a:blip>
          <a:stretch>
            <a:fillRect/>
          </a:stretch>
        </p:blipFill>
        <p:spPr>
          <a:xfrm>
            <a:off x="6881900" y="2246350"/>
            <a:ext cx="1396400" cy="14905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158"/>
        <p:cNvGrpSpPr/>
        <p:nvPr/>
      </p:nvGrpSpPr>
      <p:grpSpPr>
        <a:xfrm>
          <a:off x="0" y="0"/>
          <a:ext cx="0" cy="0"/>
          <a:chOff x="0" y="0"/>
          <a:chExt cx="0" cy="0"/>
        </a:xfrm>
      </p:grpSpPr>
      <p:pic>
        <p:nvPicPr>
          <p:cNvPr id="159" name="Google Shape;159;p24"/>
          <p:cNvPicPr preferRelativeResize="0"/>
          <p:nvPr/>
        </p:nvPicPr>
        <p:blipFill>
          <a:blip r:embed="rId3">
            <a:alphaModFix/>
          </a:blip>
          <a:stretch>
            <a:fillRect/>
          </a:stretch>
        </p:blipFill>
        <p:spPr>
          <a:xfrm>
            <a:off x="3910350" y="1910425"/>
            <a:ext cx="1590075" cy="2235875"/>
          </a:xfrm>
          <a:prstGeom prst="rect">
            <a:avLst/>
          </a:prstGeom>
          <a:noFill/>
          <a:ln>
            <a:noFill/>
          </a:ln>
        </p:spPr>
      </p:pic>
      <p:pic>
        <p:nvPicPr>
          <p:cNvPr id="160" name="Google Shape;160;p24"/>
          <p:cNvPicPr preferRelativeResize="0"/>
          <p:nvPr/>
        </p:nvPicPr>
        <p:blipFill>
          <a:blip r:embed="rId4">
            <a:alphaModFix/>
          </a:blip>
          <a:stretch>
            <a:fillRect/>
          </a:stretch>
        </p:blipFill>
        <p:spPr>
          <a:xfrm>
            <a:off x="0" y="0"/>
            <a:ext cx="8991600" cy="5143500"/>
          </a:xfrm>
          <a:prstGeom prst="rect">
            <a:avLst/>
          </a:prstGeom>
          <a:noFill/>
          <a:ln>
            <a:noFill/>
          </a:ln>
        </p:spPr>
      </p:pic>
      <p:sp>
        <p:nvSpPr>
          <p:cNvPr id="161" name="Google Shape;161;p24"/>
          <p:cNvSpPr txBox="1">
            <a:spLocks noGrp="1"/>
          </p:cNvSpPr>
          <p:nvPr>
            <p:ph type="title"/>
          </p:nvPr>
        </p:nvSpPr>
        <p:spPr>
          <a:xfrm>
            <a:off x="216275" y="184750"/>
            <a:ext cx="8697900" cy="572700"/>
          </a:xfrm>
          <a:prstGeom prst="rect">
            <a:avLst/>
          </a:prstGeom>
          <a:solidFill>
            <a:srgbClr val="FF9900"/>
          </a:solidFill>
        </p:spPr>
        <p:txBody>
          <a:bodyPr spcFirstLastPara="1" wrap="square" lIns="91425" tIns="91425" rIns="91425" bIns="91425" anchor="t" anchorCtr="0">
            <a:noAutofit/>
          </a:bodyPr>
          <a:lstStyle/>
          <a:p>
            <a:pPr marL="0" lvl="0" indent="0" algn="l" rtl="0">
              <a:spcBef>
                <a:spcPts val="0"/>
              </a:spcBef>
              <a:spcAft>
                <a:spcPts val="0"/>
              </a:spcAft>
              <a:buSzPts val="990"/>
              <a:buNone/>
            </a:pPr>
            <a:r>
              <a:rPr lang="el" sz="1400" b="1"/>
              <a:t> Όταν έφτασε στο ζαχαροπλαστείο, η ζαχαροπλάστης τον ρώτησε τι ήθελε. “Θέλω….Ωχ! Ξέχασα τι θέλω.” </a:t>
            </a:r>
            <a:r>
              <a:rPr lang="el" sz="1400"/>
              <a:t>(Μήπως θυμάται κανείς;)</a:t>
            </a:r>
            <a:endParaRPr sz="1400"/>
          </a:p>
          <a:p>
            <a:pPr marL="0" lvl="0" indent="0" algn="l" rtl="0">
              <a:spcBef>
                <a:spcPts val="0"/>
              </a:spcBef>
              <a:spcAft>
                <a:spcPts val="0"/>
              </a:spcAft>
              <a:buSzPts val="990"/>
              <a:buNone/>
            </a:pPr>
            <a:endParaRPr sz="1800"/>
          </a:p>
        </p:txBody>
      </p:sp>
      <p:sp>
        <p:nvSpPr>
          <p:cNvPr id="162" name="Google Shape;162;p24"/>
          <p:cNvSpPr/>
          <p:nvPr/>
        </p:nvSpPr>
        <p:spPr>
          <a:xfrm rot="10800000" flipH="1">
            <a:off x="4443600" y="2540250"/>
            <a:ext cx="104400" cy="31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4"/>
          <p:cNvSpPr/>
          <p:nvPr/>
        </p:nvSpPr>
        <p:spPr>
          <a:xfrm flipH="1">
            <a:off x="4703200" y="2540250"/>
            <a:ext cx="104400" cy="31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4" name="Google Shape;164;p24"/>
          <p:cNvPicPr preferRelativeResize="0"/>
          <p:nvPr/>
        </p:nvPicPr>
        <p:blipFill>
          <a:blip r:embed="rId5">
            <a:alphaModFix/>
          </a:blip>
          <a:stretch>
            <a:fillRect/>
          </a:stretch>
        </p:blipFill>
        <p:spPr>
          <a:xfrm>
            <a:off x="2036125" y="3904850"/>
            <a:ext cx="1564326" cy="11651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168"/>
        <p:cNvGrpSpPr/>
        <p:nvPr/>
      </p:nvGrpSpPr>
      <p:grpSpPr>
        <a:xfrm>
          <a:off x="0" y="0"/>
          <a:ext cx="0" cy="0"/>
          <a:chOff x="0" y="0"/>
          <a:chExt cx="0" cy="0"/>
        </a:xfrm>
      </p:grpSpPr>
      <p:pic>
        <p:nvPicPr>
          <p:cNvPr id="169" name="Google Shape;169;p25"/>
          <p:cNvPicPr preferRelativeResize="0"/>
          <p:nvPr/>
        </p:nvPicPr>
        <p:blipFill>
          <a:blip r:embed="rId3">
            <a:alphaModFix/>
          </a:blip>
          <a:stretch>
            <a:fillRect/>
          </a:stretch>
        </p:blipFill>
        <p:spPr>
          <a:xfrm>
            <a:off x="3910350" y="1910425"/>
            <a:ext cx="1590075" cy="2235875"/>
          </a:xfrm>
          <a:prstGeom prst="rect">
            <a:avLst/>
          </a:prstGeom>
          <a:noFill/>
          <a:ln>
            <a:noFill/>
          </a:ln>
        </p:spPr>
      </p:pic>
      <p:pic>
        <p:nvPicPr>
          <p:cNvPr id="170" name="Google Shape;170;p25"/>
          <p:cNvPicPr preferRelativeResize="0"/>
          <p:nvPr/>
        </p:nvPicPr>
        <p:blipFill>
          <a:blip r:embed="rId4">
            <a:alphaModFix/>
          </a:blip>
          <a:stretch>
            <a:fillRect/>
          </a:stretch>
        </p:blipFill>
        <p:spPr>
          <a:xfrm>
            <a:off x="0" y="0"/>
            <a:ext cx="8991600" cy="5143500"/>
          </a:xfrm>
          <a:prstGeom prst="rect">
            <a:avLst/>
          </a:prstGeom>
          <a:noFill/>
          <a:ln>
            <a:noFill/>
          </a:ln>
        </p:spPr>
      </p:pic>
      <p:sp>
        <p:nvSpPr>
          <p:cNvPr id="171" name="Google Shape;171;p25"/>
          <p:cNvSpPr/>
          <p:nvPr/>
        </p:nvSpPr>
        <p:spPr>
          <a:xfrm rot="10800000" flipH="1">
            <a:off x="4443600" y="2540250"/>
            <a:ext cx="104400" cy="31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5"/>
          <p:cNvSpPr/>
          <p:nvPr/>
        </p:nvSpPr>
        <p:spPr>
          <a:xfrm flipH="1">
            <a:off x="4703200" y="2540250"/>
            <a:ext cx="104400" cy="31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3" name="Google Shape;173;p25"/>
          <p:cNvPicPr preferRelativeResize="0"/>
          <p:nvPr/>
        </p:nvPicPr>
        <p:blipFill>
          <a:blip r:embed="rId5">
            <a:alphaModFix/>
          </a:blip>
          <a:stretch>
            <a:fillRect/>
          </a:stretch>
        </p:blipFill>
        <p:spPr>
          <a:xfrm>
            <a:off x="2036125" y="3904850"/>
            <a:ext cx="1564326" cy="1165176"/>
          </a:xfrm>
          <a:prstGeom prst="rect">
            <a:avLst/>
          </a:prstGeom>
          <a:noFill/>
          <a:ln>
            <a:noFill/>
          </a:ln>
        </p:spPr>
      </p:pic>
      <p:sp>
        <p:nvSpPr>
          <p:cNvPr id="174" name="Google Shape;174;p25"/>
          <p:cNvSpPr txBox="1">
            <a:spLocks noGrp="1"/>
          </p:cNvSpPr>
          <p:nvPr>
            <p:ph type="title"/>
          </p:nvPr>
        </p:nvSpPr>
        <p:spPr>
          <a:xfrm>
            <a:off x="206875" y="212975"/>
            <a:ext cx="8716500" cy="483000"/>
          </a:xfrm>
          <a:prstGeom prst="rect">
            <a:avLst/>
          </a:prstGeom>
          <a:solidFill>
            <a:srgbClr val="FF9900"/>
          </a:solidFill>
        </p:spPr>
        <p:txBody>
          <a:bodyPr spcFirstLastPara="1" wrap="square" lIns="91425" tIns="91425" rIns="91425" bIns="91425" anchor="t" anchorCtr="0">
            <a:noAutofit/>
          </a:bodyPr>
          <a:lstStyle/>
          <a:p>
            <a:pPr marL="0" lvl="0" indent="0" algn="l" rtl="0">
              <a:spcBef>
                <a:spcPts val="0"/>
              </a:spcBef>
              <a:spcAft>
                <a:spcPts val="0"/>
              </a:spcAft>
              <a:buSzPts val="990"/>
              <a:buNone/>
            </a:pPr>
            <a:r>
              <a:rPr lang="el" sz="1400" b="1"/>
              <a:t>“Σωστά! Τσουρέκια, σοκολατένια αυγά και ζαχαρωτά.” Και αφού τα αγόρασε συνέχισε το δρόμο του.  </a:t>
            </a:r>
            <a:endParaRPr sz="1400" b="1"/>
          </a:p>
          <a:p>
            <a:pPr marL="0" lvl="0" indent="0" algn="l" rtl="0">
              <a:spcBef>
                <a:spcPts val="0"/>
              </a:spcBef>
              <a:spcAft>
                <a:spcPts val="0"/>
              </a:spcAft>
              <a:buSzPts val="990"/>
              <a:buNone/>
            </a:pPr>
            <a:endParaRPr sz="1800"/>
          </a:p>
        </p:txBody>
      </p:sp>
      <p:pic>
        <p:nvPicPr>
          <p:cNvPr id="175" name="Google Shape;175;p25"/>
          <p:cNvPicPr preferRelativeResize="0"/>
          <p:nvPr/>
        </p:nvPicPr>
        <p:blipFill rotWithShape="1">
          <a:blip r:embed="rId6">
            <a:alphaModFix/>
          </a:blip>
          <a:srcRect l="4662" t="3160" r="6865" b="31942"/>
          <a:stretch/>
        </p:blipFill>
        <p:spPr>
          <a:xfrm>
            <a:off x="2036125" y="2340825"/>
            <a:ext cx="1564324" cy="1375100"/>
          </a:xfrm>
          <a:prstGeom prst="rect">
            <a:avLst/>
          </a:prstGeom>
          <a:noFill/>
          <a:ln>
            <a:noFill/>
          </a:ln>
        </p:spPr>
      </p:pic>
      <p:pic>
        <p:nvPicPr>
          <p:cNvPr id="176" name="Google Shape;176;p25"/>
          <p:cNvPicPr preferRelativeResize="0"/>
          <p:nvPr/>
        </p:nvPicPr>
        <p:blipFill>
          <a:blip r:embed="rId7">
            <a:alphaModFix/>
          </a:blip>
          <a:stretch>
            <a:fillRect/>
          </a:stretch>
        </p:blipFill>
        <p:spPr>
          <a:xfrm>
            <a:off x="5500425" y="3258649"/>
            <a:ext cx="393284" cy="572701"/>
          </a:xfrm>
          <a:prstGeom prst="rect">
            <a:avLst/>
          </a:prstGeom>
          <a:noFill/>
          <a:ln>
            <a:noFill/>
          </a:ln>
        </p:spPr>
      </p:pic>
      <p:pic>
        <p:nvPicPr>
          <p:cNvPr id="177" name="Google Shape;177;p25"/>
          <p:cNvPicPr preferRelativeResize="0"/>
          <p:nvPr/>
        </p:nvPicPr>
        <p:blipFill>
          <a:blip r:embed="rId7">
            <a:alphaModFix/>
          </a:blip>
          <a:stretch>
            <a:fillRect/>
          </a:stretch>
        </p:blipFill>
        <p:spPr>
          <a:xfrm>
            <a:off x="5982438" y="3258649"/>
            <a:ext cx="393284" cy="572701"/>
          </a:xfrm>
          <a:prstGeom prst="rect">
            <a:avLst/>
          </a:prstGeom>
          <a:noFill/>
          <a:ln>
            <a:noFill/>
          </a:ln>
        </p:spPr>
      </p:pic>
      <p:pic>
        <p:nvPicPr>
          <p:cNvPr id="178" name="Google Shape;178;p25"/>
          <p:cNvPicPr preferRelativeResize="0"/>
          <p:nvPr/>
        </p:nvPicPr>
        <p:blipFill>
          <a:blip r:embed="rId7">
            <a:alphaModFix/>
          </a:blip>
          <a:stretch>
            <a:fillRect/>
          </a:stretch>
        </p:blipFill>
        <p:spPr>
          <a:xfrm>
            <a:off x="6639700" y="3258649"/>
            <a:ext cx="393284" cy="572701"/>
          </a:xfrm>
          <a:prstGeom prst="rect">
            <a:avLst/>
          </a:prstGeom>
          <a:noFill/>
          <a:ln>
            <a:noFill/>
          </a:ln>
        </p:spPr>
      </p:pic>
      <p:pic>
        <p:nvPicPr>
          <p:cNvPr id="179" name="Google Shape;179;p25"/>
          <p:cNvPicPr preferRelativeResize="0"/>
          <p:nvPr/>
        </p:nvPicPr>
        <p:blipFill>
          <a:blip r:embed="rId8">
            <a:alphaModFix/>
          </a:blip>
          <a:stretch>
            <a:fillRect/>
          </a:stretch>
        </p:blipFill>
        <p:spPr>
          <a:xfrm>
            <a:off x="5552838" y="2051525"/>
            <a:ext cx="1448576" cy="572700"/>
          </a:xfrm>
          <a:prstGeom prst="rect">
            <a:avLst/>
          </a:prstGeom>
          <a:noFill/>
          <a:ln>
            <a:noFill/>
          </a:ln>
        </p:spPr>
      </p:pic>
      <p:sp>
        <p:nvSpPr>
          <p:cNvPr id="180" name="Google Shape;180;p25"/>
          <p:cNvSpPr/>
          <p:nvPr/>
        </p:nvSpPr>
        <p:spPr>
          <a:xfrm>
            <a:off x="5395425" y="2624225"/>
            <a:ext cx="1763400" cy="210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6"/>
          <p:cNvSpPr txBox="1">
            <a:spLocks noGrp="1"/>
          </p:cNvSpPr>
          <p:nvPr>
            <p:ph type="title"/>
          </p:nvPr>
        </p:nvSpPr>
        <p:spPr>
          <a:xfrm>
            <a:off x="311700" y="1847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l" sz="1600"/>
              <a:t> </a:t>
            </a:r>
            <a:endParaRPr sz="1600"/>
          </a:p>
          <a:p>
            <a:pPr marL="0" lvl="0" indent="0" algn="l" rtl="0">
              <a:spcBef>
                <a:spcPts val="0"/>
              </a:spcBef>
              <a:spcAft>
                <a:spcPts val="0"/>
              </a:spcAft>
              <a:buSzPts val="990"/>
              <a:buNone/>
            </a:pPr>
            <a:endParaRPr sz="1800"/>
          </a:p>
        </p:txBody>
      </p:sp>
      <p:pic>
        <p:nvPicPr>
          <p:cNvPr id="186" name="Google Shape;186;p26"/>
          <p:cNvPicPr preferRelativeResize="0"/>
          <p:nvPr/>
        </p:nvPicPr>
        <p:blipFill>
          <a:blip r:embed="rId3">
            <a:alphaModFix/>
          </a:blip>
          <a:stretch>
            <a:fillRect/>
          </a:stretch>
        </p:blipFill>
        <p:spPr>
          <a:xfrm>
            <a:off x="0" y="0"/>
            <a:ext cx="9144000" cy="5143500"/>
          </a:xfrm>
          <a:prstGeom prst="rect">
            <a:avLst/>
          </a:prstGeom>
          <a:noFill/>
          <a:ln>
            <a:noFill/>
          </a:ln>
        </p:spPr>
      </p:pic>
      <p:sp>
        <p:nvSpPr>
          <p:cNvPr id="187" name="Google Shape;187;p26"/>
          <p:cNvSpPr txBox="1">
            <a:spLocks noGrp="1"/>
          </p:cNvSpPr>
          <p:nvPr>
            <p:ph type="title"/>
          </p:nvPr>
        </p:nvSpPr>
        <p:spPr>
          <a:xfrm>
            <a:off x="188050" y="184750"/>
            <a:ext cx="8745000" cy="736800"/>
          </a:xfrm>
          <a:prstGeom prst="rect">
            <a:avLst/>
          </a:prstGeom>
          <a:solidFill>
            <a:srgbClr val="FF9900"/>
          </a:solidFill>
        </p:spPr>
        <p:txBody>
          <a:bodyPr spcFirstLastPara="1" wrap="square" lIns="91425" tIns="91425" rIns="91425" bIns="91425" anchor="t" anchorCtr="0">
            <a:noAutofit/>
          </a:bodyPr>
          <a:lstStyle/>
          <a:p>
            <a:pPr marL="0" lvl="0" indent="0" algn="l" rtl="0">
              <a:spcBef>
                <a:spcPts val="0"/>
              </a:spcBef>
              <a:spcAft>
                <a:spcPts val="0"/>
              </a:spcAft>
              <a:buSzPts val="990"/>
              <a:buNone/>
            </a:pPr>
            <a:r>
              <a:rPr lang="el" sz="1400" b="1"/>
              <a:t>“Γεια σου Σταμάτη” του φώναξε από μακριά η Σουσού η γάτα. “Για που το έβαλες;” “Πάω στο μανάβικο να αγοράσω καρότα, μαρούλια, σταφύλια, μήλα, φιστίκια και καρύδια” είπε ο Σταμάτης. “Και σε καλώ την Κυριακή να γιορτάσουμε όλοι μαζί.”</a:t>
            </a:r>
            <a:endParaRPr sz="1400" b="1"/>
          </a:p>
          <a:p>
            <a:pPr marL="0" lvl="0" indent="0" algn="l" rtl="0">
              <a:spcBef>
                <a:spcPts val="0"/>
              </a:spcBef>
              <a:spcAft>
                <a:spcPts val="0"/>
              </a:spcAft>
              <a:buSzPts val="990"/>
              <a:buNone/>
            </a:pPr>
            <a:endParaRPr sz="1800"/>
          </a:p>
        </p:txBody>
      </p:sp>
      <p:pic>
        <p:nvPicPr>
          <p:cNvPr id="188" name="Google Shape;188;p26"/>
          <p:cNvPicPr preferRelativeResize="0"/>
          <p:nvPr/>
        </p:nvPicPr>
        <p:blipFill>
          <a:blip r:embed="rId4">
            <a:alphaModFix/>
          </a:blip>
          <a:stretch>
            <a:fillRect/>
          </a:stretch>
        </p:blipFill>
        <p:spPr>
          <a:xfrm>
            <a:off x="755500" y="3138575"/>
            <a:ext cx="1564326" cy="1165176"/>
          </a:xfrm>
          <a:prstGeom prst="rect">
            <a:avLst/>
          </a:prstGeom>
          <a:noFill/>
          <a:ln>
            <a:noFill/>
          </a:ln>
        </p:spPr>
      </p:pic>
      <p:pic>
        <p:nvPicPr>
          <p:cNvPr id="189" name="Google Shape;189;p26"/>
          <p:cNvPicPr preferRelativeResize="0"/>
          <p:nvPr/>
        </p:nvPicPr>
        <p:blipFill>
          <a:blip r:embed="rId5">
            <a:alphaModFix/>
          </a:blip>
          <a:stretch>
            <a:fillRect/>
          </a:stretch>
        </p:blipFill>
        <p:spPr>
          <a:xfrm>
            <a:off x="5444425" y="2298850"/>
            <a:ext cx="1179175" cy="17634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27"/>
          <p:cNvPicPr preferRelativeResize="0"/>
          <p:nvPr/>
        </p:nvPicPr>
        <p:blipFill>
          <a:blip r:embed="rId3">
            <a:alphaModFix/>
          </a:blip>
          <a:stretch>
            <a:fillRect/>
          </a:stretch>
        </p:blipFill>
        <p:spPr>
          <a:xfrm>
            <a:off x="0" y="42000"/>
            <a:ext cx="9144000" cy="5101500"/>
          </a:xfrm>
          <a:prstGeom prst="rect">
            <a:avLst/>
          </a:prstGeom>
          <a:noFill/>
          <a:ln>
            <a:noFill/>
          </a:ln>
        </p:spPr>
      </p:pic>
      <p:sp>
        <p:nvSpPr>
          <p:cNvPr id="195" name="Google Shape;195;p27"/>
          <p:cNvSpPr/>
          <p:nvPr/>
        </p:nvSpPr>
        <p:spPr>
          <a:xfrm>
            <a:off x="923725" y="314900"/>
            <a:ext cx="3390600" cy="860700"/>
          </a:xfrm>
          <a:prstGeom prst="roundRect">
            <a:avLst>
              <a:gd name="adj" fmla="val 16667"/>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l" sz="2400" b="1"/>
              <a:t>Μανάβικο</a:t>
            </a:r>
            <a:endParaRPr sz="2400" b="1"/>
          </a:p>
        </p:txBody>
      </p:sp>
      <p:sp>
        <p:nvSpPr>
          <p:cNvPr id="196" name="Google Shape;196;p27"/>
          <p:cNvSpPr/>
          <p:nvPr/>
        </p:nvSpPr>
        <p:spPr>
          <a:xfrm>
            <a:off x="1385600" y="3075600"/>
            <a:ext cx="3778800" cy="1375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7" name="Google Shape;197;p27"/>
          <p:cNvPicPr preferRelativeResize="0"/>
          <p:nvPr/>
        </p:nvPicPr>
        <p:blipFill rotWithShape="1">
          <a:blip r:embed="rId4">
            <a:alphaModFix/>
          </a:blip>
          <a:srcRect t="52217" r="53201"/>
          <a:stretch/>
        </p:blipFill>
        <p:spPr>
          <a:xfrm>
            <a:off x="3359025" y="3180525"/>
            <a:ext cx="1805375" cy="1270275"/>
          </a:xfrm>
          <a:prstGeom prst="rect">
            <a:avLst/>
          </a:prstGeom>
          <a:noFill/>
          <a:ln>
            <a:noFill/>
          </a:ln>
        </p:spPr>
      </p:pic>
      <p:pic>
        <p:nvPicPr>
          <p:cNvPr id="198" name="Google Shape;198;p27"/>
          <p:cNvPicPr preferRelativeResize="0"/>
          <p:nvPr/>
        </p:nvPicPr>
        <p:blipFill>
          <a:blip r:embed="rId5">
            <a:alphaModFix/>
          </a:blip>
          <a:stretch>
            <a:fillRect/>
          </a:stretch>
        </p:blipFill>
        <p:spPr>
          <a:xfrm>
            <a:off x="514075" y="162650"/>
            <a:ext cx="1364500" cy="1165175"/>
          </a:xfrm>
          <a:prstGeom prst="rect">
            <a:avLst/>
          </a:prstGeom>
          <a:noFill/>
          <a:ln>
            <a:noFill/>
          </a:ln>
        </p:spPr>
      </p:pic>
      <p:pic>
        <p:nvPicPr>
          <p:cNvPr id="199" name="Google Shape;199;p27"/>
          <p:cNvPicPr preferRelativeResize="0"/>
          <p:nvPr/>
        </p:nvPicPr>
        <p:blipFill>
          <a:blip r:embed="rId6">
            <a:alphaModFix/>
          </a:blip>
          <a:stretch>
            <a:fillRect/>
          </a:stretch>
        </p:blipFill>
        <p:spPr>
          <a:xfrm>
            <a:off x="1385600" y="3117600"/>
            <a:ext cx="2170150" cy="1081275"/>
          </a:xfrm>
          <a:prstGeom prst="rect">
            <a:avLst/>
          </a:prstGeom>
          <a:noFill/>
          <a:ln>
            <a:noFill/>
          </a:ln>
        </p:spPr>
      </p:pic>
      <p:cxnSp>
        <p:nvCxnSpPr>
          <p:cNvPr id="200" name="Google Shape;200;p27"/>
          <p:cNvCxnSpPr>
            <a:stCxn id="199" idx="1"/>
            <a:endCxn id="199" idx="3"/>
          </p:cNvCxnSpPr>
          <p:nvPr/>
        </p:nvCxnSpPr>
        <p:spPr>
          <a:xfrm>
            <a:off x="1385600" y="3658237"/>
            <a:ext cx="2170200" cy="0"/>
          </a:xfrm>
          <a:prstGeom prst="straightConnector1">
            <a:avLst/>
          </a:prstGeom>
          <a:noFill/>
          <a:ln w="114300" cap="flat" cmpd="sng">
            <a:solidFill>
              <a:schemeClr val="dk1"/>
            </a:solidFill>
            <a:prstDash val="solid"/>
            <a:round/>
            <a:headEnd type="none" w="med" len="med"/>
            <a:tailEnd type="none" w="med" len="med"/>
          </a:ln>
        </p:spPr>
      </p:cxnSp>
      <p:cxnSp>
        <p:nvCxnSpPr>
          <p:cNvPr id="201" name="Google Shape;201;p27"/>
          <p:cNvCxnSpPr/>
          <p:nvPr/>
        </p:nvCxnSpPr>
        <p:spPr>
          <a:xfrm>
            <a:off x="1307050" y="4198887"/>
            <a:ext cx="2170200" cy="0"/>
          </a:xfrm>
          <a:prstGeom prst="straightConnector1">
            <a:avLst/>
          </a:prstGeom>
          <a:noFill/>
          <a:ln w="9525" cap="flat" cmpd="sng">
            <a:solidFill>
              <a:schemeClr val="dk2"/>
            </a:solidFill>
            <a:prstDash val="solid"/>
            <a:round/>
            <a:headEnd type="none" w="med" len="med"/>
            <a:tailEnd type="none" w="med" len="med"/>
          </a:ln>
        </p:spPr>
      </p:cxnSp>
      <p:cxnSp>
        <p:nvCxnSpPr>
          <p:cNvPr id="202" name="Google Shape;202;p27"/>
          <p:cNvCxnSpPr/>
          <p:nvPr/>
        </p:nvCxnSpPr>
        <p:spPr>
          <a:xfrm>
            <a:off x="1307050" y="4198887"/>
            <a:ext cx="2170200" cy="0"/>
          </a:xfrm>
          <a:prstGeom prst="straightConnector1">
            <a:avLst/>
          </a:prstGeom>
          <a:noFill/>
          <a:ln w="114300" cap="flat" cmpd="sng">
            <a:solidFill>
              <a:schemeClr val="dk1"/>
            </a:solidFill>
            <a:prstDash val="solid"/>
            <a:round/>
            <a:headEnd type="none" w="med" len="med"/>
            <a:tailEnd type="none" w="med" len="med"/>
          </a:ln>
        </p:spPr>
      </p:cxnSp>
      <p:pic>
        <p:nvPicPr>
          <p:cNvPr id="203" name="Google Shape;203;p27"/>
          <p:cNvPicPr preferRelativeResize="0"/>
          <p:nvPr/>
        </p:nvPicPr>
        <p:blipFill>
          <a:blip r:embed="rId7">
            <a:alphaModFix/>
          </a:blip>
          <a:stretch>
            <a:fillRect/>
          </a:stretch>
        </p:blipFill>
        <p:spPr>
          <a:xfrm>
            <a:off x="514075" y="3925850"/>
            <a:ext cx="1564326" cy="1165176"/>
          </a:xfrm>
          <a:prstGeom prst="rect">
            <a:avLst/>
          </a:prstGeom>
          <a:noFill/>
          <a:ln>
            <a:noFill/>
          </a:ln>
        </p:spPr>
      </p:pic>
      <p:sp>
        <p:nvSpPr>
          <p:cNvPr id="204" name="Google Shape;204;p27"/>
          <p:cNvSpPr txBox="1">
            <a:spLocks noGrp="1"/>
          </p:cNvSpPr>
          <p:nvPr>
            <p:ph type="title"/>
          </p:nvPr>
        </p:nvSpPr>
        <p:spPr>
          <a:xfrm>
            <a:off x="176100" y="42000"/>
            <a:ext cx="8791800" cy="572700"/>
          </a:xfrm>
          <a:prstGeom prst="rect">
            <a:avLst/>
          </a:prstGeom>
          <a:solidFill>
            <a:srgbClr val="FF9900"/>
          </a:solidFill>
        </p:spPr>
        <p:txBody>
          <a:bodyPr spcFirstLastPara="1" wrap="square" lIns="91425" tIns="91425" rIns="91425" bIns="91425" anchor="t" anchorCtr="0">
            <a:noAutofit/>
          </a:bodyPr>
          <a:lstStyle/>
          <a:p>
            <a:pPr marL="0" lvl="0" indent="0" algn="l" rtl="0">
              <a:spcBef>
                <a:spcPts val="0"/>
              </a:spcBef>
              <a:spcAft>
                <a:spcPts val="0"/>
              </a:spcAft>
              <a:buSzPts val="990"/>
              <a:buNone/>
            </a:pPr>
            <a:r>
              <a:rPr lang="el" sz="1400" b="1">
                <a:solidFill>
                  <a:srgbClr val="000000"/>
                </a:solidFill>
              </a:rPr>
              <a:t>Όταν έφτασε στο μανάβικο, ο μανάβης τον ρώτησε τι ήθελε. “Θέλω….Ωχ, δεν θυμάμαι τι θέλω.” </a:t>
            </a:r>
            <a:endParaRPr sz="1400" b="1">
              <a:solidFill>
                <a:srgbClr val="000000"/>
              </a:solidFill>
            </a:endParaRPr>
          </a:p>
          <a:p>
            <a:pPr marL="0" lvl="0" indent="0" algn="l" rtl="0">
              <a:spcBef>
                <a:spcPts val="0"/>
              </a:spcBef>
              <a:spcAft>
                <a:spcPts val="0"/>
              </a:spcAft>
              <a:buSzPts val="990"/>
              <a:buNone/>
            </a:pPr>
            <a:r>
              <a:rPr lang="el" sz="1400">
                <a:solidFill>
                  <a:srgbClr val="000000"/>
                </a:solidFill>
              </a:rPr>
              <a:t>(Μήπως θυμάται κανείς;)</a:t>
            </a:r>
            <a:endParaRPr sz="1400">
              <a:solidFill>
                <a:srgbClr val="000000"/>
              </a:solidFill>
            </a:endParaRPr>
          </a:p>
          <a:p>
            <a:pPr marL="0" lvl="0" indent="0" algn="l" rtl="0">
              <a:spcBef>
                <a:spcPts val="0"/>
              </a:spcBef>
              <a:spcAft>
                <a:spcPts val="0"/>
              </a:spcAft>
              <a:buSzPts val="990"/>
              <a:buNone/>
            </a:pPr>
            <a:endParaRPr sz="18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28"/>
          <p:cNvPicPr preferRelativeResize="0"/>
          <p:nvPr/>
        </p:nvPicPr>
        <p:blipFill>
          <a:blip r:embed="rId3">
            <a:alphaModFix/>
          </a:blip>
          <a:stretch>
            <a:fillRect/>
          </a:stretch>
        </p:blipFill>
        <p:spPr>
          <a:xfrm>
            <a:off x="0" y="21000"/>
            <a:ext cx="9144000" cy="5101500"/>
          </a:xfrm>
          <a:prstGeom prst="rect">
            <a:avLst/>
          </a:prstGeom>
          <a:noFill/>
          <a:ln>
            <a:noFill/>
          </a:ln>
        </p:spPr>
      </p:pic>
      <p:sp>
        <p:nvSpPr>
          <p:cNvPr id="210" name="Google Shape;210;p28"/>
          <p:cNvSpPr/>
          <p:nvPr/>
        </p:nvSpPr>
        <p:spPr>
          <a:xfrm>
            <a:off x="923725" y="314900"/>
            <a:ext cx="3390600" cy="860700"/>
          </a:xfrm>
          <a:prstGeom prst="roundRect">
            <a:avLst>
              <a:gd name="adj" fmla="val 16667"/>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l" sz="2400" b="1"/>
              <a:t>Μανάβικο</a:t>
            </a:r>
            <a:endParaRPr sz="2400" b="1"/>
          </a:p>
        </p:txBody>
      </p:sp>
      <p:sp>
        <p:nvSpPr>
          <p:cNvPr id="211" name="Google Shape;211;p28"/>
          <p:cNvSpPr/>
          <p:nvPr/>
        </p:nvSpPr>
        <p:spPr>
          <a:xfrm>
            <a:off x="1385600" y="3075600"/>
            <a:ext cx="3778800" cy="1375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2" name="Google Shape;212;p28"/>
          <p:cNvPicPr preferRelativeResize="0"/>
          <p:nvPr/>
        </p:nvPicPr>
        <p:blipFill rotWithShape="1">
          <a:blip r:embed="rId4">
            <a:alphaModFix/>
          </a:blip>
          <a:srcRect t="52217" r="53201"/>
          <a:stretch/>
        </p:blipFill>
        <p:spPr>
          <a:xfrm>
            <a:off x="3359025" y="3180525"/>
            <a:ext cx="1805375" cy="1270275"/>
          </a:xfrm>
          <a:prstGeom prst="rect">
            <a:avLst/>
          </a:prstGeom>
          <a:noFill/>
          <a:ln>
            <a:noFill/>
          </a:ln>
        </p:spPr>
      </p:pic>
      <p:pic>
        <p:nvPicPr>
          <p:cNvPr id="213" name="Google Shape;213;p28"/>
          <p:cNvPicPr preferRelativeResize="0"/>
          <p:nvPr/>
        </p:nvPicPr>
        <p:blipFill>
          <a:blip r:embed="rId5">
            <a:alphaModFix/>
          </a:blip>
          <a:stretch>
            <a:fillRect/>
          </a:stretch>
        </p:blipFill>
        <p:spPr>
          <a:xfrm>
            <a:off x="514075" y="162650"/>
            <a:ext cx="1364500" cy="1165175"/>
          </a:xfrm>
          <a:prstGeom prst="rect">
            <a:avLst/>
          </a:prstGeom>
          <a:noFill/>
          <a:ln>
            <a:noFill/>
          </a:ln>
        </p:spPr>
      </p:pic>
      <p:cxnSp>
        <p:nvCxnSpPr>
          <p:cNvPr id="214" name="Google Shape;214;p28"/>
          <p:cNvCxnSpPr>
            <a:stCxn id="215" idx="1"/>
            <a:endCxn id="215" idx="3"/>
          </p:cNvCxnSpPr>
          <p:nvPr/>
        </p:nvCxnSpPr>
        <p:spPr>
          <a:xfrm>
            <a:off x="1385600" y="3658237"/>
            <a:ext cx="2170200" cy="0"/>
          </a:xfrm>
          <a:prstGeom prst="straightConnector1">
            <a:avLst/>
          </a:prstGeom>
          <a:noFill/>
          <a:ln w="114300" cap="flat" cmpd="sng">
            <a:solidFill>
              <a:schemeClr val="dk1"/>
            </a:solidFill>
            <a:prstDash val="solid"/>
            <a:round/>
            <a:headEnd type="none" w="med" len="med"/>
            <a:tailEnd type="none" w="med" len="med"/>
          </a:ln>
        </p:spPr>
      </p:cxnSp>
      <p:cxnSp>
        <p:nvCxnSpPr>
          <p:cNvPr id="216" name="Google Shape;216;p28"/>
          <p:cNvCxnSpPr/>
          <p:nvPr/>
        </p:nvCxnSpPr>
        <p:spPr>
          <a:xfrm>
            <a:off x="1307050" y="4198887"/>
            <a:ext cx="2170200" cy="0"/>
          </a:xfrm>
          <a:prstGeom prst="straightConnector1">
            <a:avLst/>
          </a:prstGeom>
          <a:noFill/>
          <a:ln w="9525" cap="flat" cmpd="sng">
            <a:solidFill>
              <a:schemeClr val="dk2"/>
            </a:solidFill>
            <a:prstDash val="solid"/>
            <a:round/>
            <a:headEnd type="none" w="med" len="med"/>
            <a:tailEnd type="none" w="med" len="med"/>
          </a:ln>
        </p:spPr>
      </p:cxnSp>
      <p:cxnSp>
        <p:nvCxnSpPr>
          <p:cNvPr id="217" name="Google Shape;217;p28"/>
          <p:cNvCxnSpPr/>
          <p:nvPr/>
        </p:nvCxnSpPr>
        <p:spPr>
          <a:xfrm>
            <a:off x="1307050" y="4198887"/>
            <a:ext cx="2170200" cy="0"/>
          </a:xfrm>
          <a:prstGeom prst="straightConnector1">
            <a:avLst/>
          </a:prstGeom>
          <a:noFill/>
          <a:ln w="114300" cap="flat" cmpd="sng">
            <a:solidFill>
              <a:schemeClr val="dk1"/>
            </a:solidFill>
            <a:prstDash val="solid"/>
            <a:round/>
            <a:headEnd type="none" w="med" len="med"/>
            <a:tailEnd type="none" w="med" len="med"/>
          </a:ln>
        </p:spPr>
      </p:cxnSp>
      <p:pic>
        <p:nvPicPr>
          <p:cNvPr id="218" name="Google Shape;218;p28"/>
          <p:cNvPicPr preferRelativeResize="0"/>
          <p:nvPr/>
        </p:nvPicPr>
        <p:blipFill>
          <a:blip r:embed="rId6">
            <a:alphaModFix/>
          </a:blip>
          <a:stretch>
            <a:fillRect/>
          </a:stretch>
        </p:blipFill>
        <p:spPr>
          <a:xfrm>
            <a:off x="514075" y="3925850"/>
            <a:ext cx="1564326" cy="1165176"/>
          </a:xfrm>
          <a:prstGeom prst="rect">
            <a:avLst/>
          </a:prstGeom>
          <a:noFill/>
          <a:ln>
            <a:noFill/>
          </a:ln>
        </p:spPr>
      </p:pic>
      <p:sp>
        <p:nvSpPr>
          <p:cNvPr id="219" name="Google Shape;219;p28"/>
          <p:cNvSpPr txBox="1">
            <a:spLocks noGrp="1"/>
          </p:cNvSpPr>
          <p:nvPr>
            <p:ph type="title"/>
          </p:nvPr>
        </p:nvSpPr>
        <p:spPr>
          <a:xfrm>
            <a:off x="177616" y="115788"/>
            <a:ext cx="8774033" cy="641662"/>
          </a:xfrm>
          <a:prstGeom prst="rect">
            <a:avLst/>
          </a:prstGeom>
          <a:solidFill>
            <a:srgbClr val="FF9900"/>
          </a:solidFill>
        </p:spPr>
        <p:txBody>
          <a:bodyPr spcFirstLastPara="1" wrap="square" lIns="91425" tIns="91425" rIns="91425" bIns="91425" anchor="t" anchorCtr="0">
            <a:noAutofit/>
          </a:bodyPr>
          <a:lstStyle/>
          <a:p>
            <a:pPr marL="0" lvl="0" indent="0" algn="l" rtl="0">
              <a:spcBef>
                <a:spcPts val="0"/>
              </a:spcBef>
              <a:spcAft>
                <a:spcPts val="0"/>
              </a:spcAft>
              <a:buSzPts val="990"/>
              <a:buNone/>
            </a:pPr>
            <a:r>
              <a:rPr lang="el" sz="1400" b="1" dirty="0">
                <a:solidFill>
                  <a:srgbClr val="000000"/>
                </a:solidFill>
              </a:rPr>
              <a:t>“Μπράβο! Καρότα, μαρούλια, σταφύλια, μήλα, φιστίκια και καρύδια.” Και αφού τα αγόρασε συνέχισε το δρόμο του. </a:t>
            </a:r>
            <a:endParaRPr sz="1400" b="1" dirty="0">
              <a:solidFill>
                <a:srgbClr val="000000"/>
              </a:solidFill>
            </a:endParaRPr>
          </a:p>
          <a:p>
            <a:pPr marL="0" lvl="0" indent="0" algn="l" rtl="0">
              <a:spcBef>
                <a:spcPts val="0"/>
              </a:spcBef>
              <a:spcAft>
                <a:spcPts val="0"/>
              </a:spcAft>
              <a:buSzPts val="990"/>
              <a:buNone/>
            </a:pPr>
            <a:endParaRPr sz="1800" dirty="0"/>
          </a:p>
        </p:txBody>
      </p:sp>
      <p:pic>
        <p:nvPicPr>
          <p:cNvPr id="220" name="Google Shape;220;p28"/>
          <p:cNvPicPr preferRelativeResize="0"/>
          <p:nvPr/>
        </p:nvPicPr>
        <p:blipFill>
          <a:blip r:embed="rId7">
            <a:alphaModFix/>
          </a:blip>
          <a:stretch>
            <a:fillRect/>
          </a:stretch>
        </p:blipFill>
        <p:spPr>
          <a:xfrm>
            <a:off x="1385600" y="3180525"/>
            <a:ext cx="1220750" cy="524575"/>
          </a:xfrm>
          <a:prstGeom prst="rect">
            <a:avLst/>
          </a:prstGeom>
          <a:noFill/>
          <a:ln>
            <a:noFill/>
          </a:ln>
        </p:spPr>
      </p:pic>
      <p:pic>
        <p:nvPicPr>
          <p:cNvPr id="221" name="Google Shape;221;p28"/>
          <p:cNvPicPr preferRelativeResize="0"/>
          <p:nvPr/>
        </p:nvPicPr>
        <p:blipFill>
          <a:blip r:embed="rId8">
            <a:alphaModFix/>
          </a:blip>
          <a:stretch>
            <a:fillRect/>
          </a:stretch>
        </p:blipFill>
        <p:spPr>
          <a:xfrm>
            <a:off x="1968863" y="2996900"/>
            <a:ext cx="1003664" cy="661326"/>
          </a:xfrm>
          <a:prstGeom prst="rect">
            <a:avLst/>
          </a:prstGeom>
          <a:noFill/>
          <a:ln>
            <a:noFill/>
          </a:ln>
        </p:spPr>
      </p:pic>
      <p:pic>
        <p:nvPicPr>
          <p:cNvPr id="222" name="Google Shape;222;p28"/>
          <p:cNvPicPr preferRelativeResize="0"/>
          <p:nvPr/>
        </p:nvPicPr>
        <p:blipFill>
          <a:blip r:embed="rId9">
            <a:alphaModFix/>
          </a:blip>
          <a:stretch>
            <a:fillRect/>
          </a:stretch>
        </p:blipFill>
        <p:spPr>
          <a:xfrm rot="-5256043">
            <a:off x="2085452" y="3573208"/>
            <a:ext cx="666875" cy="872873"/>
          </a:xfrm>
          <a:prstGeom prst="rect">
            <a:avLst/>
          </a:prstGeom>
          <a:noFill/>
          <a:ln>
            <a:noFill/>
          </a:ln>
        </p:spPr>
      </p:pic>
      <p:pic>
        <p:nvPicPr>
          <p:cNvPr id="223" name="Google Shape;223;p28"/>
          <p:cNvPicPr preferRelativeResize="0"/>
          <p:nvPr/>
        </p:nvPicPr>
        <p:blipFill>
          <a:blip r:embed="rId10">
            <a:alphaModFix/>
          </a:blip>
          <a:stretch>
            <a:fillRect/>
          </a:stretch>
        </p:blipFill>
        <p:spPr>
          <a:xfrm>
            <a:off x="2606350" y="2888037"/>
            <a:ext cx="1059101" cy="770199"/>
          </a:xfrm>
          <a:prstGeom prst="rect">
            <a:avLst/>
          </a:prstGeom>
          <a:noFill/>
          <a:ln>
            <a:noFill/>
          </a:ln>
        </p:spPr>
      </p:pic>
      <p:pic>
        <p:nvPicPr>
          <p:cNvPr id="224" name="Google Shape;224;p28"/>
          <p:cNvPicPr preferRelativeResize="0"/>
          <p:nvPr/>
        </p:nvPicPr>
        <p:blipFill>
          <a:blip r:embed="rId11">
            <a:alphaModFix/>
          </a:blip>
          <a:stretch>
            <a:fillRect/>
          </a:stretch>
        </p:blipFill>
        <p:spPr>
          <a:xfrm>
            <a:off x="1521800" y="3579551"/>
            <a:ext cx="447075" cy="619325"/>
          </a:xfrm>
          <a:prstGeom prst="rect">
            <a:avLst/>
          </a:prstGeom>
          <a:noFill/>
          <a:ln>
            <a:noFill/>
          </a:ln>
        </p:spPr>
      </p:pic>
      <p:pic>
        <p:nvPicPr>
          <p:cNvPr id="225" name="Google Shape;225;p28"/>
          <p:cNvPicPr preferRelativeResize="0"/>
          <p:nvPr/>
        </p:nvPicPr>
        <p:blipFill>
          <a:blip r:embed="rId12">
            <a:alphaModFix/>
          </a:blip>
          <a:stretch>
            <a:fillRect/>
          </a:stretch>
        </p:blipFill>
        <p:spPr>
          <a:xfrm>
            <a:off x="2890425" y="3726350"/>
            <a:ext cx="447074" cy="566589"/>
          </a:xfrm>
          <a:prstGeom prst="rect">
            <a:avLst/>
          </a:prstGeom>
          <a:noFill/>
          <a:ln>
            <a:noFill/>
          </a:ln>
        </p:spPr>
      </p:pic>
      <p:pic>
        <p:nvPicPr>
          <p:cNvPr id="226" name="Google Shape;226;p28"/>
          <p:cNvPicPr preferRelativeResize="0"/>
          <p:nvPr/>
        </p:nvPicPr>
        <p:blipFill>
          <a:blip r:embed="rId12">
            <a:alphaModFix/>
          </a:blip>
          <a:stretch>
            <a:fillRect/>
          </a:stretch>
        </p:blipFill>
        <p:spPr>
          <a:xfrm>
            <a:off x="3108737" y="3605912"/>
            <a:ext cx="447074" cy="56658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p29"/>
          <p:cNvPicPr preferRelativeResize="0"/>
          <p:nvPr/>
        </p:nvPicPr>
        <p:blipFill>
          <a:blip r:embed="rId3">
            <a:alphaModFix/>
          </a:blip>
          <a:stretch>
            <a:fillRect/>
          </a:stretch>
        </p:blipFill>
        <p:spPr>
          <a:xfrm>
            <a:off x="0" y="0"/>
            <a:ext cx="9144000" cy="5143500"/>
          </a:xfrm>
          <a:prstGeom prst="rect">
            <a:avLst/>
          </a:prstGeom>
          <a:noFill/>
          <a:ln>
            <a:noFill/>
          </a:ln>
        </p:spPr>
      </p:pic>
      <p:sp>
        <p:nvSpPr>
          <p:cNvPr id="232" name="Google Shape;232;p29"/>
          <p:cNvSpPr txBox="1">
            <a:spLocks noGrp="1"/>
          </p:cNvSpPr>
          <p:nvPr>
            <p:ph type="title"/>
          </p:nvPr>
        </p:nvSpPr>
        <p:spPr>
          <a:xfrm>
            <a:off x="104975" y="184750"/>
            <a:ext cx="8890800" cy="943500"/>
          </a:xfrm>
          <a:prstGeom prst="rect">
            <a:avLst/>
          </a:prstGeom>
          <a:solidFill>
            <a:srgbClr val="FF9900"/>
          </a:solidFill>
        </p:spPr>
        <p:txBody>
          <a:bodyPr spcFirstLastPara="1" wrap="square" lIns="91425" tIns="91425" rIns="91425" bIns="91425" anchor="t" anchorCtr="0">
            <a:noAutofit/>
          </a:bodyPr>
          <a:lstStyle/>
          <a:p>
            <a:pPr marL="0" lvl="0" indent="0" algn="l" rtl="0">
              <a:spcBef>
                <a:spcPts val="0"/>
              </a:spcBef>
              <a:spcAft>
                <a:spcPts val="0"/>
              </a:spcAft>
              <a:buSzPts val="990"/>
              <a:buNone/>
            </a:pPr>
            <a:r>
              <a:rPr lang="el" sz="1400" b="1"/>
              <a:t>Εκεί που περπατούσε, είδε το φίλο του τον Ασπρούλη το λαγό να έρχεται χοροπηδώντας. Μόλις ο Ασπρούλης είδε τον Σταμάτη, σταμάτησε και τον ρώτησε: “Πας κάπου Σταμάτη;” “Πάω στο κρεοπωλείο να αγοράσω λουκάνικα και σαλάμι” απάντησε εκείνος. “Και σε καλώ την Κυριακή να ρθεις να γιορτάσουμε όλοι μαζί” συμπλήρωσε και συνέχισε το δρόμο του. </a:t>
            </a:r>
            <a:endParaRPr sz="1400" b="1"/>
          </a:p>
          <a:p>
            <a:pPr marL="0" lvl="0" indent="0" algn="l" rtl="0">
              <a:spcBef>
                <a:spcPts val="0"/>
              </a:spcBef>
              <a:spcAft>
                <a:spcPts val="0"/>
              </a:spcAft>
              <a:buSzPts val="990"/>
              <a:buNone/>
            </a:pPr>
            <a:endParaRPr sz="1800"/>
          </a:p>
        </p:txBody>
      </p:sp>
      <p:pic>
        <p:nvPicPr>
          <p:cNvPr id="233" name="Google Shape;233;p29"/>
          <p:cNvPicPr preferRelativeResize="0"/>
          <p:nvPr/>
        </p:nvPicPr>
        <p:blipFill>
          <a:blip r:embed="rId4">
            <a:alphaModFix/>
          </a:blip>
          <a:stretch>
            <a:fillRect/>
          </a:stretch>
        </p:blipFill>
        <p:spPr>
          <a:xfrm>
            <a:off x="881475" y="3904875"/>
            <a:ext cx="1564326" cy="1165176"/>
          </a:xfrm>
          <a:prstGeom prst="rect">
            <a:avLst/>
          </a:prstGeom>
          <a:noFill/>
          <a:ln>
            <a:noFill/>
          </a:ln>
        </p:spPr>
      </p:pic>
      <p:pic>
        <p:nvPicPr>
          <p:cNvPr id="234" name="Google Shape;234;p29"/>
          <p:cNvPicPr preferRelativeResize="0"/>
          <p:nvPr/>
        </p:nvPicPr>
        <p:blipFill>
          <a:blip r:embed="rId5">
            <a:alphaModFix/>
          </a:blip>
          <a:stretch>
            <a:fillRect/>
          </a:stretch>
        </p:blipFill>
        <p:spPr>
          <a:xfrm>
            <a:off x="2999600" y="2783325"/>
            <a:ext cx="2332850" cy="23601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30"/>
          <p:cNvPicPr preferRelativeResize="0"/>
          <p:nvPr/>
        </p:nvPicPr>
        <p:blipFill rotWithShape="1">
          <a:blip r:embed="rId3">
            <a:alphaModFix/>
          </a:blip>
          <a:srcRect t="22720"/>
          <a:stretch/>
        </p:blipFill>
        <p:spPr>
          <a:xfrm>
            <a:off x="0" y="23513"/>
            <a:ext cx="9144000" cy="5096474"/>
          </a:xfrm>
          <a:prstGeom prst="rect">
            <a:avLst/>
          </a:prstGeom>
          <a:noFill/>
          <a:ln>
            <a:noFill/>
          </a:ln>
        </p:spPr>
      </p:pic>
      <p:sp>
        <p:nvSpPr>
          <p:cNvPr id="240" name="Google Shape;240;p30"/>
          <p:cNvSpPr txBox="1">
            <a:spLocks noGrp="1"/>
          </p:cNvSpPr>
          <p:nvPr>
            <p:ph type="title"/>
          </p:nvPr>
        </p:nvSpPr>
        <p:spPr>
          <a:xfrm>
            <a:off x="176100" y="203550"/>
            <a:ext cx="8791800" cy="572700"/>
          </a:xfrm>
          <a:prstGeom prst="rect">
            <a:avLst/>
          </a:prstGeom>
          <a:solidFill>
            <a:srgbClr val="FF9900"/>
          </a:solidFill>
        </p:spPr>
        <p:txBody>
          <a:bodyPr spcFirstLastPara="1" wrap="square" lIns="91425" tIns="91425" rIns="91425" bIns="91425" anchor="t" anchorCtr="0">
            <a:noAutofit/>
          </a:bodyPr>
          <a:lstStyle/>
          <a:p>
            <a:pPr marL="0" lvl="0" indent="0" algn="l" rtl="0">
              <a:spcBef>
                <a:spcPts val="0"/>
              </a:spcBef>
              <a:spcAft>
                <a:spcPts val="0"/>
              </a:spcAft>
              <a:buSzPts val="990"/>
              <a:buNone/>
            </a:pPr>
            <a:r>
              <a:rPr lang="el" sz="1400" b="1"/>
              <a:t>Όταν έφτασε στο κρεοπωλείο, ο κρεοπώλης τον ρώτησε τι ήθελε. “Θέλω….Ωχ, δεν θυμάμαι.” </a:t>
            </a:r>
            <a:endParaRPr sz="1400" b="1"/>
          </a:p>
          <a:p>
            <a:pPr marL="0" lvl="0" indent="0" algn="l" rtl="0">
              <a:spcBef>
                <a:spcPts val="0"/>
              </a:spcBef>
              <a:spcAft>
                <a:spcPts val="0"/>
              </a:spcAft>
              <a:buSzPts val="990"/>
              <a:buNone/>
            </a:pPr>
            <a:r>
              <a:rPr lang="el" sz="1400"/>
              <a:t>(Μήπως θυμάται κανείς;)</a:t>
            </a:r>
            <a:endParaRPr sz="1400"/>
          </a:p>
          <a:p>
            <a:pPr marL="0" lvl="0" indent="0" algn="l" rtl="0">
              <a:spcBef>
                <a:spcPts val="0"/>
              </a:spcBef>
              <a:spcAft>
                <a:spcPts val="0"/>
              </a:spcAft>
              <a:buSzPts val="990"/>
              <a:buNone/>
            </a:pPr>
            <a:endParaRPr sz="1800"/>
          </a:p>
        </p:txBody>
      </p:sp>
      <p:pic>
        <p:nvPicPr>
          <p:cNvPr id="241" name="Google Shape;241;p30"/>
          <p:cNvPicPr preferRelativeResize="0"/>
          <p:nvPr/>
        </p:nvPicPr>
        <p:blipFill>
          <a:blip r:embed="rId4">
            <a:alphaModFix/>
          </a:blip>
          <a:stretch>
            <a:fillRect/>
          </a:stretch>
        </p:blipFill>
        <p:spPr>
          <a:xfrm>
            <a:off x="3636600" y="2839750"/>
            <a:ext cx="1318851" cy="860375"/>
          </a:xfrm>
          <a:prstGeom prst="rect">
            <a:avLst/>
          </a:prstGeom>
          <a:noFill/>
          <a:ln>
            <a:noFill/>
          </a:ln>
        </p:spPr>
      </p:pic>
      <p:pic>
        <p:nvPicPr>
          <p:cNvPr id="242" name="Google Shape;242;p30"/>
          <p:cNvPicPr preferRelativeResize="0"/>
          <p:nvPr/>
        </p:nvPicPr>
        <p:blipFill>
          <a:blip r:embed="rId5">
            <a:alphaModFix/>
          </a:blip>
          <a:stretch>
            <a:fillRect/>
          </a:stretch>
        </p:blipFill>
        <p:spPr>
          <a:xfrm>
            <a:off x="5116125" y="1443375"/>
            <a:ext cx="1564325" cy="22567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31"/>
          <p:cNvPicPr preferRelativeResize="0"/>
          <p:nvPr/>
        </p:nvPicPr>
        <p:blipFill rotWithShape="1">
          <a:blip r:embed="rId3">
            <a:alphaModFix/>
          </a:blip>
          <a:srcRect t="22720"/>
          <a:stretch/>
        </p:blipFill>
        <p:spPr>
          <a:xfrm>
            <a:off x="0" y="-12"/>
            <a:ext cx="9144000" cy="5096474"/>
          </a:xfrm>
          <a:prstGeom prst="rect">
            <a:avLst/>
          </a:prstGeom>
          <a:noFill/>
          <a:ln>
            <a:noFill/>
          </a:ln>
        </p:spPr>
      </p:pic>
      <p:pic>
        <p:nvPicPr>
          <p:cNvPr id="248" name="Google Shape;248;p31"/>
          <p:cNvPicPr preferRelativeResize="0"/>
          <p:nvPr/>
        </p:nvPicPr>
        <p:blipFill>
          <a:blip r:embed="rId4">
            <a:alphaModFix/>
          </a:blip>
          <a:stretch>
            <a:fillRect/>
          </a:stretch>
        </p:blipFill>
        <p:spPr>
          <a:xfrm>
            <a:off x="3636600" y="2839750"/>
            <a:ext cx="1318851" cy="860375"/>
          </a:xfrm>
          <a:prstGeom prst="rect">
            <a:avLst/>
          </a:prstGeom>
          <a:noFill/>
          <a:ln>
            <a:noFill/>
          </a:ln>
        </p:spPr>
      </p:pic>
      <p:sp>
        <p:nvSpPr>
          <p:cNvPr id="249" name="Google Shape;249;p31"/>
          <p:cNvSpPr txBox="1">
            <a:spLocks noGrp="1"/>
          </p:cNvSpPr>
          <p:nvPr>
            <p:ph type="title"/>
          </p:nvPr>
        </p:nvSpPr>
        <p:spPr>
          <a:xfrm>
            <a:off x="206875" y="184750"/>
            <a:ext cx="8763600" cy="572700"/>
          </a:xfrm>
          <a:prstGeom prst="rect">
            <a:avLst/>
          </a:prstGeom>
          <a:solidFill>
            <a:srgbClr val="FF9900"/>
          </a:solidFill>
        </p:spPr>
        <p:txBody>
          <a:bodyPr spcFirstLastPara="1" wrap="square" lIns="91425" tIns="91425" rIns="91425" bIns="91425" anchor="t" anchorCtr="0">
            <a:noAutofit/>
          </a:bodyPr>
          <a:lstStyle/>
          <a:p>
            <a:pPr marL="0" lvl="0" indent="0" algn="l" rtl="0">
              <a:spcBef>
                <a:spcPts val="0"/>
              </a:spcBef>
              <a:spcAft>
                <a:spcPts val="0"/>
              </a:spcAft>
              <a:buSzPts val="990"/>
              <a:buNone/>
            </a:pPr>
            <a:r>
              <a:rPr lang="el" sz="1400" b="1"/>
              <a:t>“Ναι! Λουκάνικα και σαλάμι.” Και αφού τα αγόρασε συνέχισε το δρόμο του.</a:t>
            </a:r>
            <a:endParaRPr sz="1400" b="1"/>
          </a:p>
          <a:p>
            <a:pPr marL="0" lvl="0" indent="0" algn="l" rtl="0">
              <a:spcBef>
                <a:spcPts val="0"/>
              </a:spcBef>
              <a:spcAft>
                <a:spcPts val="0"/>
              </a:spcAft>
              <a:buSzPts val="990"/>
              <a:buNone/>
            </a:pPr>
            <a:r>
              <a:rPr lang="el" sz="1400" b="1"/>
              <a:t>Του είχε μείνει μόνο μια τελευταία στάση στον ψαρά για να αγοράσει σαρδέλες και γαύρο.   </a:t>
            </a:r>
            <a:endParaRPr sz="1400" b="1"/>
          </a:p>
          <a:p>
            <a:pPr marL="0" lvl="0" indent="0" algn="l" rtl="0">
              <a:spcBef>
                <a:spcPts val="0"/>
              </a:spcBef>
              <a:spcAft>
                <a:spcPts val="0"/>
              </a:spcAft>
              <a:buSzPts val="990"/>
              <a:buNone/>
            </a:pPr>
            <a:endParaRPr sz="1800"/>
          </a:p>
        </p:txBody>
      </p:sp>
      <p:pic>
        <p:nvPicPr>
          <p:cNvPr id="250" name="Google Shape;250;p31"/>
          <p:cNvPicPr preferRelativeResize="0"/>
          <p:nvPr/>
        </p:nvPicPr>
        <p:blipFill>
          <a:blip r:embed="rId5">
            <a:alphaModFix/>
          </a:blip>
          <a:stretch>
            <a:fillRect/>
          </a:stretch>
        </p:blipFill>
        <p:spPr>
          <a:xfrm>
            <a:off x="2670475" y="1988750"/>
            <a:ext cx="639424" cy="724049"/>
          </a:xfrm>
          <a:prstGeom prst="rect">
            <a:avLst/>
          </a:prstGeom>
          <a:noFill/>
          <a:ln>
            <a:noFill/>
          </a:ln>
        </p:spPr>
      </p:pic>
      <p:pic>
        <p:nvPicPr>
          <p:cNvPr id="251" name="Google Shape;251;p31"/>
          <p:cNvPicPr preferRelativeResize="0"/>
          <p:nvPr/>
        </p:nvPicPr>
        <p:blipFill>
          <a:blip r:embed="rId5">
            <a:alphaModFix/>
          </a:blip>
          <a:stretch>
            <a:fillRect/>
          </a:stretch>
        </p:blipFill>
        <p:spPr>
          <a:xfrm>
            <a:off x="2907500" y="1988750"/>
            <a:ext cx="639424" cy="724049"/>
          </a:xfrm>
          <a:prstGeom prst="rect">
            <a:avLst/>
          </a:prstGeom>
          <a:noFill/>
          <a:ln>
            <a:noFill/>
          </a:ln>
        </p:spPr>
      </p:pic>
      <p:pic>
        <p:nvPicPr>
          <p:cNvPr id="252" name="Google Shape;252;p31"/>
          <p:cNvPicPr preferRelativeResize="0"/>
          <p:nvPr/>
        </p:nvPicPr>
        <p:blipFill rotWithShape="1">
          <a:blip r:embed="rId6">
            <a:alphaModFix/>
          </a:blip>
          <a:srcRect t="15632" b="15225"/>
          <a:stretch/>
        </p:blipFill>
        <p:spPr>
          <a:xfrm rot="761926">
            <a:off x="3677175" y="2336674"/>
            <a:ext cx="907251" cy="4701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63" name="Google Shape;63;p14"/>
          <p:cNvPicPr preferRelativeResize="0"/>
          <p:nvPr/>
        </p:nvPicPr>
        <p:blipFill>
          <a:blip r:embed="rId3">
            <a:alphaModFix/>
          </a:blip>
          <a:stretch>
            <a:fillRect/>
          </a:stretch>
        </p:blipFill>
        <p:spPr>
          <a:xfrm>
            <a:off x="0" y="26238"/>
            <a:ext cx="9144000" cy="5091025"/>
          </a:xfrm>
          <a:prstGeom prst="rect">
            <a:avLst/>
          </a:prstGeom>
          <a:noFill/>
          <a:ln>
            <a:noFill/>
          </a:ln>
        </p:spPr>
      </p:pic>
      <p:sp>
        <p:nvSpPr>
          <p:cNvPr id="64" name="Google Shape;64;p14"/>
          <p:cNvSpPr txBox="1">
            <a:spLocks noGrp="1"/>
          </p:cNvSpPr>
          <p:nvPr>
            <p:ph type="title"/>
          </p:nvPr>
        </p:nvSpPr>
        <p:spPr>
          <a:xfrm>
            <a:off x="169250" y="184750"/>
            <a:ext cx="8829600" cy="572700"/>
          </a:xfrm>
          <a:prstGeom prst="rect">
            <a:avLst/>
          </a:prstGeom>
          <a:solidFill>
            <a:srgbClr val="FF9900"/>
          </a:solidFill>
        </p:spPr>
        <p:txBody>
          <a:bodyPr spcFirstLastPara="1" wrap="square" lIns="91425" tIns="91425" rIns="91425" bIns="91425" anchor="t" anchorCtr="0">
            <a:noAutofit/>
          </a:bodyPr>
          <a:lstStyle/>
          <a:p>
            <a:pPr marL="0" lvl="0" indent="0" algn="l" rtl="0">
              <a:spcBef>
                <a:spcPts val="0"/>
              </a:spcBef>
              <a:spcAft>
                <a:spcPts val="0"/>
              </a:spcAft>
              <a:buSzPts val="990"/>
              <a:buNone/>
            </a:pPr>
            <a:r>
              <a:rPr lang="el" sz="1400" b="1"/>
              <a:t>Ο Σταμάτης το σαλιγκάρι άρχισε τις ετοιμασίες για το Πάσχα. Ξύπνησε λοιπόν σήμερα νωρίς και ξεκίνησε. Θα πήγαινε στο αγρόκτημα να αγοράσει 12 αυγά. </a:t>
            </a:r>
            <a:endParaRPr sz="1400" b="1"/>
          </a:p>
        </p:txBody>
      </p:sp>
      <p:pic>
        <p:nvPicPr>
          <p:cNvPr id="65" name="Google Shape;65;p14"/>
          <p:cNvPicPr preferRelativeResize="0"/>
          <p:nvPr/>
        </p:nvPicPr>
        <p:blipFill>
          <a:blip r:embed="rId4">
            <a:alphaModFix/>
          </a:blip>
          <a:stretch>
            <a:fillRect/>
          </a:stretch>
        </p:blipFill>
        <p:spPr>
          <a:xfrm>
            <a:off x="3663125" y="3687975"/>
            <a:ext cx="2048800" cy="14292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CE5CD"/>
        </a:solidFill>
        <a:effectLst/>
      </p:bgPr>
    </p:bg>
    <p:spTree>
      <p:nvGrpSpPr>
        <p:cNvPr id="1" name="Shape 256"/>
        <p:cNvGrpSpPr/>
        <p:nvPr/>
      </p:nvGrpSpPr>
      <p:grpSpPr>
        <a:xfrm>
          <a:off x="0" y="0"/>
          <a:ext cx="0" cy="0"/>
          <a:chOff x="0" y="0"/>
          <a:chExt cx="0" cy="0"/>
        </a:xfrm>
      </p:grpSpPr>
      <p:pic>
        <p:nvPicPr>
          <p:cNvPr id="257" name="Google Shape;257;p32"/>
          <p:cNvPicPr preferRelativeResize="0"/>
          <p:nvPr/>
        </p:nvPicPr>
        <p:blipFill>
          <a:blip r:embed="rId3">
            <a:alphaModFix/>
          </a:blip>
          <a:stretch>
            <a:fillRect/>
          </a:stretch>
        </p:blipFill>
        <p:spPr>
          <a:xfrm>
            <a:off x="1542100" y="75225"/>
            <a:ext cx="5999200" cy="5068276"/>
          </a:xfrm>
          <a:prstGeom prst="rect">
            <a:avLst/>
          </a:prstGeom>
          <a:noFill/>
          <a:ln>
            <a:noFill/>
          </a:ln>
        </p:spPr>
      </p:pic>
      <p:sp>
        <p:nvSpPr>
          <p:cNvPr id="258" name="Google Shape;258;p32"/>
          <p:cNvSpPr txBox="1">
            <a:spLocks noGrp="1"/>
          </p:cNvSpPr>
          <p:nvPr>
            <p:ph type="title"/>
          </p:nvPr>
        </p:nvSpPr>
        <p:spPr>
          <a:xfrm>
            <a:off x="183450" y="165950"/>
            <a:ext cx="8777100" cy="572700"/>
          </a:xfrm>
          <a:prstGeom prst="rect">
            <a:avLst/>
          </a:prstGeom>
          <a:solidFill>
            <a:srgbClr val="FF9900"/>
          </a:solidFill>
        </p:spPr>
        <p:txBody>
          <a:bodyPr spcFirstLastPara="1" wrap="square" lIns="91425" tIns="91425" rIns="91425" bIns="91425" anchor="t" anchorCtr="0">
            <a:noAutofit/>
          </a:bodyPr>
          <a:lstStyle/>
          <a:p>
            <a:pPr marL="0" lvl="0" indent="0" algn="l" rtl="0">
              <a:spcBef>
                <a:spcPts val="0"/>
              </a:spcBef>
              <a:spcAft>
                <a:spcPts val="0"/>
              </a:spcAft>
              <a:buSzPts val="990"/>
              <a:buNone/>
            </a:pPr>
            <a:r>
              <a:rPr lang="el" sz="1400" b="1"/>
              <a:t>Όταν όμως έφτασε είχε ήδη ξεχάσει τι ήθελε να αγοράσει. </a:t>
            </a:r>
            <a:r>
              <a:rPr lang="el" sz="1400"/>
              <a:t>(Μήπως θυμάται κανείς;)</a:t>
            </a:r>
            <a:endParaRPr sz="1400"/>
          </a:p>
          <a:p>
            <a:pPr marL="0" lvl="0" indent="0" algn="l" rtl="0">
              <a:spcBef>
                <a:spcPts val="0"/>
              </a:spcBef>
              <a:spcAft>
                <a:spcPts val="0"/>
              </a:spcAft>
              <a:buSzPts val="990"/>
              <a:buNone/>
            </a:pPr>
            <a:endParaRPr sz="1800"/>
          </a:p>
        </p:txBody>
      </p:sp>
      <p:pic>
        <p:nvPicPr>
          <p:cNvPr id="259" name="Google Shape;259;p32"/>
          <p:cNvPicPr preferRelativeResize="0"/>
          <p:nvPr/>
        </p:nvPicPr>
        <p:blipFill>
          <a:blip r:embed="rId4">
            <a:alphaModFix/>
          </a:blip>
          <a:stretch>
            <a:fillRect/>
          </a:stretch>
        </p:blipFill>
        <p:spPr>
          <a:xfrm>
            <a:off x="5019550" y="2710975"/>
            <a:ext cx="1450099" cy="725050"/>
          </a:xfrm>
          <a:prstGeom prst="rect">
            <a:avLst/>
          </a:prstGeom>
          <a:noFill/>
          <a:ln>
            <a:noFill/>
          </a:ln>
        </p:spPr>
      </p:pic>
      <p:pic>
        <p:nvPicPr>
          <p:cNvPr id="260" name="Google Shape;260;p32"/>
          <p:cNvPicPr preferRelativeResize="0"/>
          <p:nvPr/>
        </p:nvPicPr>
        <p:blipFill>
          <a:blip r:embed="rId4">
            <a:alphaModFix/>
          </a:blip>
          <a:stretch>
            <a:fillRect/>
          </a:stretch>
        </p:blipFill>
        <p:spPr>
          <a:xfrm>
            <a:off x="5171950" y="2863375"/>
            <a:ext cx="1450099" cy="725050"/>
          </a:xfrm>
          <a:prstGeom prst="rect">
            <a:avLst/>
          </a:prstGeom>
          <a:noFill/>
          <a:ln>
            <a:noFill/>
          </a:ln>
        </p:spPr>
      </p:pic>
      <p:pic>
        <p:nvPicPr>
          <p:cNvPr id="261" name="Google Shape;261;p32"/>
          <p:cNvPicPr preferRelativeResize="0"/>
          <p:nvPr/>
        </p:nvPicPr>
        <p:blipFill>
          <a:blip r:embed="rId4">
            <a:alphaModFix/>
          </a:blip>
          <a:stretch>
            <a:fillRect/>
          </a:stretch>
        </p:blipFill>
        <p:spPr>
          <a:xfrm>
            <a:off x="5274775" y="2458050"/>
            <a:ext cx="1450099" cy="725050"/>
          </a:xfrm>
          <a:prstGeom prst="rect">
            <a:avLst/>
          </a:prstGeom>
          <a:noFill/>
          <a:ln>
            <a:noFill/>
          </a:ln>
        </p:spPr>
      </p:pic>
      <p:pic>
        <p:nvPicPr>
          <p:cNvPr id="262" name="Google Shape;262;p32"/>
          <p:cNvPicPr preferRelativeResize="0"/>
          <p:nvPr/>
        </p:nvPicPr>
        <p:blipFill>
          <a:blip r:embed="rId5">
            <a:alphaModFix/>
          </a:blip>
          <a:stretch>
            <a:fillRect/>
          </a:stretch>
        </p:blipFill>
        <p:spPr>
          <a:xfrm>
            <a:off x="2354850" y="2867237"/>
            <a:ext cx="825075" cy="412538"/>
          </a:xfrm>
          <a:prstGeom prst="rect">
            <a:avLst/>
          </a:prstGeom>
          <a:noFill/>
          <a:ln>
            <a:noFill/>
          </a:ln>
        </p:spPr>
      </p:pic>
      <p:pic>
        <p:nvPicPr>
          <p:cNvPr id="263" name="Google Shape;263;p32"/>
          <p:cNvPicPr preferRelativeResize="0"/>
          <p:nvPr/>
        </p:nvPicPr>
        <p:blipFill>
          <a:blip r:embed="rId5">
            <a:alphaModFix/>
          </a:blip>
          <a:stretch>
            <a:fillRect/>
          </a:stretch>
        </p:blipFill>
        <p:spPr>
          <a:xfrm>
            <a:off x="2507250" y="3019637"/>
            <a:ext cx="825075" cy="412538"/>
          </a:xfrm>
          <a:prstGeom prst="rect">
            <a:avLst/>
          </a:prstGeom>
          <a:noFill/>
          <a:ln>
            <a:noFill/>
          </a:ln>
        </p:spPr>
      </p:pic>
      <p:pic>
        <p:nvPicPr>
          <p:cNvPr id="264" name="Google Shape;264;p32"/>
          <p:cNvPicPr preferRelativeResize="0"/>
          <p:nvPr/>
        </p:nvPicPr>
        <p:blipFill>
          <a:blip r:embed="rId5">
            <a:alphaModFix/>
          </a:blip>
          <a:stretch>
            <a:fillRect/>
          </a:stretch>
        </p:blipFill>
        <p:spPr>
          <a:xfrm>
            <a:off x="2507250" y="2710987"/>
            <a:ext cx="825075" cy="412538"/>
          </a:xfrm>
          <a:prstGeom prst="rect">
            <a:avLst/>
          </a:prstGeom>
          <a:noFill/>
          <a:ln>
            <a:noFill/>
          </a:ln>
        </p:spPr>
      </p:pic>
      <p:pic>
        <p:nvPicPr>
          <p:cNvPr id="265" name="Google Shape;265;p32"/>
          <p:cNvPicPr preferRelativeResize="0"/>
          <p:nvPr/>
        </p:nvPicPr>
        <p:blipFill>
          <a:blip r:embed="rId5">
            <a:alphaModFix/>
          </a:blip>
          <a:stretch>
            <a:fillRect/>
          </a:stretch>
        </p:blipFill>
        <p:spPr>
          <a:xfrm>
            <a:off x="2507250" y="3123537"/>
            <a:ext cx="825075" cy="412538"/>
          </a:xfrm>
          <a:prstGeom prst="rect">
            <a:avLst/>
          </a:prstGeom>
          <a:noFill/>
          <a:ln>
            <a:noFill/>
          </a:ln>
        </p:spPr>
      </p:pic>
      <p:pic>
        <p:nvPicPr>
          <p:cNvPr id="266" name="Google Shape;266;p32"/>
          <p:cNvPicPr preferRelativeResize="0"/>
          <p:nvPr/>
        </p:nvPicPr>
        <p:blipFill>
          <a:blip r:embed="rId6">
            <a:alphaModFix/>
          </a:blip>
          <a:stretch>
            <a:fillRect/>
          </a:stretch>
        </p:blipFill>
        <p:spPr>
          <a:xfrm>
            <a:off x="825075" y="3902300"/>
            <a:ext cx="1318851" cy="8603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33"/>
          <p:cNvPicPr preferRelativeResize="0"/>
          <p:nvPr/>
        </p:nvPicPr>
        <p:blipFill>
          <a:blip r:embed="rId3">
            <a:alphaModFix/>
          </a:blip>
          <a:stretch>
            <a:fillRect/>
          </a:stretch>
        </p:blipFill>
        <p:spPr>
          <a:xfrm>
            <a:off x="0" y="26238"/>
            <a:ext cx="9144000" cy="5091025"/>
          </a:xfrm>
          <a:prstGeom prst="rect">
            <a:avLst/>
          </a:prstGeom>
          <a:noFill/>
          <a:ln>
            <a:noFill/>
          </a:ln>
        </p:spPr>
      </p:pic>
      <p:sp>
        <p:nvSpPr>
          <p:cNvPr id="272" name="Google Shape;272;p33"/>
          <p:cNvSpPr txBox="1">
            <a:spLocks noGrp="1"/>
          </p:cNvSpPr>
          <p:nvPr>
            <p:ph type="title"/>
          </p:nvPr>
        </p:nvSpPr>
        <p:spPr>
          <a:xfrm>
            <a:off x="178800" y="188050"/>
            <a:ext cx="8786400" cy="771000"/>
          </a:xfrm>
          <a:prstGeom prst="rect">
            <a:avLst/>
          </a:prstGeom>
          <a:solidFill>
            <a:srgbClr val="FF9900"/>
          </a:solidFill>
        </p:spPr>
        <p:txBody>
          <a:bodyPr spcFirstLastPara="1" wrap="square" lIns="91425" tIns="91425" rIns="91425" bIns="91425" anchor="t" anchorCtr="0">
            <a:noAutofit/>
          </a:bodyPr>
          <a:lstStyle/>
          <a:p>
            <a:pPr marL="0" lvl="0" indent="0" algn="l" rtl="0">
              <a:spcBef>
                <a:spcPts val="0"/>
              </a:spcBef>
              <a:spcAft>
                <a:spcPts val="0"/>
              </a:spcAft>
              <a:buSzPts val="990"/>
              <a:buNone/>
            </a:pPr>
            <a:r>
              <a:rPr lang="el" sz="1400" b="1"/>
              <a:t>Ο Σταμάτης φορτωμενος με τα ψώνια γύρισε στο σπιτάκι του και άρχισε τις ετοιμασίες. Την Κυριακή τα είχε όλα έτοιμα και περίμενε ανυπόμονα τους φίλους του. Αλλά δεν θυμόταν ποιους είχε καλέσει. </a:t>
            </a:r>
            <a:endParaRPr sz="1400" b="1"/>
          </a:p>
          <a:p>
            <a:pPr marL="0" lvl="0" indent="0" algn="l" rtl="0">
              <a:spcBef>
                <a:spcPts val="0"/>
              </a:spcBef>
              <a:spcAft>
                <a:spcPts val="0"/>
              </a:spcAft>
              <a:buSzPts val="990"/>
              <a:buNone/>
            </a:pPr>
            <a:r>
              <a:rPr lang="el" sz="1400"/>
              <a:t>(Μήπως θυμάται κανείς;)</a:t>
            </a:r>
            <a:endParaRPr sz="1400"/>
          </a:p>
          <a:p>
            <a:pPr marL="0" lvl="0" indent="0" algn="l" rtl="0">
              <a:spcBef>
                <a:spcPts val="0"/>
              </a:spcBef>
              <a:spcAft>
                <a:spcPts val="0"/>
              </a:spcAft>
              <a:buSzPts val="990"/>
              <a:buNone/>
            </a:pPr>
            <a:endParaRPr sz="1800"/>
          </a:p>
        </p:txBody>
      </p:sp>
      <p:pic>
        <p:nvPicPr>
          <p:cNvPr id="273" name="Google Shape;273;p33"/>
          <p:cNvPicPr preferRelativeResize="0"/>
          <p:nvPr/>
        </p:nvPicPr>
        <p:blipFill>
          <a:blip r:embed="rId4">
            <a:alphaModFix/>
          </a:blip>
          <a:stretch>
            <a:fillRect/>
          </a:stretch>
        </p:blipFill>
        <p:spPr>
          <a:xfrm>
            <a:off x="1283650" y="3704000"/>
            <a:ext cx="1318851" cy="8603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p34"/>
          <p:cNvPicPr preferRelativeResize="0"/>
          <p:nvPr/>
        </p:nvPicPr>
        <p:blipFill>
          <a:blip r:embed="rId3">
            <a:alphaModFix/>
          </a:blip>
          <a:stretch>
            <a:fillRect/>
          </a:stretch>
        </p:blipFill>
        <p:spPr>
          <a:xfrm>
            <a:off x="0" y="26238"/>
            <a:ext cx="9144000" cy="5091025"/>
          </a:xfrm>
          <a:prstGeom prst="rect">
            <a:avLst/>
          </a:prstGeom>
          <a:noFill/>
          <a:ln>
            <a:noFill/>
          </a:ln>
        </p:spPr>
      </p:pic>
      <p:sp>
        <p:nvSpPr>
          <p:cNvPr id="279" name="Google Shape;279;p34"/>
          <p:cNvSpPr txBox="1">
            <a:spLocks noGrp="1"/>
          </p:cNvSpPr>
          <p:nvPr>
            <p:ph type="title"/>
          </p:nvPr>
        </p:nvSpPr>
        <p:spPr>
          <a:xfrm>
            <a:off x="155850" y="188075"/>
            <a:ext cx="8796000" cy="572700"/>
          </a:xfrm>
          <a:prstGeom prst="rect">
            <a:avLst/>
          </a:prstGeom>
          <a:solidFill>
            <a:srgbClr val="FF9900"/>
          </a:solidFill>
        </p:spPr>
        <p:txBody>
          <a:bodyPr spcFirstLastPara="1" wrap="square" lIns="91425" tIns="91425" rIns="91425" bIns="91425" anchor="t" anchorCtr="0">
            <a:noAutofit/>
          </a:bodyPr>
          <a:lstStyle/>
          <a:p>
            <a:pPr marL="0" lvl="0" indent="0" algn="l" rtl="0">
              <a:spcBef>
                <a:spcPts val="0"/>
              </a:spcBef>
              <a:spcAft>
                <a:spcPts val="0"/>
              </a:spcAft>
              <a:buSzPts val="990"/>
              <a:buNone/>
            </a:pPr>
            <a:r>
              <a:rPr lang="el" sz="1400" b="1"/>
              <a:t>Όταν ήρθαν οι φίλοι του ο Σταμάτης άρχισε να στρώνει το τραπέζι αλλά δεν θυμόταν τι πρέπει να δώσει στον καθένα για να φάει. </a:t>
            </a:r>
            <a:r>
              <a:rPr lang="el" sz="1400"/>
              <a:t>(Μήπως θυμάται κανείς;)</a:t>
            </a:r>
            <a:endParaRPr sz="1400"/>
          </a:p>
          <a:p>
            <a:pPr marL="0" lvl="0" indent="0" algn="l" rtl="0">
              <a:spcBef>
                <a:spcPts val="0"/>
              </a:spcBef>
              <a:spcAft>
                <a:spcPts val="0"/>
              </a:spcAft>
              <a:buSzPts val="990"/>
              <a:buNone/>
            </a:pPr>
            <a:endParaRPr sz="1800"/>
          </a:p>
        </p:txBody>
      </p:sp>
      <p:pic>
        <p:nvPicPr>
          <p:cNvPr id="280" name="Google Shape;280;p34"/>
          <p:cNvPicPr preferRelativeResize="0"/>
          <p:nvPr/>
        </p:nvPicPr>
        <p:blipFill>
          <a:blip r:embed="rId4">
            <a:alphaModFix/>
          </a:blip>
          <a:stretch>
            <a:fillRect/>
          </a:stretch>
        </p:blipFill>
        <p:spPr>
          <a:xfrm>
            <a:off x="311700" y="4256875"/>
            <a:ext cx="1318851" cy="860375"/>
          </a:xfrm>
          <a:prstGeom prst="rect">
            <a:avLst/>
          </a:prstGeom>
          <a:noFill/>
          <a:ln>
            <a:noFill/>
          </a:ln>
        </p:spPr>
      </p:pic>
      <p:pic>
        <p:nvPicPr>
          <p:cNvPr id="281" name="Google Shape;281;p34"/>
          <p:cNvPicPr preferRelativeResize="0"/>
          <p:nvPr/>
        </p:nvPicPr>
        <p:blipFill rotWithShape="1">
          <a:blip r:embed="rId5">
            <a:alphaModFix/>
          </a:blip>
          <a:srcRect t="20861" b="22755"/>
          <a:stretch/>
        </p:blipFill>
        <p:spPr>
          <a:xfrm>
            <a:off x="1945850" y="4100625"/>
            <a:ext cx="7262874" cy="931325"/>
          </a:xfrm>
          <a:prstGeom prst="rect">
            <a:avLst/>
          </a:prstGeom>
          <a:noFill/>
          <a:ln>
            <a:noFill/>
          </a:ln>
        </p:spPr>
      </p:pic>
      <p:pic>
        <p:nvPicPr>
          <p:cNvPr id="282" name="Google Shape;282;p34"/>
          <p:cNvPicPr preferRelativeResize="0"/>
          <p:nvPr/>
        </p:nvPicPr>
        <p:blipFill>
          <a:blip r:embed="rId6">
            <a:alphaModFix/>
          </a:blip>
          <a:stretch>
            <a:fillRect/>
          </a:stretch>
        </p:blipFill>
        <p:spPr>
          <a:xfrm>
            <a:off x="7747600" y="2260500"/>
            <a:ext cx="1396400" cy="1894675"/>
          </a:xfrm>
          <a:prstGeom prst="rect">
            <a:avLst/>
          </a:prstGeom>
          <a:noFill/>
          <a:ln>
            <a:noFill/>
          </a:ln>
        </p:spPr>
      </p:pic>
      <p:pic>
        <p:nvPicPr>
          <p:cNvPr id="283" name="Google Shape;283;p34"/>
          <p:cNvPicPr preferRelativeResize="0"/>
          <p:nvPr/>
        </p:nvPicPr>
        <p:blipFill>
          <a:blip r:embed="rId7">
            <a:alphaModFix/>
          </a:blip>
          <a:stretch>
            <a:fillRect/>
          </a:stretch>
        </p:blipFill>
        <p:spPr>
          <a:xfrm>
            <a:off x="5915225" y="2057350"/>
            <a:ext cx="1832375" cy="2097825"/>
          </a:xfrm>
          <a:prstGeom prst="rect">
            <a:avLst/>
          </a:prstGeom>
          <a:noFill/>
          <a:ln>
            <a:noFill/>
          </a:ln>
        </p:spPr>
      </p:pic>
      <p:pic>
        <p:nvPicPr>
          <p:cNvPr id="284" name="Google Shape;284;p34"/>
          <p:cNvPicPr preferRelativeResize="0"/>
          <p:nvPr/>
        </p:nvPicPr>
        <p:blipFill>
          <a:blip r:embed="rId8">
            <a:alphaModFix/>
          </a:blip>
          <a:stretch>
            <a:fillRect/>
          </a:stretch>
        </p:blipFill>
        <p:spPr>
          <a:xfrm>
            <a:off x="4701575" y="2664600"/>
            <a:ext cx="1396400" cy="1490576"/>
          </a:xfrm>
          <a:prstGeom prst="rect">
            <a:avLst/>
          </a:prstGeom>
          <a:noFill/>
          <a:ln>
            <a:noFill/>
          </a:ln>
        </p:spPr>
      </p:pic>
      <p:pic>
        <p:nvPicPr>
          <p:cNvPr id="285" name="Google Shape;285;p34"/>
          <p:cNvPicPr preferRelativeResize="0"/>
          <p:nvPr/>
        </p:nvPicPr>
        <p:blipFill>
          <a:blip r:embed="rId9">
            <a:alphaModFix/>
          </a:blip>
          <a:stretch>
            <a:fillRect/>
          </a:stretch>
        </p:blipFill>
        <p:spPr>
          <a:xfrm>
            <a:off x="3522400" y="2391700"/>
            <a:ext cx="1179175" cy="1763475"/>
          </a:xfrm>
          <a:prstGeom prst="rect">
            <a:avLst/>
          </a:prstGeom>
          <a:noFill/>
          <a:ln>
            <a:noFill/>
          </a:ln>
        </p:spPr>
      </p:pic>
      <p:pic>
        <p:nvPicPr>
          <p:cNvPr id="286" name="Google Shape;286;p34"/>
          <p:cNvPicPr preferRelativeResize="0"/>
          <p:nvPr/>
        </p:nvPicPr>
        <p:blipFill>
          <a:blip r:embed="rId10">
            <a:alphaModFix/>
          </a:blip>
          <a:stretch>
            <a:fillRect/>
          </a:stretch>
        </p:blipFill>
        <p:spPr>
          <a:xfrm>
            <a:off x="1697975" y="2057350"/>
            <a:ext cx="2072824" cy="209782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Google Shape;291;p35"/>
          <p:cNvPicPr preferRelativeResize="0"/>
          <p:nvPr/>
        </p:nvPicPr>
        <p:blipFill>
          <a:blip r:embed="rId3">
            <a:alphaModFix/>
          </a:blip>
          <a:stretch>
            <a:fillRect/>
          </a:stretch>
        </p:blipFill>
        <p:spPr>
          <a:xfrm>
            <a:off x="0" y="26238"/>
            <a:ext cx="9144000" cy="5091025"/>
          </a:xfrm>
          <a:prstGeom prst="rect">
            <a:avLst/>
          </a:prstGeom>
          <a:noFill/>
          <a:ln>
            <a:noFill/>
          </a:ln>
        </p:spPr>
      </p:pic>
      <p:sp>
        <p:nvSpPr>
          <p:cNvPr id="292" name="Google Shape;292;p35"/>
          <p:cNvSpPr txBox="1">
            <a:spLocks noGrp="1"/>
          </p:cNvSpPr>
          <p:nvPr>
            <p:ph type="title"/>
          </p:nvPr>
        </p:nvSpPr>
        <p:spPr>
          <a:xfrm>
            <a:off x="155850" y="188075"/>
            <a:ext cx="8796000" cy="572700"/>
          </a:xfrm>
          <a:prstGeom prst="rect">
            <a:avLst/>
          </a:prstGeom>
          <a:solidFill>
            <a:srgbClr val="FF9900"/>
          </a:solidFill>
        </p:spPr>
        <p:txBody>
          <a:bodyPr spcFirstLastPara="1" wrap="square" lIns="91425" tIns="91425" rIns="91425" bIns="91425" anchor="t" anchorCtr="0">
            <a:noAutofit/>
          </a:bodyPr>
          <a:lstStyle/>
          <a:p>
            <a:pPr marL="0" lvl="0" indent="0" algn="l" rtl="0">
              <a:spcBef>
                <a:spcPts val="0"/>
              </a:spcBef>
              <a:spcAft>
                <a:spcPts val="0"/>
              </a:spcAft>
              <a:buSzPts val="990"/>
              <a:buNone/>
            </a:pPr>
            <a:r>
              <a:rPr lang="el" sz="1400" b="1"/>
              <a:t>Ω! σωστά! Μήλα και σταφύλια στον Αγκαθούλη, λουκάνικα και σαλάμι στον Σποτ, φιστίκια και καρύδια στον Λάκη, σαρδέλες και γαύρο στη Σουσού και καρότα και μαρούλια στον Ασπρούλη. </a:t>
            </a:r>
            <a:endParaRPr sz="1400"/>
          </a:p>
          <a:p>
            <a:pPr marL="0" lvl="0" indent="0" algn="l" rtl="0">
              <a:spcBef>
                <a:spcPts val="0"/>
              </a:spcBef>
              <a:spcAft>
                <a:spcPts val="0"/>
              </a:spcAft>
              <a:buSzPts val="990"/>
              <a:buNone/>
            </a:pPr>
            <a:endParaRPr sz="1800"/>
          </a:p>
        </p:txBody>
      </p:sp>
      <p:pic>
        <p:nvPicPr>
          <p:cNvPr id="293" name="Google Shape;293;p35"/>
          <p:cNvPicPr preferRelativeResize="0"/>
          <p:nvPr/>
        </p:nvPicPr>
        <p:blipFill>
          <a:blip r:embed="rId4">
            <a:alphaModFix/>
          </a:blip>
          <a:stretch>
            <a:fillRect/>
          </a:stretch>
        </p:blipFill>
        <p:spPr>
          <a:xfrm>
            <a:off x="311700" y="4256875"/>
            <a:ext cx="1318851" cy="860375"/>
          </a:xfrm>
          <a:prstGeom prst="rect">
            <a:avLst/>
          </a:prstGeom>
          <a:noFill/>
          <a:ln>
            <a:noFill/>
          </a:ln>
        </p:spPr>
      </p:pic>
      <p:pic>
        <p:nvPicPr>
          <p:cNvPr id="294" name="Google Shape;294;p35"/>
          <p:cNvPicPr preferRelativeResize="0"/>
          <p:nvPr/>
        </p:nvPicPr>
        <p:blipFill rotWithShape="1">
          <a:blip r:embed="rId5">
            <a:alphaModFix/>
          </a:blip>
          <a:srcRect t="20861" b="22755"/>
          <a:stretch/>
        </p:blipFill>
        <p:spPr>
          <a:xfrm>
            <a:off x="1945850" y="4100625"/>
            <a:ext cx="7262874" cy="931325"/>
          </a:xfrm>
          <a:prstGeom prst="rect">
            <a:avLst/>
          </a:prstGeom>
          <a:noFill/>
          <a:ln>
            <a:noFill/>
          </a:ln>
        </p:spPr>
      </p:pic>
      <p:pic>
        <p:nvPicPr>
          <p:cNvPr id="295" name="Google Shape;295;p35"/>
          <p:cNvPicPr preferRelativeResize="0"/>
          <p:nvPr/>
        </p:nvPicPr>
        <p:blipFill>
          <a:blip r:embed="rId6">
            <a:alphaModFix/>
          </a:blip>
          <a:stretch>
            <a:fillRect/>
          </a:stretch>
        </p:blipFill>
        <p:spPr>
          <a:xfrm>
            <a:off x="7747600" y="2260500"/>
            <a:ext cx="1396400" cy="1894675"/>
          </a:xfrm>
          <a:prstGeom prst="rect">
            <a:avLst/>
          </a:prstGeom>
          <a:noFill/>
          <a:ln>
            <a:noFill/>
          </a:ln>
        </p:spPr>
      </p:pic>
      <p:pic>
        <p:nvPicPr>
          <p:cNvPr id="296" name="Google Shape;296;p35"/>
          <p:cNvPicPr preferRelativeResize="0"/>
          <p:nvPr/>
        </p:nvPicPr>
        <p:blipFill>
          <a:blip r:embed="rId7">
            <a:alphaModFix/>
          </a:blip>
          <a:stretch>
            <a:fillRect/>
          </a:stretch>
        </p:blipFill>
        <p:spPr>
          <a:xfrm>
            <a:off x="5915225" y="2057350"/>
            <a:ext cx="1832375" cy="2097825"/>
          </a:xfrm>
          <a:prstGeom prst="rect">
            <a:avLst/>
          </a:prstGeom>
          <a:noFill/>
          <a:ln>
            <a:noFill/>
          </a:ln>
        </p:spPr>
      </p:pic>
      <p:pic>
        <p:nvPicPr>
          <p:cNvPr id="297" name="Google Shape;297;p35"/>
          <p:cNvPicPr preferRelativeResize="0"/>
          <p:nvPr/>
        </p:nvPicPr>
        <p:blipFill>
          <a:blip r:embed="rId8">
            <a:alphaModFix/>
          </a:blip>
          <a:stretch>
            <a:fillRect/>
          </a:stretch>
        </p:blipFill>
        <p:spPr>
          <a:xfrm>
            <a:off x="4701575" y="2664600"/>
            <a:ext cx="1396400" cy="1490576"/>
          </a:xfrm>
          <a:prstGeom prst="rect">
            <a:avLst/>
          </a:prstGeom>
          <a:noFill/>
          <a:ln>
            <a:noFill/>
          </a:ln>
        </p:spPr>
      </p:pic>
      <p:pic>
        <p:nvPicPr>
          <p:cNvPr id="298" name="Google Shape;298;p35"/>
          <p:cNvPicPr preferRelativeResize="0"/>
          <p:nvPr/>
        </p:nvPicPr>
        <p:blipFill>
          <a:blip r:embed="rId9">
            <a:alphaModFix/>
          </a:blip>
          <a:stretch>
            <a:fillRect/>
          </a:stretch>
        </p:blipFill>
        <p:spPr>
          <a:xfrm>
            <a:off x="3522400" y="2391700"/>
            <a:ext cx="1179175" cy="1763475"/>
          </a:xfrm>
          <a:prstGeom prst="rect">
            <a:avLst/>
          </a:prstGeom>
          <a:noFill/>
          <a:ln>
            <a:noFill/>
          </a:ln>
        </p:spPr>
      </p:pic>
      <p:pic>
        <p:nvPicPr>
          <p:cNvPr id="299" name="Google Shape;299;p35"/>
          <p:cNvPicPr preferRelativeResize="0"/>
          <p:nvPr/>
        </p:nvPicPr>
        <p:blipFill>
          <a:blip r:embed="rId10">
            <a:alphaModFix/>
          </a:blip>
          <a:stretch>
            <a:fillRect/>
          </a:stretch>
        </p:blipFill>
        <p:spPr>
          <a:xfrm>
            <a:off x="1697975" y="2057350"/>
            <a:ext cx="2072824" cy="2097824"/>
          </a:xfrm>
          <a:prstGeom prst="rect">
            <a:avLst/>
          </a:prstGeom>
          <a:noFill/>
          <a:ln>
            <a:noFill/>
          </a:ln>
        </p:spPr>
      </p:pic>
      <p:pic>
        <p:nvPicPr>
          <p:cNvPr id="300" name="Google Shape;300;p35"/>
          <p:cNvPicPr preferRelativeResize="0"/>
          <p:nvPr/>
        </p:nvPicPr>
        <p:blipFill>
          <a:blip r:embed="rId11">
            <a:alphaModFix/>
          </a:blip>
          <a:stretch>
            <a:fillRect/>
          </a:stretch>
        </p:blipFill>
        <p:spPr>
          <a:xfrm>
            <a:off x="3770800" y="4155187"/>
            <a:ext cx="825075" cy="412538"/>
          </a:xfrm>
          <a:prstGeom prst="rect">
            <a:avLst/>
          </a:prstGeom>
          <a:noFill/>
          <a:ln>
            <a:noFill/>
          </a:ln>
        </p:spPr>
      </p:pic>
      <p:pic>
        <p:nvPicPr>
          <p:cNvPr id="301" name="Google Shape;301;p35"/>
          <p:cNvPicPr preferRelativeResize="0"/>
          <p:nvPr/>
        </p:nvPicPr>
        <p:blipFill>
          <a:blip r:embed="rId12">
            <a:alphaModFix/>
          </a:blip>
          <a:stretch>
            <a:fillRect/>
          </a:stretch>
        </p:blipFill>
        <p:spPr>
          <a:xfrm>
            <a:off x="3386938" y="3795125"/>
            <a:ext cx="1450099" cy="725050"/>
          </a:xfrm>
          <a:prstGeom prst="rect">
            <a:avLst/>
          </a:prstGeom>
          <a:noFill/>
          <a:ln>
            <a:noFill/>
          </a:ln>
        </p:spPr>
      </p:pic>
      <p:cxnSp>
        <p:nvCxnSpPr>
          <p:cNvPr id="302" name="Google Shape;302;p35"/>
          <p:cNvCxnSpPr/>
          <p:nvPr/>
        </p:nvCxnSpPr>
        <p:spPr>
          <a:xfrm>
            <a:off x="1307050" y="4198887"/>
            <a:ext cx="2170200" cy="0"/>
          </a:xfrm>
          <a:prstGeom prst="straightConnector1">
            <a:avLst/>
          </a:prstGeom>
          <a:noFill/>
          <a:ln w="9525" cap="flat" cmpd="sng">
            <a:solidFill>
              <a:schemeClr val="dk2"/>
            </a:solidFill>
            <a:prstDash val="solid"/>
            <a:round/>
            <a:headEnd type="none" w="med" len="med"/>
            <a:tailEnd type="none" w="med" len="med"/>
          </a:ln>
        </p:spPr>
      </p:cxnSp>
      <p:pic>
        <p:nvPicPr>
          <p:cNvPr id="303" name="Google Shape;303;p35"/>
          <p:cNvPicPr preferRelativeResize="0"/>
          <p:nvPr/>
        </p:nvPicPr>
        <p:blipFill>
          <a:blip r:embed="rId13">
            <a:alphaModFix/>
          </a:blip>
          <a:stretch>
            <a:fillRect/>
          </a:stretch>
        </p:blipFill>
        <p:spPr>
          <a:xfrm>
            <a:off x="1697975" y="3895363"/>
            <a:ext cx="1220750" cy="524575"/>
          </a:xfrm>
          <a:prstGeom prst="rect">
            <a:avLst/>
          </a:prstGeom>
          <a:noFill/>
          <a:ln>
            <a:noFill/>
          </a:ln>
        </p:spPr>
      </p:pic>
      <p:pic>
        <p:nvPicPr>
          <p:cNvPr id="304" name="Google Shape;304;p35"/>
          <p:cNvPicPr preferRelativeResize="0"/>
          <p:nvPr/>
        </p:nvPicPr>
        <p:blipFill>
          <a:blip r:embed="rId14">
            <a:alphaModFix/>
          </a:blip>
          <a:stretch>
            <a:fillRect/>
          </a:stretch>
        </p:blipFill>
        <p:spPr>
          <a:xfrm>
            <a:off x="2471738" y="3747775"/>
            <a:ext cx="1003664" cy="661326"/>
          </a:xfrm>
          <a:prstGeom prst="rect">
            <a:avLst/>
          </a:prstGeom>
          <a:noFill/>
          <a:ln>
            <a:noFill/>
          </a:ln>
        </p:spPr>
      </p:pic>
      <p:pic>
        <p:nvPicPr>
          <p:cNvPr id="305" name="Google Shape;305;p35"/>
          <p:cNvPicPr preferRelativeResize="0"/>
          <p:nvPr/>
        </p:nvPicPr>
        <p:blipFill>
          <a:blip r:embed="rId15">
            <a:alphaModFix/>
          </a:blip>
          <a:stretch>
            <a:fillRect/>
          </a:stretch>
        </p:blipFill>
        <p:spPr>
          <a:xfrm rot="-5256043">
            <a:off x="4865152" y="3642008"/>
            <a:ext cx="666875" cy="872873"/>
          </a:xfrm>
          <a:prstGeom prst="rect">
            <a:avLst/>
          </a:prstGeom>
          <a:noFill/>
          <a:ln>
            <a:noFill/>
          </a:ln>
        </p:spPr>
      </p:pic>
      <p:pic>
        <p:nvPicPr>
          <p:cNvPr id="306" name="Google Shape;306;p35"/>
          <p:cNvPicPr preferRelativeResize="0"/>
          <p:nvPr/>
        </p:nvPicPr>
        <p:blipFill>
          <a:blip r:embed="rId16">
            <a:alphaModFix/>
          </a:blip>
          <a:stretch>
            <a:fillRect/>
          </a:stretch>
        </p:blipFill>
        <p:spPr>
          <a:xfrm>
            <a:off x="7655825" y="3693350"/>
            <a:ext cx="1059101" cy="770199"/>
          </a:xfrm>
          <a:prstGeom prst="rect">
            <a:avLst/>
          </a:prstGeom>
          <a:noFill/>
          <a:ln>
            <a:noFill/>
          </a:ln>
        </p:spPr>
      </p:pic>
      <p:pic>
        <p:nvPicPr>
          <p:cNvPr id="307" name="Google Shape;307;p35"/>
          <p:cNvPicPr preferRelativeResize="0"/>
          <p:nvPr/>
        </p:nvPicPr>
        <p:blipFill>
          <a:blip r:embed="rId17">
            <a:alphaModFix/>
          </a:blip>
          <a:stretch>
            <a:fillRect/>
          </a:stretch>
        </p:blipFill>
        <p:spPr>
          <a:xfrm>
            <a:off x="8404850" y="3768788"/>
            <a:ext cx="447075" cy="619325"/>
          </a:xfrm>
          <a:prstGeom prst="rect">
            <a:avLst/>
          </a:prstGeom>
          <a:noFill/>
          <a:ln>
            <a:noFill/>
          </a:ln>
        </p:spPr>
      </p:pic>
      <p:pic>
        <p:nvPicPr>
          <p:cNvPr id="308" name="Google Shape;308;p35"/>
          <p:cNvPicPr preferRelativeResize="0"/>
          <p:nvPr/>
        </p:nvPicPr>
        <p:blipFill>
          <a:blip r:embed="rId18">
            <a:alphaModFix/>
          </a:blip>
          <a:stretch>
            <a:fillRect/>
          </a:stretch>
        </p:blipFill>
        <p:spPr>
          <a:xfrm>
            <a:off x="5801300" y="3874350"/>
            <a:ext cx="447074" cy="566589"/>
          </a:xfrm>
          <a:prstGeom prst="rect">
            <a:avLst/>
          </a:prstGeom>
          <a:noFill/>
          <a:ln>
            <a:noFill/>
          </a:ln>
        </p:spPr>
      </p:pic>
      <p:pic>
        <p:nvPicPr>
          <p:cNvPr id="309" name="Google Shape;309;p35"/>
          <p:cNvPicPr preferRelativeResize="0"/>
          <p:nvPr/>
        </p:nvPicPr>
        <p:blipFill>
          <a:blip r:embed="rId18">
            <a:alphaModFix/>
          </a:blip>
          <a:stretch>
            <a:fillRect/>
          </a:stretch>
        </p:blipFill>
        <p:spPr>
          <a:xfrm>
            <a:off x="5601588" y="3795150"/>
            <a:ext cx="447074" cy="566589"/>
          </a:xfrm>
          <a:prstGeom prst="rect">
            <a:avLst/>
          </a:prstGeom>
          <a:noFill/>
          <a:ln>
            <a:noFill/>
          </a:ln>
        </p:spPr>
      </p:pic>
      <p:pic>
        <p:nvPicPr>
          <p:cNvPr id="310" name="Google Shape;310;p35"/>
          <p:cNvPicPr preferRelativeResize="0"/>
          <p:nvPr/>
        </p:nvPicPr>
        <p:blipFill>
          <a:blip r:embed="rId19">
            <a:alphaModFix/>
          </a:blip>
          <a:stretch>
            <a:fillRect/>
          </a:stretch>
        </p:blipFill>
        <p:spPr>
          <a:xfrm rot="-2450650">
            <a:off x="6454750" y="3618562"/>
            <a:ext cx="639424" cy="724050"/>
          </a:xfrm>
          <a:prstGeom prst="rect">
            <a:avLst/>
          </a:prstGeom>
          <a:noFill/>
          <a:ln>
            <a:noFill/>
          </a:ln>
        </p:spPr>
      </p:pic>
      <p:pic>
        <p:nvPicPr>
          <p:cNvPr id="311" name="Google Shape;311;p35"/>
          <p:cNvPicPr preferRelativeResize="0"/>
          <p:nvPr/>
        </p:nvPicPr>
        <p:blipFill rotWithShape="1">
          <a:blip r:embed="rId20">
            <a:alphaModFix/>
          </a:blip>
          <a:srcRect t="15632" b="15225"/>
          <a:stretch/>
        </p:blipFill>
        <p:spPr>
          <a:xfrm rot="761926">
            <a:off x="6498475" y="4064574"/>
            <a:ext cx="907251" cy="4701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36"/>
          <p:cNvPicPr preferRelativeResize="0"/>
          <p:nvPr/>
        </p:nvPicPr>
        <p:blipFill>
          <a:blip r:embed="rId3">
            <a:alphaModFix/>
          </a:blip>
          <a:stretch>
            <a:fillRect/>
          </a:stretch>
        </p:blipFill>
        <p:spPr>
          <a:xfrm>
            <a:off x="-4675" y="0"/>
            <a:ext cx="9144000" cy="5143500"/>
          </a:xfrm>
          <a:prstGeom prst="rect">
            <a:avLst/>
          </a:prstGeom>
          <a:noFill/>
          <a:ln>
            <a:noFill/>
          </a:ln>
        </p:spPr>
      </p:pic>
      <p:pic>
        <p:nvPicPr>
          <p:cNvPr id="317" name="Google Shape;317;p36"/>
          <p:cNvPicPr preferRelativeResize="0"/>
          <p:nvPr/>
        </p:nvPicPr>
        <p:blipFill rotWithShape="1">
          <a:blip r:embed="rId4">
            <a:alphaModFix/>
          </a:blip>
          <a:srcRect t="37666" r="87936" b="31430"/>
          <a:stretch/>
        </p:blipFill>
        <p:spPr>
          <a:xfrm>
            <a:off x="6506850" y="3928900"/>
            <a:ext cx="520550" cy="632075"/>
          </a:xfrm>
          <a:prstGeom prst="rect">
            <a:avLst/>
          </a:prstGeom>
          <a:noFill/>
          <a:ln>
            <a:noFill/>
          </a:ln>
        </p:spPr>
      </p:pic>
      <p:pic>
        <p:nvPicPr>
          <p:cNvPr id="318" name="Google Shape;318;p36"/>
          <p:cNvPicPr preferRelativeResize="0"/>
          <p:nvPr/>
        </p:nvPicPr>
        <p:blipFill rotWithShape="1">
          <a:blip r:embed="rId5">
            <a:alphaModFix/>
          </a:blip>
          <a:srcRect r="4370"/>
          <a:stretch/>
        </p:blipFill>
        <p:spPr>
          <a:xfrm>
            <a:off x="4572000" y="0"/>
            <a:ext cx="4549976" cy="5143501"/>
          </a:xfrm>
          <a:prstGeom prst="rect">
            <a:avLst/>
          </a:prstGeom>
          <a:noFill/>
          <a:ln>
            <a:noFill/>
          </a:ln>
        </p:spPr>
      </p:pic>
      <p:pic>
        <p:nvPicPr>
          <p:cNvPr id="319" name="Google Shape;319;p36"/>
          <p:cNvPicPr preferRelativeResize="0"/>
          <p:nvPr/>
        </p:nvPicPr>
        <p:blipFill rotWithShape="1">
          <a:blip r:embed="rId4">
            <a:alphaModFix/>
          </a:blip>
          <a:srcRect t="37666" r="87936" b="31430"/>
          <a:stretch/>
        </p:blipFill>
        <p:spPr>
          <a:xfrm>
            <a:off x="8208500" y="4205275"/>
            <a:ext cx="520550" cy="632075"/>
          </a:xfrm>
          <a:prstGeom prst="rect">
            <a:avLst/>
          </a:prstGeom>
          <a:noFill/>
          <a:ln>
            <a:noFill/>
          </a:ln>
        </p:spPr>
      </p:pic>
      <p:sp>
        <p:nvSpPr>
          <p:cNvPr id="320" name="Google Shape;320;p36"/>
          <p:cNvSpPr txBox="1">
            <a:spLocks noGrp="1"/>
          </p:cNvSpPr>
          <p:nvPr>
            <p:ph type="title"/>
          </p:nvPr>
        </p:nvSpPr>
        <p:spPr>
          <a:xfrm>
            <a:off x="216275" y="159850"/>
            <a:ext cx="8702100" cy="929700"/>
          </a:xfrm>
          <a:prstGeom prst="rect">
            <a:avLst/>
          </a:prstGeom>
          <a:solidFill>
            <a:srgbClr val="FF9900"/>
          </a:solidFill>
        </p:spPr>
        <p:txBody>
          <a:bodyPr spcFirstLastPara="1" wrap="square" lIns="91425" tIns="91425" rIns="91425" bIns="91425" anchor="t" anchorCtr="0">
            <a:noAutofit/>
          </a:bodyPr>
          <a:lstStyle/>
          <a:p>
            <a:pPr marL="0" lvl="0" indent="0" algn="l" rtl="0">
              <a:spcBef>
                <a:spcPts val="0"/>
              </a:spcBef>
              <a:spcAft>
                <a:spcPts val="0"/>
              </a:spcAft>
              <a:buSzPts val="990"/>
              <a:buNone/>
            </a:pPr>
            <a:r>
              <a:rPr lang="el" sz="1400" b="1"/>
              <a:t>Στο τέλος, ο Σταμάτης για να διασκεδάσουν ζήτησε από τους φίλους του να βρουν που είχε κρύψει τα βαμμένα αυγά, αφού κι αυτός ο ίδιος δεν θυμόταν. </a:t>
            </a:r>
            <a:r>
              <a:rPr lang="el" sz="1400"/>
              <a:t>(Μήπως τα βλέπει κανείς;)</a:t>
            </a:r>
            <a:endParaRPr sz="1400"/>
          </a:p>
          <a:p>
            <a:pPr marL="0" lvl="0" indent="0" algn="l" rtl="0">
              <a:spcBef>
                <a:spcPts val="0"/>
              </a:spcBef>
              <a:spcAft>
                <a:spcPts val="0"/>
              </a:spcAft>
              <a:buSzPts val="990"/>
              <a:buNone/>
            </a:pPr>
            <a:endParaRPr sz="1800"/>
          </a:p>
        </p:txBody>
      </p:sp>
      <p:pic>
        <p:nvPicPr>
          <p:cNvPr id="321" name="Google Shape;321;p36"/>
          <p:cNvPicPr preferRelativeResize="0"/>
          <p:nvPr/>
        </p:nvPicPr>
        <p:blipFill>
          <a:blip r:embed="rId6">
            <a:alphaModFix/>
          </a:blip>
          <a:stretch>
            <a:fillRect/>
          </a:stretch>
        </p:blipFill>
        <p:spPr>
          <a:xfrm>
            <a:off x="7590075" y="3206450"/>
            <a:ext cx="1484901" cy="1937050"/>
          </a:xfrm>
          <a:prstGeom prst="rect">
            <a:avLst/>
          </a:prstGeom>
          <a:noFill/>
          <a:ln>
            <a:noFill/>
          </a:ln>
        </p:spPr>
      </p:pic>
      <p:pic>
        <p:nvPicPr>
          <p:cNvPr id="322" name="Google Shape;322;p36"/>
          <p:cNvPicPr preferRelativeResize="0"/>
          <p:nvPr/>
        </p:nvPicPr>
        <p:blipFill>
          <a:blip r:embed="rId7">
            <a:alphaModFix/>
          </a:blip>
          <a:stretch>
            <a:fillRect/>
          </a:stretch>
        </p:blipFill>
        <p:spPr>
          <a:xfrm>
            <a:off x="4532275" y="4156175"/>
            <a:ext cx="430821" cy="404800"/>
          </a:xfrm>
          <a:prstGeom prst="rect">
            <a:avLst/>
          </a:prstGeom>
          <a:noFill/>
          <a:ln>
            <a:noFill/>
          </a:ln>
        </p:spPr>
      </p:pic>
      <p:pic>
        <p:nvPicPr>
          <p:cNvPr id="323" name="Google Shape;323;p36"/>
          <p:cNvPicPr preferRelativeResize="0"/>
          <p:nvPr/>
        </p:nvPicPr>
        <p:blipFill>
          <a:blip r:embed="rId8">
            <a:alphaModFix/>
          </a:blip>
          <a:stretch>
            <a:fillRect/>
          </a:stretch>
        </p:blipFill>
        <p:spPr>
          <a:xfrm rot="-1758864">
            <a:off x="2982701" y="4421910"/>
            <a:ext cx="430820" cy="496431"/>
          </a:xfrm>
          <a:prstGeom prst="rect">
            <a:avLst/>
          </a:prstGeom>
          <a:noFill/>
          <a:ln>
            <a:noFill/>
          </a:ln>
        </p:spPr>
      </p:pic>
      <p:pic>
        <p:nvPicPr>
          <p:cNvPr id="324" name="Google Shape;324;p36"/>
          <p:cNvPicPr preferRelativeResize="0"/>
          <p:nvPr/>
        </p:nvPicPr>
        <p:blipFill>
          <a:blip r:embed="rId9">
            <a:alphaModFix/>
          </a:blip>
          <a:stretch>
            <a:fillRect/>
          </a:stretch>
        </p:blipFill>
        <p:spPr>
          <a:xfrm>
            <a:off x="3065425" y="4205275"/>
            <a:ext cx="2708074" cy="929701"/>
          </a:xfrm>
          <a:prstGeom prst="rect">
            <a:avLst/>
          </a:prstGeom>
          <a:noFill/>
          <a:ln>
            <a:noFill/>
          </a:ln>
        </p:spPr>
      </p:pic>
      <p:pic>
        <p:nvPicPr>
          <p:cNvPr id="325" name="Google Shape;325;p36"/>
          <p:cNvPicPr preferRelativeResize="0"/>
          <p:nvPr/>
        </p:nvPicPr>
        <p:blipFill>
          <a:blip r:embed="rId10">
            <a:alphaModFix/>
          </a:blip>
          <a:stretch>
            <a:fillRect/>
          </a:stretch>
        </p:blipFill>
        <p:spPr>
          <a:xfrm rot="2153877">
            <a:off x="1404924" y="2383388"/>
            <a:ext cx="430823" cy="496426"/>
          </a:xfrm>
          <a:prstGeom prst="rect">
            <a:avLst/>
          </a:prstGeom>
          <a:noFill/>
          <a:ln>
            <a:noFill/>
          </a:ln>
        </p:spPr>
      </p:pic>
      <p:pic>
        <p:nvPicPr>
          <p:cNvPr id="326" name="Google Shape;326;p36"/>
          <p:cNvPicPr preferRelativeResize="0"/>
          <p:nvPr/>
        </p:nvPicPr>
        <p:blipFill>
          <a:blip r:embed="rId11">
            <a:alphaModFix/>
          </a:blip>
          <a:stretch>
            <a:fillRect/>
          </a:stretch>
        </p:blipFill>
        <p:spPr>
          <a:xfrm>
            <a:off x="985450" y="2172100"/>
            <a:ext cx="801126" cy="1109574"/>
          </a:xfrm>
          <a:prstGeom prst="rect">
            <a:avLst/>
          </a:prstGeom>
          <a:noFill/>
          <a:ln>
            <a:noFill/>
          </a:ln>
        </p:spPr>
      </p:pic>
      <p:pic>
        <p:nvPicPr>
          <p:cNvPr id="327" name="Google Shape;327;p36"/>
          <p:cNvPicPr preferRelativeResize="0"/>
          <p:nvPr/>
        </p:nvPicPr>
        <p:blipFill>
          <a:blip r:embed="rId8">
            <a:alphaModFix/>
          </a:blip>
          <a:stretch>
            <a:fillRect/>
          </a:stretch>
        </p:blipFill>
        <p:spPr>
          <a:xfrm rot="-1758864">
            <a:off x="934789" y="3926760"/>
            <a:ext cx="430820" cy="496431"/>
          </a:xfrm>
          <a:prstGeom prst="rect">
            <a:avLst/>
          </a:prstGeom>
          <a:noFill/>
          <a:ln>
            <a:noFill/>
          </a:ln>
        </p:spPr>
      </p:pic>
      <p:pic>
        <p:nvPicPr>
          <p:cNvPr id="328" name="Google Shape;328;p36"/>
          <p:cNvPicPr preferRelativeResize="0"/>
          <p:nvPr/>
        </p:nvPicPr>
        <p:blipFill>
          <a:blip r:embed="rId12">
            <a:alphaModFix/>
          </a:blip>
          <a:stretch>
            <a:fillRect/>
          </a:stretch>
        </p:blipFill>
        <p:spPr>
          <a:xfrm rot="2276555">
            <a:off x="929024" y="3624312"/>
            <a:ext cx="801125" cy="1354051"/>
          </a:xfrm>
          <a:prstGeom prst="rect">
            <a:avLst/>
          </a:prstGeom>
          <a:noFill/>
          <a:ln>
            <a:noFill/>
          </a:ln>
        </p:spPr>
      </p:pic>
      <p:sp>
        <p:nvSpPr>
          <p:cNvPr id="329" name="Google Shape;329;p36"/>
          <p:cNvSpPr txBox="1"/>
          <p:nvPr/>
        </p:nvSpPr>
        <p:spPr>
          <a:xfrm>
            <a:off x="2473000" y="4837350"/>
            <a:ext cx="3563700" cy="297600"/>
          </a:xfrm>
          <a:prstGeom prst="rect">
            <a:avLst/>
          </a:prstGeom>
          <a:solidFill>
            <a:srgbClr val="FF99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l" sz="1100" b="1"/>
              <a:t>                          Γερμανού Ελισάβετ</a:t>
            </a:r>
            <a:endParaRPr sz="1100" b="1"/>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0" name="Google Shape;70;p15"/>
          <p:cNvPicPr preferRelativeResize="0"/>
          <p:nvPr/>
        </p:nvPicPr>
        <p:blipFill rotWithShape="1">
          <a:blip r:embed="rId3">
            <a:alphaModFix/>
          </a:blip>
          <a:srcRect b="19309"/>
          <a:stretch/>
        </p:blipFill>
        <p:spPr>
          <a:xfrm>
            <a:off x="21025" y="0"/>
            <a:ext cx="9102000" cy="5143500"/>
          </a:xfrm>
          <a:prstGeom prst="rect">
            <a:avLst/>
          </a:prstGeom>
          <a:noFill/>
          <a:ln>
            <a:noFill/>
          </a:ln>
        </p:spPr>
      </p:pic>
      <p:pic>
        <p:nvPicPr>
          <p:cNvPr id="71" name="Google Shape;71;p15"/>
          <p:cNvPicPr preferRelativeResize="0"/>
          <p:nvPr/>
        </p:nvPicPr>
        <p:blipFill>
          <a:blip r:embed="rId4">
            <a:alphaModFix/>
          </a:blip>
          <a:stretch>
            <a:fillRect/>
          </a:stretch>
        </p:blipFill>
        <p:spPr>
          <a:xfrm>
            <a:off x="4904175" y="3128100"/>
            <a:ext cx="1396400" cy="1894675"/>
          </a:xfrm>
          <a:prstGeom prst="rect">
            <a:avLst/>
          </a:prstGeom>
          <a:noFill/>
          <a:ln>
            <a:noFill/>
          </a:ln>
        </p:spPr>
      </p:pic>
      <p:pic>
        <p:nvPicPr>
          <p:cNvPr id="72" name="Google Shape;72;p15"/>
          <p:cNvPicPr preferRelativeResize="0"/>
          <p:nvPr/>
        </p:nvPicPr>
        <p:blipFill>
          <a:blip r:embed="rId5">
            <a:alphaModFix/>
          </a:blip>
          <a:stretch>
            <a:fillRect/>
          </a:stretch>
        </p:blipFill>
        <p:spPr>
          <a:xfrm>
            <a:off x="3033325" y="4018021"/>
            <a:ext cx="1396400" cy="1004753"/>
          </a:xfrm>
          <a:prstGeom prst="rect">
            <a:avLst/>
          </a:prstGeom>
          <a:noFill/>
          <a:ln>
            <a:noFill/>
          </a:ln>
        </p:spPr>
      </p:pic>
      <p:sp>
        <p:nvSpPr>
          <p:cNvPr id="73" name="Google Shape;73;p15"/>
          <p:cNvSpPr txBox="1">
            <a:spLocks noGrp="1"/>
          </p:cNvSpPr>
          <p:nvPr>
            <p:ph type="title"/>
          </p:nvPr>
        </p:nvSpPr>
        <p:spPr>
          <a:xfrm>
            <a:off x="151876" y="191175"/>
            <a:ext cx="8865600" cy="572700"/>
          </a:xfrm>
          <a:prstGeom prst="rect">
            <a:avLst/>
          </a:prstGeom>
          <a:solidFill>
            <a:srgbClr val="FF9900"/>
          </a:solidFill>
        </p:spPr>
        <p:txBody>
          <a:bodyPr spcFirstLastPara="1" wrap="square" lIns="91425" tIns="91425" rIns="91425" bIns="91425" anchor="t" anchorCtr="0">
            <a:noAutofit/>
          </a:bodyPr>
          <a:lstStyle/>
          <a:p>
            <a:pPr marL="0" lvl="0" indent="0" algn="l" rtl="0">
              <a:spcBef>
                <a:spcPts val="0"/>
              </a:spcBef>
              <a:spcAft>
                <a:spcPts val="0"/>
              </a:spcAft>
              <a:buSzPts val="990"/>
              <a:buNone/>
            </a:pPr>
            <a:r>
              <a:rPr lang="el" sz="1400" b="1">
                <a:solidFill>
                  <a:srgbClr val="000000"/>
                </a:solidFill>
              </a:rPr>
              <a:t>“E! Που πας πρωί - πρωί Σταμάτη;” τον ρώτησε ο φίλος του ο Αγκαθούλης ο σκαντζόχοιρος, καθώς τον συνάντησε στο δάσος.  </a:t>
            </a:r>
            <a:endParaRPr sz="1400" b="1">
              <a:solidFill>
                <a:srgbClr val="00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78" name="Google Shape;78;p16"/>
          <p:cNvPicPr preferRelativeResize="0"/>
          <p:nvPr/>
        </p:nvPicPr>
        <p:blipFill rotWithShape="1">
          <a:blip r:embed="rId3">
            <a:alphaModFix/>
          </a:blip>
          <a:srcRect b="19309"/>
          <a:stretch/>
        </p:blipFill>
        <p:spPr>
          <a:xfrm>
            <a:off x="0" y="0"/>
            <a:ext cx="9102000" cy="5143500"/>
          </a:xfrm>
          <a:prstGeom prst="rect">
            <a:avLst/>
          </a:prstGeom>
          <a:noFill/>
          <a:ln>
            <a:noFill/>
          </a:ln>
        </p:spPr>
      </p:pic>
      <p:pic>
        <p:nvPicPr>
          <p:cNvPr id="79" name="Google Shape;79;p16"/>
          <p:cNvPicPr preferRelativeResize="0"/>
          <p:nvPr/>
        </p:nvPicPr>
        <p:blipFill>
          <a:blip r:embed="rId4">
            <a:alphaModFix/>
          </a:blip>
          <a:stretch>
            <a:fillRect/>
          </a:stretch>
        </p:blipFill>
        <p:spPr>
          <a:xfrm>
            <a:off x="4904175" y="3128100"/>
            <a:ext cx="1396400" cy="1894675"/>
          </a:xfrm>
          <a:prstGeom prst="rect">
            <a:avLst/>
          </a:prstGeom>
          <a:noFill/>
          <a:ln>
            <a:noFill/>
          </a:ln>
        </p:spPr>
      </p:pic>
      <p:pic>
        <p:nvPicPr>
          <p:cNvPr id="80" name="Google Shape;80;p16"/>
          <p:cNvPicPr preferRelativeResize="0"/>
          <p:nvPr/>
        </p:nvPicPr>
        <p:blipFill>
          <a:blip r:embed="rId5">
            <a:alphaModFix/>
          </a:blip>
          <a:stretch>
            <a:fillRect/>
          </a:stretch>
        </p:blipFill>
        <p:spPr>
          <a:xfrm>
            <a:off x="3507775" y="4018021"/>
            <a:ext cx="1396400" cy="1004753"/>
          </a:xfrm>
          <a:prstGeom prst="rect">
            <a:avLst/>
          </a:prstGeom>
          <a:noFill/>
          <a:ln>
            <a:noFill/>
          </a:ln>
        </p:spPr>
      </p:pic>
      <p:sp>
        <p:nvSpPr>
          <p:cNvPr id="81" name="Google Shape;81;p16"/>
          <p:cNvSpPr txBox="1">
            <a:spLocks noGrp="1"/>
          </p:cNvSpPr>
          <p:nvPr>
            <p:ph type="title"/>
          </p:nvPr>
        </p:nvSpPr>
        <p:spPr>
          <a:xfrm>
            <a:off x="178650" y="183450"/>
            <a:ext cx="8716800" cy="572700"/>
          </a:xfrm>
          <a:prstGeom prst="rect">
            <a:avLst/>
          </a:prstGeom>
          <a:solidFill>
            <a:srgbClr val="FF9900"/>
          </a:solidFill>
        </p:spPr>
        <p:txBody>
          <a:bodyPr spcFirstLastPara="1" wrap="square" lIns="91425" tIns="91425" rIns="91425" bIns="91425" anchor="t" anchorCtr="0">
            <a:noAutofit/>
          </a:bodyPr>
          <a:lstStyle/>
          <a:p>
            <a:pPr marL="0" lvl="0" indent="0" algn="l" rtl="0">
              <a:spcBef>
                <a:spcPts val="0"/>
              </a:spcBef>
              <a:spcAft>
                <a:spcPts val="0"/>
              </a:spcAft>
              <a:buSzPts val="990"/>
              <a:buNone/>
            </a:pPr>
            <a:r>
              <a:rPr lang="el" sz="1400" b="1"/>
              <a:t>“Είμαι πολύ βιαστικός σήμερα Αγκαθούλη” απάντησε ο Σταμάτης. “Πρέπει να πάω στο αγρόκτημα να αγοράσω…. Ωχ, ξέχασα τι  ήθελα να αγοράσω.” </a:t>
            </a:r>
            <a:r>
              <a:rPr lang="el" sz="1400"/>
              <a:t>(Μήπως θυμάται κανείς;)</a:t>
            </a:r>
            <a:endParaRPr sz="14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17"/>
          <p:cNvPicPr preferRelativeResize="0"/>
          <p:nvPr/>
        </p:nvPicPr>
        <p:blipFill rotWithShape="1">
          <a:blip r:embed="rId3">
            <a:alphaModFix/>
          </a:blip>
          <a:srcRect b="19309"/>
          <a:stretch/>
        </p:blipFill>
        <p:spPr>
          <a:xfrm>
            <a:off x="0" y="0"/>
            <a:ext cx="9102000" cy="5143500"/>
          </a:xfrm>
          <a:prstGeom prst="rect">
            <a:avLst/>
          </a:prstGeom>
          <a:noFill/>
          <a:ln>
            <a:noFill/>
          </a:ln>
        </p:spPr>
      </p:pic>
      <p:pic>
        <p:nvPicPr>
          <p:cNvPr id="87" name="Google Shape;87;p17"/>
          <p:cNvPicPr preferRelativeResize="0"/>
          <p:nvPr/>
        </p:nvPicPr>
        <p:blipFill>
          <a:blip r:embed="rId4">
            <a:alphaModFix/>
          </a:blip>
          <a:stretch>
            <a:fillRect/>
          </a:stretch>
        </p:blipFill>
        <p:spPr>
          <a:xfrm>
            <a:off x="4904175" y="3128100"/>
            <a:ext cx="1396400" cy="1894675"/>
          </a:xfrm>
          <a:prstGeom prst="rect">
            <a:avLst/>
          </a:prstGeom>
          <a:noFill/>
          <a:ln>
            <a:noFill/>
          </a:ln>
        </p:spPr>
      </p:pic>
      <p:pic>
        <p:nvPicPr>
          <p:cNvPr id="88" name="Google Shape;88;p17"/>
          <p:cNvPicPr preferRelativeResize="0"/>
          <p:nvPr/>
        </p:nvPicPr>
        <p:blipFill>
          <a:blip r:embed="rId5">
            <a:alphaModFix/>
          </a:blip>
          <a:stretch>
            <a:fillRect/>
          </a:stretch>
        </p:blipFill>
        <p:spPr>
          <a:xfrm>
            <a:off x="6427850" y="3867571"/>
            <a:ext cx="1396400" cy="1004753"/>
          </a:xfrm>
          <a:prstGeom prst="rect">
            <a:avLst/>
          </a:prstGeom>
          <a:noFill/>
          <a:ln>
            <a:noFill/>
          </a:ln>
        </p:spPr>
      </p:pic>
      <p:sp>
        <p:nvSpPr>
          <p:cNvPr id="89" name="Google Shape;89;p17"/>
          <p:cNvSpPr txBox="1">
            <a:spLocks noGrp="1"/>
          </p:cNvSpPr>
          <p:nvPr>
            <p:ph type="title"/>
          </p:nvPr>
        </p:nvSpPr>
        <p:spPr>
          <a:xfrm>
            <a:off x="206875" y="176225"/>
            <a:ext cx="8669700" cy="572700"/>
          </a:xfrm>
          <a:prstGeom prst="rect">
            <a:avLst/>
          </a:prstGeom>
          <a:solidFill>
            <a:srgbClr val="FF9900"/>
          </a:solidFill>
        </p:spPr>
        <p:txBody>
          <a:bodyPr spcFirstLastPara="1" wrap="square" lIns="91425" tIns="91425" rIns="91425" bIns="91425" anchor="t" anchorCtr="0">
            <a:noAutofit/>
          </a:bodyPr>
          <a:lstStyle/>
          <a:p>
            <a:pPr marL="0" lvl="0" indent="0" algn="l" rtl="0">
              <a:spcBef>
                <a:spcPts val="0"/>
              </a:spcBef>
              <a:spcAft>
                <a:spcPts val="0"/>
              </a:spcAft>
              <a:buSzPts val="990"/>
              <a:buNone/>
            </a:pPr>
            <a:r>
              <a:rPr lang="el" sz="1400" b="1"/>
              <a:t>“Ναι! Ήθελα να αγοράσω αυγά. Φεύγω τώρα. Σε καλώ όμως την Κυριακή να γιορτάσουμε όλοι μαζί το Πάσχα” είπε ο Σταμάτης και συνέχισε το δρόμο του. </a:t>
            </a:r>
            <a:endParaRPr sz="1400" b="1"/>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18"/>
          <p:cNvPicPr preferRelativeResize="0"/>
          <p:nvPr/>
        </p:nvPicPr>
        <p:blipFill>
          <a:blip r:embed="rId3">
            <a:alphaModFix/>
          </a:blip>
          <a:stretch>
            <a:fillRect/>
          </a:stretch>
        </p:blipFill>
        <p:spPr>
          <a:xfrm>
            <a:off x="0" y="-8837"/>
            <a:ext cx="9144000" cy="5161175"/>
          </a:xfrm>
          <a:prstGeom prst="rect">
            <a:avLst/>
          </a:prstGeom>
          <a:noFill/>
          <a:ln>
            <a:noFill/>
          </a:ln>
        </p:spPr>
      </p:pic>
      <p:sp>
        <p:nvSpPr>
          <p:cNvPr id="95" name="Google Shape;95;p18"/>
          <p:cNvSpPr txBox="1">
            <a:spLocks noGrp="1"/>
          </p:cNvSpPr>
          <p:nvPr>
            <p:ph type="title"/>
          </p:nvPr>
        </p:nvSpPr>
        <p:spPr>
          <a:xfrm>
            <a:off x="176100" y="194175"/>
            <a:ext cx="8791800" cy="746100"/>
          </a:xfrm>
          <a:prstGeom prst="rect">
            <a:avLst/>
          </a:prstGeom>
          <a:solidFill>
            <a:srgbClr val="FF9900"/>
          </a:solidFill>
        </p:spPr>
        <p:txBody>
          <a:bodyPr spcFirstLastPara="1" wrap="square" lIns="91425" tIns="91425" rIns="91425" bIns="91425" anchor="t" anchorCtr="0">
            <a:noAutofit/>
          </a:bodyPr>
          <a:lstStyle/>
          <a:p>
            <a:pPr marL="0" lvl="0" indent="0" algn="l" rtl="0">
              <a:spcBef>
                <a:spcPts val="0"/>
              </a:spcBef>
              <a:spcAft>
                <a:spcPts val="0"/>
              </a:spcAft>
              <a:buSzPts val="990"/>
              <a:buNone/>
            </a:pPr>
            <a:r>
              <a:rPr lang="el" sz="1400" b="1"/>
              <a:t>Όταν έφτασε στο αγρόκτημα, ο αγρότης τον καλωσόρισε και τον ρώτησε τι ήθελε. “Θέλω να αγοράσω αυγά” ειπε ο Σταμάτης.  “Πόσα;” τον ρώτησε ο αγρότης. “Ωχ…. δεν θυμάμαι πόσα ήθελα.”</a:t>
            </a:r>
            <a:endParaRPr sz="1400" b="1"/>
          </a:p>
          <a:p>
            <a:pPr marL="0" lvl="0" indent="0" algn="l" rtl="0">
              <a:spcBef>
                <a:spcPts val="0"/>
              </a:spcBef>
              <a:spcAft>
                <a:spcPts val="0"/>
              </a:spcAft>
              <a:buSzPts val="990"/>
              <a:buNone/>
            </a:pPr>
            <a:r>
              <a:rPr lang="el" sz="1400"/>
              <a:t>(Μήπως θυμάται κανείς;)</a:t>
            </a:r>
            <a:endParaRPr sz="1400"/>
          </a:p>
        </p:txBody>
      </p:sp>
      <p:pic>
        <p:nvPicPr>
          <p:cNvPr id="96" name="Google Shape;96;p18"/>
          <p:cNvPicPr preferRelativeResize="0"/>
          <p:nvPr/>
        </p:nvPicPr>
        <p:blipFill>
          <a:blip r:embed="rId4">
            <a:alphaModFix/>
          </a:blip>
          <a:stretch>
            <a:fillRect/>
          </a:stretch>
        </p:blipFill>
        <p:spPr>
          <a:xfrm>
            <a:off x="1994150" y="4198775"/>
            <a:ext cx="1102451" cy="886976"/>
          </a:xfrm>
          <a:prstGeom prst="rect">
            <a:avLst/>
          </a:prstGeom>
          <a:noFill/>
          <a:ln>
            <a:noFill/>
          </a:ln>
        </p:spPr>
      </p:pic>
      <p:pic>
        <p:nvPicPr>
          <p:cNvPr id="97" name="Google Shape;97;p18"/>
          <p:cNvPicPr preferRelativeResize="0"/>
          <p:nvPr/>
        </p:nvPicPr>
        <p:blipFill>
          <a:blip r:embed="rId5">
            <a:alphaModFix/>
          </a:blip>
          <a:stretch>
            <a:fillRect/>
          </a:stretch>
        </p:blipFill>
        <p:spPr>
          <a:xfrm>
            <a:off x="713725" y="2424800"/>
            <a:ext cx="1628886" cy="24457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19"/>
          <p:cNvPicPr preferRelativeResize="0"/>
          <p:nvPr/>
        </p:nvPicPr>
        <p:blipFill>
          <a:blip r:embed="rId3">
            <a:alphaModFix/>
          </a:blip>
          <a:stretch>
            <a:fillRect/>
          </a:stretch>
        </p:blipFill>
        <p:spPr>
          <a:xfrm>
            <a:off x="0" y="-8837"/>
            <a:ext cx="9144000" cy="5161175"/>
          </a:xfrm>
          <a:prstGeom prst="rect">
            <a:avLst/>
          </a:prstGeom>
          <a:noFill/>
          <a:ln>
            <a:noFill/>
          </a:ln>
        </p:spPr>
      </p:pic>
      <p:sp>
        <p:nvSpPr>
          <p:cNvPr id="103" name="Google Shape;103;p19"/>
          <p:cNvSpPr txBox="1">
            <a:spLocks noGrp="1"/>
          </p:cNvSpPr>
          <p:nvPr>
            <p:ph type="title"/>
          </p:nvPr>
        </p:nvSpPr>
        <p:spPr>
          <a:xfrm>
            <a:off x="147900" y="184775"/>
            <a:ext cx="8848200" cy="454800"/>
          </a:xfrm>
          <a:prstGeom prst="rect">
            <a:avLst/>
          </a:prstGeom>
          <a:solidFill>
            <a:srgbClr val="FF9900"/>
          </a:solidFill>
        </p:spPr>
        <p:txBody>
          <a:bodyPr spcFirstLastPara="1" wrap="square" lIns="91425" tIns="91425" rIns="91425" bIns="91425" anchor="t" anchorCtr="0">
            <a:noAutofit/>
          </a:bodyPr>
          <a:lstStyle/>
          <a:p>
            <a:pPr marL="0" lvl="0" indent="0" algn="l" rtl="0">
              <a:spcBef>
                <a:spcPts val="0"/>
              </a:spcBef>
              <a:spcAft>
                <a:spcPts val="0"/>
              </a:spcAft>
              <a:buSzPts val="990"/>
              <a:buNone/>
            </a:pPr>
            <a:r>
              <a:rPr lang="el" sz="1400" b="1"/>
              <a:t>“Ναι! 12 ήθελα.” Και αφού αγόρασε τα αυγά συνέχισε το δρόμο του. </a:t>
            </a:r>
            <a:endParaRPr sz="1400" b="1"/>
          </a:p>
          <a:p>
            <a:pPr marL="0" lvl="0" indent="0" algn="l" rtl="0">
              <a:spcBef>
                <a:spcPts val="0"/>
              </a:spcBef>
              <a:spcAft>
                <a:spcPts val="0"/>
              </a:spcAft>
              <a:buSzPts val="990"/>
              <a:buNone/>
            </a:pPr>
            <a:endParaRPr sz="1800"/>
          </a:p>
        </p:txBody>
      </p:sp>
      <p:pic>
        <p:nvPicPr>
          <p:cNvPr id="104" name="Google Shape;104;p19"/>
          <p:cNvPicPr preferRelativeResize="0"/>
          <p:nvPr/>
        </p:nvPicPr>
        <p:blipFill>
          <a:blip r:embed="rId4">
            <a:alphaModFix/>
          </a:blip>
          <a:stretch>
            <a:fillRect/>
          </a:stretch>
        </p:blipFill>
        <p:spPr>
          <a:xfrm>
            <a:off x="3994100" y="4533525"/>
            <a:ext cx="435625" cy="502300"/>
          </a:xfrm>
          <a:prstGeom prst="rect">
            <a:avLst/>
          </a:prstGeom>
          <a:noFill/>
          <a:ln>
            <a:noFill/>
          </a:ln>
        </p:spPr>
      </p:pic>
      <p:pic>
        <p:nvPicPr>
          <p:cNvPr id="105" name="Google Shape;105;p19"/>
          <p:cNvPicPr preferRelativeResize="0"/>
          <p:nvPr/>
        </p:nvPicPr>
        <p:blipFill>
          <a:blip r:embed="rId4">
            <a:alphaModFix/>
          </a:blip>
          <a:stretch>
            <a:fillRect/>
          </a:stretch>
        </p:blipFill>
        <p:spPr>
          <a:xfrm>
            <a:off x="4230475" y="4288200"/>
            <a:ext cx="435625" cy="502300"/>
          </a:xfrm>
          <a:prstGeom prst="rect">
            <a:avLst/>
          </a:prstGeom>
          <a:noFill/>
          <a:ln>
            <a:noFill/>
          </a:ln>
        </p:spPr>
      </p:pic>
      <p:pic>
        <p:nvPicPr>
          <p:cNvPr id="106" name="Google Shape;106;p19"/>
          <p:cNvPicPr preferRelativeResize="0"/>
          <p:nvPr/>
        </p:nvPicPr>
        <p:blipFill>
          <a:blip r:embed="rId4">
            <a:alphaModFix/>
          </a:blip>
          <a:stretch>
            <a:fillRect/>
          </a:stretch>
        </p:blipFill>
        <p:spPr>
          <a:xfrm>
            <a:off x="4052625" y="4031225"/>
            <a:ext cx="435625" cy="502300"/>
          </a:xfrm>
          <a:prstGeom prst="rect">
            <a:avLst/>
          </a:prstGeom>
          <a:noFill/>
          <a:ln>
            <a:noFill/>
          </a:ln>
        </p:spPr>
      </p:pic>
      <p:pic>
        <p:nvPicPr>
          <p:cNvPr id="107" name="Google Shape;107;p19"/>
          <p:cNvPicPr preferRelativeResize="0"/>
          <p:nvPr/>
        </p:nvPicPr>
        <p:blipFill>
          <a:blip r:embed="rId4">
            <a:alphaModFix/>
          </a:blip>
          <a:stretch>
            <a:fillRect/>
          </a:stretch>
        </p:blipFill>
        <p:spPr>
          <a:xfrm>
            <a:off x="3307125" y="4108200"/>
            <a:ext cx="435625" cy="502300"/>
          </a:xfrm>
          <a:prstGeom prst="rect">
            <a:avLst/>
          </a:prstGeom>
          <a:noFill/>
          <a:ln>
            <a:noFill/>
          </a:ln>
        </p:spPr>
      </p:pic>
      <p:pic>
        <p:nvPicPr>
          <p:cNvPr id="108" name="Google Shape;108;p19"/>
          <p:cNvPicPr preferRelativeResize="0"/>
          <p:nvPr/>
        </p:nvPicPr>
        <p:blipFill>
          <a:blip r:embed="rId4">
            <a:alphaModFix/>
          </a:blip>
          <a:stretch>
            <a:fillRect/>
          </a:stretch>
        </p:blipFill>
        <p:spPr>
          <a:xfrm>
            <a:off x="3617000" y="4108200"/>
            <a:ext cx="435625" cy="502300"/>
          </a:xfrm>
          <a:prstGeom prst="rect">
            <a:avLst/>
          </a:prstGeom>
          <a:noFill/>
          <a:ln>
            <a:noFill/>
          </a:ln>
        </p:spPr>
      </p:pic>
      <p:pic>
        <p:nvPicPr>
          <p:cNvPr id="109" name="Google Shape;109;p19"/>
          <p:cNvPicPr preferRelativeResize="0"/>
          <p:nvPr/>
        </p:nvPicPr>
        <p:blipFill>
          <a:blip r:embed="rId4">
            <a:alphaModFix/>
          </a:blip>
          <a:stretch>
            <a:fillRect/>
          </a:stretch>
        </p:blipFill>
        <p:spPr>
          <a:xfrm>
            <a:off x="3863850" y="4194500"/>
            <a:ext cx="435625" cy="502300"/>
          </a:xfrm>
          <a:prstGeom prst="rect">
            <a:avLst/>
          </a:prstGeom>
          <a:noFill/>
          <a:ln>
            <a:noFill/>
          </a:ln>
        </p:spPr>
      </p:pic>
      <p:pic>
        <p:nvPicPr>
          <p:cNvPr id="110" name="Google Shape;110;p19"/>
          <p:cNvPicPr preferRelativeResize="0"/>
          <p:nvPr/>
        </p:nvPicPr>
        <p:blipFill>
          <a:blip r:embed="rId4">
            <a:alphaModFix/>
          </a:blip>
          <a:stretch>
            <a:fillRect/>
          </a:stretch>
        </p:blipFill>
        <p:spPr>
          <a:xfrm>
            <a:off x="3679775" y="4399400"/>
            <a:ext cx="435625" cy="502300"/>
          </a:xfrm>
          <a:prstGeom prst="rect">
            <a:avLst/>
          </a:prstGeom>
          <a:noFill/>
          <a:ln>
            <a:noFill/>
          </a:ln>
        </p:spPr>
      </p:pic>
      <p:pic>
        <p:nvPicPr>
          <p:cNvPr id="111" name="Google Shape;111;p19"/>
          <p:cNvPicPr preferRelativeResize="0"/>
          <p:nvPr/>
        </p:nvPicPr>
        <p:blipFill>
          <a:blip r:embed="rId4">
            <a:alphaModFix/>
          </a:blip>
          <a:stretch>
            <a:fillRect/>
          </a:stretch>
        </p:blipFill>
        <p:spPr>
          <a:xfrm>
            <a:off x="2940525" y="4108200"/>
            <a:ext cx="435625" cy="502300"/>
          </a:xfrm>
          <a:prstGeom prst="rect">
            <a:avLst/>
          </a:prstGeom>
          <a:noFill/>
          <a:ln>
            <a:noFill/>
          </a:ln>
        </p:spPr>
      </p:pic>
      <p:pic>
        <p:nvPicPr>
          <p:cNvPr id="112" name="Google Shape;112;p19"/>
          <p:cNvPicPr preferRelativeResize="0"/>
          <p:nvPr/>
        </p:nvPicPr>
        <p:blipFill>
          <a:blip r:embed="rId4">
            <a:alphaModFix/>
          </a:blip>
          <a:stretch>
            <a:fillRect/>
          </a:stretch>
        </p:blipFill>
        <p:spPr>
          <a:xfrm>
            <a:off x="2811725" y="4399400"/>
            <a:ext cx="435625" cy="502300"/>
          </a:xfrm>
          <a:prstGeom prst="rect">
            <a:avLst/>
          </a:prstGeom>
          <a:noFill/>
          <a:ln>
            <a:noFill/>
          </a:ln>
        </p:spPr>
      </p:pic>
      <p:pic>
        <p:nvPicPr>
          <p:cNvPr id="113" name="Google Shape;113;p19"/>
          <p:cNvPicPr preferRelativeResize="0"/>
          <p:nvPr/>
        </p:nvPicPr>
        <p:blipFill>
          <a:blip r:embed="rId4">
            <a:alphaModFix/>
          </a:blip>
          <a:stretch>
            <a:fillRect/>
          </a:stretch>
        </p:blipFill>
        <p:spPr>
          <a:xfrm>
            <a:off x="3307125" y="4399400"/>
            <a:ext cx="435625" cy="502300"/>
          </a:xfrm>
          <a:prstGeom prst="rect">
            <a:avLst/>
          </a:prstGeom>
          <a:noFill/>
          <a:ln>
            <a:noFill/>
          </a:ln>
        </p:spPr>
      </p:pic>
      <p:pic>
        <p:nvPicPr>
          <p:cNvPr id="114" name="Google Shape;114;p19"/>
          <p:cNvPicPr preferRelativeResize="0"/>
          <p:nvPr/>
        </p:nvPicPr>
        <p:blipFill>
          <a:blip r:embed="rId4">
            <a:alphaModFix/>
          </a:blip>
          <a:stretch>
            <a:fillRect/>
          </a:stretch>
        </p:blipFill>
        <p:spPr>
          <a:xfrm>
            <a:off x="3564700" y="4610500"/>
            <a:ext cx="435625" cy="502300"/>
          </a:xfrm>
          <a:prstGeom prst="rect">
            <a:avLst/>
          </a:prstGeom>
          <a:noFill/>
          <a:ln>
            <a:noFill/>
          </a:ln>
        </p:spPr>
      </p:pic>
      <p:pic>
        <p:nvPicPr>
          <p:cNvPr id="115" name="Google Shape;115;p19"/>
          <p:cNvPicPr preferRelativeResize="0"/>
          <p:nvPr/>
        </p:nvPicPr>
        <p:blipFill>
          <a:blip r:embed="rId4">
            <a:alphaModFix/>
          </a:blip>
          <a:stretch>
            <a:fillRect/>
          </a:stretch>
        </p:blipFill>
        <p:spPr>
          <a:xfrm>
            <a:off x="3155225" y="4610500"/>
            <a:ext cx="435625" cy="502300"/>
          </a:xfrm>
          <a:prstGeom prst="rect">
            <a:avLst/>
          </a:prstGeom>
          <a:noFill/>
          <a:ln>
            <a:noFill/>
          </a:ln>
        </p:spPr>
      </p:pic>
      <p:pic>
        <p:nvPicPr>
          <p:cNvPr id="116" name="Google Shape;116;p19"/>
          <p:cNvPicPr preferRelativeResize="0"/>
          <p:nvPr/>
        </p:nvPicPr>
        <p:blipFill>
          <a:blip r:embed="rId5">
            <a:alphaModFix/>
          </a:blip>
          <a:stretch>
            <a:fillRect/>
          </a:stretch>
        </p:blipFill>
        <p:spPr>
          <a:xfrm>
            <a:off x="1355575" y="3943271"/>
            <a:ext cx="1396400" cy="100475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20"/>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22" name="Google Shape;122;p20"/>
          <p:cNvPicPr preferRelativeResize="0"/>
          <p:nvPr/>
        </p:nvPicPr>
        <p:blipFill>
          <a:blip r:embed="rId4">
            <a:alphaModFix/>
          </a:blip>
          <a:stretch>
            <a:fillRect/>
          </a:stretch>
        </p:blipFill>
        <p:spPr>
          <a:xfrm>
            <a:off x="4482200" y="2882950"/>
            <a:ext cx="1832375" cy="2097825"/>
          </a:xfrm>
          <a:prstGeom prst="rect">
            <a:avLst/>
          </a:prstGeom>
          <a:noFill/>
          <a:ln>
            <a:noFill/>
          </a:ln>
        </p:spPr>
      </p:pic>
      <p:sp>
        <p:nvSpPr>
          <p:cNvPr id="123" name="Google Shape;123;p20"/>
          <p:cNvSpPr txBox="1"/>
          <p:nvPr/>
        </p:nvSpPr>
        <p:spPr>
          <a:xfrm>
            <a:off x="162000" y="207725"/>
            <a:ext cx="8820000" cy="1046700"/>
          </a:xfrm>
          <a:prstGeom prst="rect">
            <a:avLst/>
          </a:prstGeom>
          <a:solidFill>
            <a:srgbClr val="FF99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b="1">
                <a:solidFill>
                  <a:schemeClr val="dk1"/>
                </a:solidFill>
              </a:rPr>
              <a:t>Λίγο πιο κει συνάντησε τον φίλο του τον Σποτ το σκύλο. “Που πας έτσι βιαστικά;” τον ρώτησε ο Σποτ. “Πάω στο σούπερ μάρκετ να αγοράσω χρώματα για να βάψω αυγά” απάντησε ο Σταματης. “Τι χρώματα θα αγοράσεις;” “Κόκκινο, πράσινο, κίτρινο και μπλε. Και σε καλώ την Κυριακή να ρθεις στο σπίτι μου να γιορτάσουμε όλοι μαζί” είπε ο Σταμάτης και συνέχισε το δρόμο του.</a:t>
            </a:r>
            <a:endParaRPr b="1"/>
          </a:p>
        </p:txBody>
      </p:sp>
      <p:pic>
        <p:nvPicPr>
          <p:cNvPr id="124" name="Google Shape;124;p20"/>
          <p:cNvPicPr preferRelativeResize="0"/>
          <p:nvPr/>
        </p:nvPicPr>
        <p:blipFill>
          <a:blip r:embed="rId5">
            <a:alphaModFix/>
          </a:blip>
          <a:stretch>
            <a:fillRect/>
          </a:stretch>
        </p:blipFill>
        <p:spPr>
          <a:xfrm>
            <a:off x="3033325" y="4018021"/>
            <a:ext cx="1396400" cy="100475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128"/>
        <p:cNvGrpSpPr/>
        <p:nvPr/>
      </p:nvGrpSpPr>
      <p:grpSpPr>
        <a:xfrm>
          <a:off x="0" y="0"/>
          <a:ext cx="0" cy="0"/>
          <a:chOff x="0" y="0"/>
          <a:chExt cx="0" cy="0"/>
        </a:xfrm>
      </p:grpSpPr>
      <p:pic>
        <p:nvPicPr>
          <p:cNvPr id="129" name="Google Shape;129;p21"/>
          <p:cNvPicPr preferRelativeResize="0"/>
          <p:nvPr/>
        </p:nvPicPr>
        <p:blipFill>
          <a:blip r:embed="rId3">
            <a:alphaModFix/>
          </a:blip>
          <a:stretch>
            <a:fillRect/>
          </a:stretch>
        </p:blipFill>
        <p:spPr>
          <a:xfrm>
            <a:off x="1555700" y="343500"/>
            <a:ext cx="7588300" cy="4800000"/>
          </a:xfrm>
          <a:prstGeom prst="rect">
            <a:avLst/>
          </a:prstGeom>
          <a:noFill/>
          <a:ln>
            <a:noFill/>
          </a:ln>
        </p:spPr>
      </p:pic>
      <p:pic>
        <p:nvPicPr>
          <p:cNvPr id="130" name="Google Shape;130;p21"/>
          <p:cNvPicPr preferRelativeResize="0"/>
          <p:nvPr/>
        </p:nvPicPr>
        <p:blipFill>
          <a:blip r:embed="rId4">
            <a:alphaModFix/>
          </a:blip>
          <a:stretch>
            <a:fillRect/>
          </a:stretch>
        </p:blipFill>
        <p:spPr>
          <a:xfrm>
            <a:off x="835675" y="794375"/>
            <a:ext cx="1956500" cy="3898250"/>
          </a:xfrm>
          <a:prstGeom prst="rect">
            <a:avLst/>
          </a:prstGeom>
          <a:noFill/>
          <a:ln>
            <a:noFill/>
          </a:ln>
        </p:spPr>
      </p:pic>
      <p:pic>
        <p:nvPicPr>
          <p:cNvPr id="131" name="Google Shape;131;p21"/>
          <p:cNvPicPr preferRelativeResize="0"/>
          <p:nvPr/>
        </p:nvPicPr>
        <p:blipFill>
          <a:blip r:embed="rId5">
            <a:alphaModFix/>
          </a:blip>
          <a:stretch>
            <a:fillRect/>
          </a:stretch>
        </p:blipFill>
        <p:spPr>
          <a:xfrm>
            <a:off x="52200" y="4070496"/>
            <a:ext cx="1396400" cy="1004753"/>
          </a:xfrm>
          <a:prstGeom prst="rect">
            <a:avLst/>
          </a:prstGeom>
          <a:noFill/>
          <a:ln>
            <a:noFill/>
          </a:ln>
        </p:spPr>
      </p:pic>
      <p:sp>
        <p:nvSpPr>
          <p:cNvPr id="132" name="Google Shape;132;p21"/>
          <p:cNvSpPr txBox="1"/>
          <p:nvPr/>
        </p:nvSpPr>
        <p:spPr>
          <a:xfrm>
            <a:off x="147900" y="178775"/>
            <a:ext cx="8848200" cy="615600"/>
          </a:xfrm>
          <a:prstGeom prst="rect">
            <a:avLst/>
          </a:prstGeom>
          <a:solidFill>
            <a:srgbClr val="FF99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b="1">
                <a:solidFill>
                  <a:schemeClr val="dk1"/>
                </a:solidFill>
              </a:rPr>
              <a:t>Όταν έφτασε στο σούπερ μάρκετ, η πωλήτρια τον ρώτησε τι θα ήθελε. “Θέλω….Ωχ, ξέχασα τι θέλω.”</a:t>
            </a:r>
            <a:endParaRPr b="1">
              <a:solidFill>
                <a:schemeClr val="dk1"/>
              </a:solidFill>
            </a:endParaRPr>
          </a:p>
          <a:p>
            <a:pPr marL="0" lvl="0" indent="0" algn="l" rtl="0">
              <a:spcBef>
                <a:spcPts val="0"/>
              </a:spcBef>
              <a:spcAft>
                <a:spcPts val="0"/>
              </a:spcAft>
              <a:buNone/>
            </a:pPr>
            <a:r>
              <a:rPr lang="el">
                <a:solidFill>
                  <a:schemeClr val="dk1"/>
                </a:solidFill>
              </a:rPr>
              <a:t>(Μήπως θυμάται κανείς;) </a:t>
            </a:r>
            <a:endParaRPr>
              <a:solidFill>
                <a:schemeClr val="dk1"/>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819</Words>
  <Application>Microsoft Office PowerPoint</Application>
  <PresentationFormat>Προβολή στην οθόνη (16:9)</PresentationFormat>
  <Paragraphs>35</Paragraphs>
  <Slides>24</Slides>
  <Notes>24</Notes>
  <HiddenSlides>0</HiddenSlides>
  <MMClips>0</MMClips>
  <ScaleCrop>false</ScaleCrop>
  <HeadingPairs>
    <vt:vector size="6" baseType="variant">
      <vt:variant>
        <vt:lpstr>Γραμματοσειρές που χρησιμοποιούνται</vt:lpstr>
      </vt:variant>
      <vt:variant>
        <vt:i4>1</vt:i4>
      </vt:variant>
      <vt:variant>
        <vt:lpstr>Θέμα</vt:lpstr>
      </vt:variant>
      <vt:variant>
        <vt:i4>1</vt:i4>
      </vt:variant>
      <vt:variant>
        <vt:lpstr>Τίτλοι διαφανειών</vt:lpstr>
      </vt:variant>
      <vt:variant>
        <vt:i4>24</vt:i4>
      </vt:variant>
    </vt:vector>
  </HeadingPairs>
  <TitlesOfParts>
    <vt:vector size="26" baseType="lpstr">
      <vt:lpstr>Arial</vt:lpstr>
      <vt:lpstr>Simple Light</vt:lpstr>
      <vt:lpstr>Ο Σταμάτης το σαλιγκάρι γιορτάζει το Πάσχα. </vt:lpstr>
      <vt:lpstr>Ο Σταμάτης το σαλιγκάρι άρχισε τις ετοιμασίες για το Πάσχα. Ξύπνησε λοιπόν σήμερα νωρίς και ξεκίνησε. Θα πήγαινε στο αγρόκτημα να αγοράσει 12 αυγά. </vt:lpstr>
      <vt:lpstr>“E! Που πας πρωί - πρωί Σταμάτη;” τον ρώτησε ο φίλος του ο Αγκαθούλης ο σκαντζόχοιρος, καθώς τον συνάντησε στο δάσος.  </vt:lpstr>
      <vt:lpstr>“Είμαι πολύ βιαστικός σήμερα Αγκαθούλη” απάντησε ο Σταμάτης. “Πρέπει να πάω στο αγρόκτημα να αγοράσω…. Ωχ, ξέχασα τι  ήθελα να αγοράσω.” (Μήπως θυμάται κανείς;)</vt:lpstr>
      <vt:lpstr>“Ναι! Ήθελα να αγοράσω αυγά. Φεύγω τώρα. Σε καλώ όμως την Κυριακή να γιορτάσουμε όλοι μαζί το Πάσχα” είπε ο Σταμάτης και συνέχισε το δρόμο του. </vt:lpstr>
      <vt:lpstr>Όταν έφτασε στο αγρόκτημα, ο αγρότης τον καλωσόρισε και τον ρώτησε τι ήθελε. “Θέλω να αγοράσω αυγά” ειπε ο Σταμάτης.  “Πόσα;” τον ρώτησε ο αγρότης. “Ωχ…. δεν θυμάμαι πόσα ήθελα.” (Μήπως θυμάται κανείς;)</vt:lpstr>
      <vt:lpstr>“Ναι! 12 ήθελα.” Και αφού αγόρασε τα αυγά συνέχισε το δρόμο του.  </vt:lpstr>
      <vt:lpstr>Παρουσίαση του PowerPoint</vt:lpstr>
      <vt:lpstr>Παρουσίαση του PowerPoint</vt:lpstr>
      <vt:lpstr>“Α! Ναι! Κόκκινο, πράσινο, κίτρινο και μπλε χρώμα για να βάψω αυγά.” Και αφού αγόρασε τα χρώματα συνέχισε το δρόμο του.  </vt:lpstr>
      <vt:lpstr> Παρακάτω συνάντησε τον φίλο του τον Λάκη το σκιουράκι. “Που πας Σταμάτη;” τον ρώτησε ο Λάκης. “Πάω στο ζαχαροπλαστείο να αγοράσω τσουρέκια, σοκολατένια αυγά και ζαχαρωτά” απάντησε ο Σταμάτης. “Και σε καλώ την Κυριακή να ρθεις να γιορτάσουμε όλοι μαζί” είπε και συνέχισε το δρόμο του.  </vt:lpstr>
      <vt:lpstr> Όταν έφτασε στο ζαχαροπλαστείο, η ζαχαροπλάστης τον ρώτησε τι ήθελε. “Θέλω….Ωχ! Ξέχασα τι θέλω.” (Μήπως θυμάται κανείς;) </vt:lpstr>
      <vt:lpstr>“Σωστά! Τσουρέκια, σοκολατένια αυγά και ζαχαρωτά.” Και αφού τα αγόρασε συνέχισε το δρόμο του.   </vt:lpstr>
      <vt:lpstr>  </vt:lpstr>
      <vt:lpstr>Όταν έφτασε στο μανάβικο, ο μανάβης τον ρώτησε τι ήθελε. “Θέλω….Ωχ, δεν θυμάμαι τι θέλω.”  (Μήπως θυμάται κανείς;) </vt:lpstr>
      <vt:lpstr>“Μπράβο! Καρότα, μαρούλια, σταφύλια, μήλα, φιστίκια και καρύδια.” Και αφού τα αγόρασε συνέχισε το δρόμο του.  </vt:lpstr>
      <vt:lpstr>Εκεί που περπατούσε, είδε το φίλο του τον Ασπρούλη το λαγό να έρχεται χοροπηδώντας. Μόλις ο Ασπρούλης είδε τον Σταμάτη, σταμάτησε και τον ρώτησε: “Πας κάπου Σταμάτη;” “Πάω στο κρεοπωλείο να αγοράσω λουκάνικα και σαλάμι” απάντησε εκείνος. “Και σε καλώ την Κυριακή να ρθεις να γιορτάσουμε όλοι μαζί” συμπλήρωσε και συνέχισε το δρόμο του.  </vt:lpstr>
      <vt:lpstr>Όταν έφτασε στο κρεοπωλείο, ο κρεοπώλης τον ρώτησε τι ήθελε. “Θέλω….Ωχ, δεν θυμάμαι.”  (Μήπως θυμάται κανείς;) </vt:lpstr>
      <vt:lpstr>“Ναι! Λουκάνικα και σαλάμι.” Και αφού τα αγόρασε συνέχισε το δρόμο του. Του είχε μείνει μόνο μια τελευταία στάση στον ψαρά για να αγοράσει σαρδέλες και γαύρο.    </vt:lpstr>
      <vt:lpstr>Όταν όμως έφτασε είχε ήδη ξεχάσει τι ήθελε να αγοράσει. (Μήπως θυμάται κανείς;) </vt:lpstr>
      <vt:lpstr>Ο Σταμάτης φορτωμενος με τα ψώνια γύρισε στο σπιτάκι του και άρχισε τις ετοιμασίες. Την Κυριακή τα είχε όλα έτοιμα και περίμενε ανυπόμονα τους φίλους του. Αλλά δεν θυμόταν ποιους είχε καλέσει.  (Μήπως θυμάται κανείς;) </vt:lpstr>
      <vt:lpstr>Όταν ήρθαν οι φίλοι του ο Σταμάτης άρχισε να στρώνει το τραπέζι αλλά δεν θυμόταν τι πρέπει να δώσει στον καθένα για να φάει. (Μήπως θυμάται κανείς;) </vt:lpstr>
      <vt:lpstr>Ω! σωστά! Μήλα και σταφύλια στον Αγκαθούλη, λουκάνικα και σαλάμι στον Σποτ, φιστίκια και καρύδια στον Λάκη, σαρδέλες και γαύρο στη Σουσού και καρότα και μαρούλια στον Ασπρούλη.  </vt:lpstr>
      <vt:lpstr>Στο τέλος, ο Σταμάτης για να διασκεδάσουν ζήτησε από τους φίλους του να βρουν που είχε κρύψει τα βαμμένα αυγά, αφού κι αυτός ο ίδιος δεν θυμόταν. (Μήπως τα βλέπει κανείς;)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Ο Σταμάτης το σαλιγκάρι γιορτάζει το Πάσχα. </dc:title>
  <dc:creator>Lela</dc:creator>
  <cp:lastModifiedBy>Λογαριασμός Microsoft</cp:lastModifiedBy>
  <cp:revision>2</cp:revision>
  <dcterms:modified xsi:type="dcterms:W3CDTF">2021-04-13T20:14:20Z</dcterms:modified>
</cp:coreProperties>
</file>