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D9EB"/>
    <a:srgbClr val="D5E1EF"/>
    <a:srgbClr val="4081D0"/>
    <a:srgbClr val="CC0000"/>
    <a:srgbClr val="FFFFE7"/>
    <a:srgbClr val="FFFFCC"/>
    <a:srgbClr val="1E963B"/>
    <a:srgbClr val="35B0E7"/>
    <a:srgbClr val="5CE6DF"/>
    <a:srgbClr val="3BF5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14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BF08F2-BFF0-4242-BB69-6E2037D4B1D8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B7E8B748-9F82-4524-A0E5-DBECF82B284E}">
      <dgm:prSet phldrT="[Κείμενο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l-GR" sz="1800" b="1" dirty="0" err="1" smtClean="0">
              <a:latin typeface="Bookman Old Style" pitchFamily="18" charset="0"/>
            </a:rPr>
            <a:t>Χαρακτηρι</a:t>
          </a:r>
          <a:r>
            <a:rPr lang="el-GR" sz="1800" b="1" dirty="0" smtClean="0">
              <a:latin typeface="Bookman Old Style" pitchFamily="18" charset="0"/>
            </a:rPr>
            <a:t>-</a:t>
          </a:r>
        </a:p>
        <a:p>
          <a:r>
            <a:rPr lang="el-GR" sz="1800" b="1" dirty="0" err="1" smtClean="0">
              <a:latin typeface="Bookman Old Style" pitchFamily="18" charset="0"/>
            </a:rPr>
            <a:t>στικά</a:t>
          </a:r>
          <a:r>
            <a:rPr lang="el-GR" sz="1800" b="1" dirty="0" smtClean="0">
              <a:latin typeface="Bookman Old Style" pitchFamily="18" charset="0"/>
            </a:rPr>
            <a:t>  </a:t>
          </a:r>
          <a:r>
            <a:rPr lang="el-GR" sz="1600" b="1" dirty="0" smtClean="0">
              <a:latin typeface="Bookman Old Style" pitchFamily="18" charset="0"/>
            </a:rPr>
            <a:t>ελληνικής κοινωνίας</a:t>
          </a:r>
          <a:endParaRPr lang="el-GR" sz="1600" b="1" dirty="0">
            <a:latin typeface="Bookman Old Style" pitchFamily="18" charset="0"/>
          </a:endParaRPr>
        </a:p>
      </dgm:t>
    </dgm:pt>
    <dgm:pt modelId="{487B7B85-E049-4A02-8F61-7044F18FF26A}" type="parTrans" cxnId="{3976AD36-3A05-4D3A-9617-09630A816C25}">
      <dgm:prSet/>
      <dgm:spPr/>
      <dgm:t>
        <a:bodyPr/>
        <a:lstStyle/>
        <a:p>
          <a:endParaRPr lang="el-GR"/>
        </a:p>
      </dgm:t>
    </dgm:pt>
    <dgm:pt modelId="{414080B9-D391-4048-A280-4E770B4E0DB7}" type="sibTrans" cxnId="{3976AD36-3A05-4D3A-9617-09630A816C25}">
      <dgm:prSet/>
      <dgm:spPr/>
      <dgm:t>
        <a:bodyPr/>
        <a:lstStyle/>
        <a:p>
          <a:endParaRPr lang="el-GR"/>
        </a:p>
      </dgm:t>
    </dgm:pt>
    <dgm:pt modelId="{60E8CF20-E90E-48B5-AF0C-8FC89481A121}">
      <dgm:prSet phldrT="[Κείμενο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l-GR" b="1" dirty="0" smtClean="0">
              <a:latin typeface="Bookman Old Style" pitchFamily="18" charset="0"/>
            </a:rPr>
            <a:t>Χώρος (όριο Ανατολής Δύσης )</a:t>
          </a:r>
          <a:endParaRPr lang="el-GR" b="1" dirty="0">
            <a:latin typeface="Bookman Old Style" pitchFamily="18" charset="0"/>
          </a:endParaRPr>
        </a:p>
      </dgm:t>
    </dgm:pt>
    <dgm:pt modelId="{103BA58C-8499-45BD-993A-5BC53AA6ED87}" type="parTrans" cxnId="{42726985-A1BC-404C-9D58-69B852D25FA0}">
      <dgm:prSet/>
      <dgm:spPr/>
      <dgm:t>
        <a:bodyPr/>
        <a:lstStyle/>
        <a:p>
          <a:endParaRPr lang="el-GR"/>
        </a:p>
      </dgm:t>
    </dgm:pt>
    <dgm:pt modelId="{C7F05121-DC29-4A6F-B829-42406F389C55}" type="sibTrans" cxnId="{42726985-A1BC-404C-9D58-69B852D25FA0}">
      <dgm:prSet/>
      <dgm:spPr/>
      <dgm:t>
        <a:bodyPr/>
        <a:lstStyle/>
        <a:p>
          <a:endParaRPr lang="el-GR"/>
        </a:p>
      </dgm:t>
    </dgm:pt>
    <dgm:pt modelId="{4EE9983D-DB1B-4BA6-BEDF-84CDD7816405}">
      <dgm:prSet phldrT="[Κείμενο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l-GR" sz="1600" b="1" dirty="0" smtClean="0">
              <a:latin typeface="Bookman Old Style" pitchFamily="18" charset="0"/>
            </a:rPr>
            <a:t>Χρόνος  </a:t>
          </a:r>
          <a:r>
            <a:rPr lang="el-GR" sz="1600" b="1" dirty="0" smtClean="0">
              <a:latin typeface="Bookman Old Style" pitchFamily="18" charset="0"/>
            </a:rPr>
            <a:t>(Ιστορία)</a:t>
          </a:r>
          <a:endParaRPr lang="el-GR" sz="1600" b="1" dirty="0">
            <a:latin typeface="Bookman Old Style" pitchFamily="18" charset="0"/>
          </a:endParaRPr>
        </a:p>
      </dgm:t>
    </dgm:pt>
    <dgm:pt modelId="{FED53DFF-C862-444C-83DC-EA3568322AC3}" type="parTrans" cxnId="{AC9BA281-B80F-4BCC-8775-08720894FC12}">
      <dgm:prSet/>
      <dgm:spPr/>
      <dgm:t>
        <a:bodyPr/>
        <a:lstStyle/>
        <a:p>
          <a:endParaRPr lang="el-GR"/>
        </a:p>
      </dgm:t>
    </dgm:pt>
    <dgm:pt modelId="{AA5711D1-A974-4723-9513-65227F1837CA}" type="sibTrans" cxnId="{AC9BA281-B80F-4BCC-8775-08720894FC12}">
      <dgm:prSet/>
      <dgm:spPr/>
      <dgm:t>
        <a:bodyPr/>
        <a:lstStyle/>
        <a:p>
          <a:endParaRPr lang="el-GR"/>
        </a:p>
      </dgm:t>
    </dgm:pt>
    <dgm:pt modelId="{54AED587-C7D9-40BD-85AD-03D026CCB1C9}" type="pres">
      <dgm:prSet presAssocID="{DDBF08F2-BFF0-4242-BB69-6E2037D4B1D8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783D1EB8-DB80-480C-94C4-0B774D664D4A}" type="pres">
      <dgm:prSet presAssocID="{B7E8B748-9F82-4524-A0E5-DBECF82B284E}" presName="gear1" presStyleLbl="node1" presStyleIdx="0" presStyleCnt="3" custScaleX="101661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9CF6F8B-66CC-46EA-B2B3-6D9495F187A2}" type="pres">
      <dgm:prSet presAssocID="{B7E8B748-9F82-4524-A0E5-DBECF82B284E}" presName="gear1srcNode" presStyleLbl="node1" presStyleIdx="0" presStyleCnt="3"/>
      <dgm:spPr/>
      <dgm:t>
        <a:bodyPr/>
        <a:lstStyle/>
        <a:p>
          <a:endParaRPr lang="el-GR"/>
        </a:p>
      </dgm:t>
    </dgm:pt>
    <dgm:pt modelId="{B1C90D47-7D02-4DF7-9143-B8575BA258BD}" type="pres">
      <dgm:prSet presAssocID="{B7E8B748-9F82-4524-A0E5-DBECF82B284E}" presName="gear1dstNode" presStyleLbl="node1" presStyleIdx="0" presStyleCnt="3"/>
      <dgm:spPr/>
      <dgm:t>
        <a:bodyPr/>
        <a:lstStyle/>
        <a:p>
          <a:endParaRPr lang="el-GR"/>
        </a:p>
      </dgm:t>
    </dgm:pt>
    <dgm:pt modelId="{911407FE-C7F9-4C4A-8262-C78B50A98F41}" type="pres">
      <dgm:prSet presAssocID="{60E8CF20-E90E-48B5-AF0C-8FC89481A121}" presName="gear2" presStyleLbl="node1" presStyleIdx="1" presStyleCnt="3" custScaleX="105076" custScaleY="112459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B50A0B8-B535-479C-B377-854D2A395924}" type="pres">
      <dgm:prSet presAssocID="{60E8CF20-E90E-48B5-AF0C-8FC89481A121}" presName="gear2srcNode" presStyleLbl="node1" presStyleIdx="1" presStyleCnt="3"/>
      <dgm:spPr/>
      <dgm:t>
        <a:bodyPr/>
        <a:lstStyle/>
        <a:p>
          <a:endParaRPr lang="el-GR"/>
        </a:p>
      </dgm:t>
    </dgm:pt>
    <dgm:pt modelId="{D571C13B-53C4-408B-A813-3F9A129ADC34}" type="pres">
      <dgm:prSet presAssocID="{60E8CF20-E90E-48B5-AF0C-8FC89481A121}" presName="gear2dstNode" presStyleLbl="node1" presStyleIdx="1" presStyleCnt="3"/>
      <dgm:spPr/>
      <dgm:t>
        <a:bodyPr/>
        <a:lstStyle/>
        <a:p>
          <a:endParaRPr lang="el-GR"/>
        </a:p>
      </dgm:t>
    </dgm:pt>
    <dgm:pt modelId="{44621FF6-9E12-4A72-BC92-766CC85E65C7}" type="pres">
      <dgm:prSet presAssocID="{4EE9983D-DB1B-4BA6-BEDF-84CDD7816405}" presName="gear3" presStyleLbl="node1" presStyleIdx="2" presStyleCnt="3"/>
      <dgm:spPr/>
      <dgm:t>
        <a:bodyPr/>
        <a:lstStyle/>
        <a:p>
          <a:endParaRPr lang="el-GR"/>
        </a:p>
      </dgm:t>
    </dgm:pt>
    <dgm:pt modelId="{DD0B1146-60DA-41DA-80CF-966EE703FD6A}" type="pres">
      <dgm:prSet presAssocID="{4EE9983D-DB1B-4BA6-BEDF-84CDD7816405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2732A33-2197-41B9-A869-9402AA0441D6}" type="pres">
      <dgm:prSet presAssocID="{4EE9983D-DB1B-4BA6-BEDF-84CDD7816405}" presName="gear3srcNode" presStyleLbl="node1" presStyleIdx="2" presStyleCnt="3"/>
      <dgm:spPr/>
      <dgm:t>
        <a:bodyPr/>
        <a:lstStyle/>
        <a:p>
          <a:endParaRPr lang="el-GR"/>
        </a:p>
      </dgm:t>
    </dgm:pt>
    <dgm:pt modelId="{0DFFD6EC-5F55-47BB-82F2-B67416988853}" type="pres">
      <dgm:prSet presAssocID="{4EE9983D-DB1B-4BA6-BEDF-84CDD7816405}" presName="gear3dstNode" presStyleLbl="node1" presStyleIdx="2" presStyleCnt="3"/>
      <dgm:spPr/>
      <dgm:t>
        <a:bodyPr/>
        <a:lstStyle/>
        <a:p>
          <a:endParaRPr lang="el-GR"/>
        </a:p>
      </dgm:t>
    </dgm:pt>
    <dgm:pt modelId="{963077DF-4143-4156-92B3-4EFABAA5AB80}" type="pres">
      <dgm:prSet presAssocID="{414080B9-D391-4048-A280-4E770B4E0DB7}" presName="connector1" presStyleLbl="sibTrans2D1" presStyleIdx="0" presStyleCnt="3"/>
      <dgm:spPr/>
      <dgm:t>
        <a:bodyPr/>
        <a:lstStyle/>
        <a:p>
          <a:endParaRPr lang="el-GR"/>
        </a:p>
      </dgm:t>
    </dgm:pt>
    <dgm:pt modelId="{DFA955A2-ECF3-4C63-884D-9CDE3D5A06D3}" type="pres">
      <dgm:prSet presAssocID="{C7F05121-DC29-4A6F-B829-42406F389C55}" presName="connector2" presStyleLbl="sibTrans2D1" presStyleIdx="1" presStyleCnt="3"/>
      <dgm:spPr/>
      <dgm:t>
        <a:bodyPr/>
        <a:lstStyle/>
        <a:p>
          <a:endParaRPr lang="el-GR"/>
        </a:p>
      </dgm:t>
    </dgm:pt>
    <dgm:pt modelId="{D6D21398-D869-474D-A5AB-1A1BD843A299}" type="pres">
      <dgm:prSet presAssocID="{AA5711D1-A974-4723-9513-65227F1837CA}" presName="connector3" presStyleLbl="sibTrans2D1" presStyleIdx="2" presStyleCnt="3"/>
      <dgm:spPr/>
      <dgm:t>
        <a:bodyPr/>
        <a:lstStyle/>
        <a:p>
          <a:endParaRPr lang="el-GR"/>
        </a:p>
      </dgm:t>
    </dgm:pt>
  </dgm:ptLst>
  <dgm:cxnLst>
    <dgm:cxn modelId="{859BBDB5-3DC2-4C84-AF90-2C7F423C2769}" type="presOf" srcId="{B7E8B748-9F82-4524-A0E5-DBECF82B284E}" destId="{B1C90D47-7D02-4DF7-9143-B8575BA258BD}" srcOrd="2" destOrd="0" presId="urn:microsoft.com/office/officeart/2005/8/layout/gear1"/>
    <dgm:cxn modelId="{D5305AEB-96C4-4834-A707-7A1E4F118BA3}" type="presOf" srcId="{414080B9-D391-4048-A280-4E770B4E0DB7}" destId="{963077DF-4143-4156-92B3-4EFABAA5AB80}" srcOrd="0" destOrd="0" presId="urn:microsoft.com/office/officeart/2005/8/layout/gear1"/>
    <dgm:cxn modelId="{DE23C2B9-934C-45F8-9B44-0E0CF600F0F6}" type="presOf" srcId="{C7F05121-DC29-4A6F-B829-42406F389C55}" destId="{DFA955A2-ECF3-4C63-884D-9CDE3D5A06D3}" srcOrd="0" destOrd="0" presId="urn:microsoft.com/office/officeart/2005/8/layout/gear1"/>
    <dgm:cxn modelId="{315E47D3-341E-491C-A21E-6476B91E1747}" type="presOf" srcId="{B7E8B748-9F82-4524-A0E5-DBECF82B284E}" destId="{783D1EB8-DB80-480C-94C4-0B774D664D4A}" srcOrd="0" destOrd="0" presId="urn:microsoft.com/office/officeart/2005/8/layout/gear1"/>
    <dgm:cxn modelId="{F388C4AA-F23F-4956-82CF-FE0949E6EE53}" type="presOf" srcId="{AA5711D1-A974-4723-9513-65227F1837CA}" destId="{D6D21398-D869-474D-A5AB-1A1BD843A299}" srcOrd="0" destOrd="0" presId="urn:microsoft.com/office/officeart/2005/8/layout/gear1"/>
    <dgm:cxn modelId="{EC5EADC2-1161-494D-A7B6-3920615D3D51}" type="presOf" srcId="{B7E8B748-9F82-4524-A0E5-DBECF82B284E}" destId="{49CF6F8B-66CC-46EA-B2B3-6D9495F187A2}" srcOrd="1" destOrd="0" presId="urn:microsoft.com/office/officeart/2005/8/layout/gear1"/>
    <dgm:cxn modelId="{DED6F938-8701-48F1-8A5E-AA369F9EB836}" type="presOf" srcId="{4EE9983D-DB1B-4BA6-BEDF-84CDD7816405}" destId="{44621FF6-9E12-4A72-BC92-766CC85E65C7}" srcOrd="0" destOrd="0" presId="urn:microsoft.com/office/officeart/2005/8/layout/gear1"/>
    <dgm:cxn modelId="{33E0EC7F-FE69-454B-BC5C-F24429313B00}" type="presOf" srcId="{4EE9983D-DB1B-4BA6-BEDF-84CDD7816405}" destId="{52732A33-2197-41B9-A869-9402AA0441D6}" srcOrd="2" destOrd="0" presId="urn:microsoft.com/office/officeart/2005/8/layout/gear1"/>
    <dgm:cxn modelId="{285DD60A-53F2-41FA-8D6B-65959A60A8A5}" type="presOf" srcId="{DDBF08F2-BFF0-4242-BB69-6E2037D4B1D8}" destId="{54AED587-C7D9-40BD-85AD-03D026CCB1C9}" srcOrd="0" destOrd="0" presId="urn:microsoft.com/office/officeart/2005/8/layout/gear1"/>
    <dgm:cxn modelId="{6BBF54C3-B2AD-484A-B03F-D009AB54C6F4}" type="presOf" srcId="{60E8CF20-E90E-48B5-AF0C-8FC89481A121}" destId="{0B50A0B8-B535-479C-B377-854D2A395924}" srcOrd="1" destOrd="0" presId="urn:microsoft.com/office/officeart/2005/8/layout/gear1"/>
    <dgm:cxn modelId="{E33F1F0E-AA1F-4BE7-9B69-C0CAD3A7B00E}" type="presOf" srcId="{4EE9983D-DB1B-4BA6-BEDF-84CDD7816405}" destId="{0DFFD6EC-5F55-47BB-82F2-B67416988853}" srcOrd="3" destOrd="0" presId="urn:microsoft.com/office/officeart/2005/8/layout/gear1"/>
    <dgm:cxn modelId="{42726985-A1BC-404C-9D58-69B852D25FA0}" srcId="{DDBF08F2-BFF0-4242-BB69-6E2037D4B1D8}" destId="{60E8CF20-E90E-48B5-AF0C-8FC89481A121}" srcOrd="1" destOrd="0" parTransId="{103BA58C-8499-45BD-993A-5BC53AA6ED87}" sibTransId="{C7F05121-DC29-4A6F-B829-42406F389C55}"/>
    <dgm:cxn modelId="{3976AD36-3A05-4D3A-9617-09630A816C25}" srcId="{DDBF08F2-BFF0-4242-BB69-6E2037D4B1D8}" destId="{B7E8B748-9F82-4524-A0E5-DBECF82B284E}" srcOrd="0" destOrd="0" parTransId="{487B7B85-E049-4A02-8F61-7044F18FF26A}" sibTransId="{414080B9-D391-4048-A280-4E770B4E0DB7}"/>
    <dgm:cxn modelId="{AEEF4932-EFF2-460C-8DFB-A75EB88AAFDF}" type="presOf" srcId="{60E8CF20-E90E-48B5-AF0C-8FC89481A121}" destId="{911407FE-C7F9-4C4A-8262-C78B50A98F41}" srcOrd="0" destOrd="0" presId="urn:microsoft.com/office/officeart/2005/8/layout/gear1"/>
    <dgm:cxn modelId="{1177618D-C7A0-40F6-AFAF-DC703986AAA2}" type="presOf" srcId="{60E8CF20-E90E-48B5-AF0C-8FC89481A121}" destId="{D571C13B-53C4-408B-A813-3F9A129ADC34}" srcOrd="2" destOrd="0" presId="urn:microsoft.com/office/officeart/2005/8/layout/gear1"/>
    <dgm:cxn modelId="{9AF6D109-1C23-43A6-96AA-740AA5F7B6BB}" type="presOf" srcId="{4EE9983D-DB1B-4BA6-BEDF-84CDD7816405}" destId="{DD0B1146-60DA-41DA-80CF-966EE703FD6A}" srcOrd="1" destOrd="0" presId="urn:microsoft.com/office/officeart/2005/8/layout/gear1"/>
    <dgm:cxn modelId="{AC9BA281-B80F-4BCC-8775-08720894FC12}" srcId="{DDBF08F2-BFF0-4242-BB69-6E2037D4B1D8}" destId="{4EE9983D-DB1B-4BA6-BEDF-84CDD7816405}" srcOrd="2" destOrd="0" parTransId="{FED53DFF-C862-444C-83DC-EA3568322AC3}" sibTransId="{AA5711D1-A974-4723-9513-65227F1837CA}"/>
    <dgm:cxn modelId="{3C7A0CAF-1A41-40DE-95B8-A2AD6110E4EC}" type="presParOf" srcId="{54AED587-C7D9-40BD-85AD-03D026CCB1C9}" destId="{783D1EB8-DB80-480C-94C4-0B774D664D4A}" srcOrd="0" destOrd="0" presId="urn:microsoft.com/office/officeart/2005/8/layout/gear1"/>
    <dgm:cxn modelId="{52639880-1185-4C0F-ADEB-C850A9D28ED1}" type="presParOf" srcId="{54AED587-C7D9-40BD-85AD-03D026CCB1C9}" destId="{49CF6F8B-66CC-46EA-B2B3-6D9495F187A2}" srcOrd="1" destOrd="0" presId="urn:microsoft.com/office/officeart/2005/8/layout/gear1"/>
    <dgm:cxn modelId="{C8B55689-E75C-4184-82DF-0B21E4144B1B}" type="presParOf" srcId="{54AED587-C7D9-40BD-85AD-03D026CCB1C9}" destId="{B1C90D47-7D02-4DF7-9143-B8575BA258BD}" srcOrd="2" destOrd="0" presId="urn:microsoft.com/office/officeart/2005/8/layout/gear1"/>
    <dgm:cxn modelId="{DF736612-996D-4B96-8BBD-6D58171B0D76}" type="presParOf" srcId="{54AED587-C7D9-40BD-85AD-03D026CCB1C9}" destId="{911407FE-C7F9-4C4A-8262-C78B50A98F41}" srcOrd="3" destOrd="0" presId="urn:microsoft.com/office/officeart/2005/8/layout/gear1"/>
    <dgm:cxn modelId="{02A23A5D-0918-4F89-8101-16EBEB020946}" type="presParOf" srcId="{54AED587-C7D9-40BD-85AD-03D026CCB1C9}" destId="{0B50A0B8-B535-479C-B377-854D2A395924}" srcOrd="4" destOrd="0" presId="urn:microsoft.com/office/officeart/2005/8/layout/gear1"/>
    <dgm:cxn modelId="{F0BD9ED5-15B9-4635-9E60-923A198857EB}" type="presParOf" srcId="{54AED587-C7D9-40BD-85AD-03D026CCB1C9}" destId="{D571C13B-53C4-408B-A813-3F9A129ADC34}" srcOrd="5" destOrd="0" presId="urn:microsoft.com/office/officeart/2005/8/layout/gear1"/>
    <dgm:cxn modelId="{722B6877-E3F5-4A60-B2BB-C8B19A16C823}" type="presParOf" srcId="{54AED587-C7D9-40BD-85AD-03D026CCB1C9}" destId="{44621FF6-9E12-4A72-BC92-766CC85E65C7}" srcOrd="6" destOrd="0" presId="urn:microsoft.com/office/officeart/2005/8/layout/gear1"/>
    <dgm:cxn modelId="{54BD2271-4CE6-4A29-82D2-B5F8042C22F3}" type="presParOf" srcId="{54AED587-C7D9-40BD-85AD-03D026CCB1C9}" destId="{DD0B1146-60DA-41DA-80CF-966EE703FD6A}" srcOrd="7" destOrd="0" presId="urn:microsoft.com/office/officeart/2005/8/layout/gear1"/>
    <dgm:cxn modelId="{05C8B9FD-0839-417B-AA82-C8DF4E02879A}" type="presParOf" srcId="{54AED587-C7D9-40BD-85AD-03D026CCB1C9}" destId="{52732A33-2197-41B9-A869-9402AA0441D6}" srcOrd="8" destOrd="0" presId="urn:microsoft.com/office/officeart/2005/8/layout/gear1"/>
    <dgm:cxn modelId="{C6F25CA3-141C-4D55-95B3-0DA338B216E2}" type="presParOf" srcId="{54AED587-C7D9-40BD-85AD-03D026CCB1C9}" destId="{0DFFD6EC-5F55-47BB-82F2-B67416988853}" srcOrd="9" destOrd="0" presId="urn:microsoft.com/office/officeart/2005/8/layout/gear1"/>
    <dgm:cxn modelId="{F61698A7-31DA-4507-8151-9649A5C212C5}" type="presParOf" srcId="{54AED587-C7D9-40BD-85AD-03D026CCB1C9}" destId="{963077DF-4143-4156-92B3-4EFABAA5AB80}" srcOrd="10" destOrd="0" presId="urn:microsoft.com/office/officeart/2005/8/layout/gear1"/>
    <dgm:cxn modelId="{86753246-6B16-4E5B-9A32-222B7886C49D}" type="presParOf" srcId="{54AED587-C7D9-40BD-85AD-03D026CCB1C9}" destId="{DFA955A2-ECF3-4C63-884D-9CDE3D5A06D3}" srcOrd="11" destOrd="0" presId="urn:microsoft.com/office/officeart/2005/8/layout/gear1"/>
    <dgm:cxn modelId="{940D34B7-D52E-4AF0-B3A5-BAA3125B9650}" type="presParOf" srcId="{54AED587-C7D9-40BD-85AD-03D026CCB1C9}" destId="{D6D21398-D869-474D-A5AB-1A1BD843A299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D1EB8-DB80-480C-94C4-0B774D664D4A}">
      <dsp:nvSpPr>
        <dsp:cNvPr id="0" name=""/>
        <dsp:cNvSpPr/>
      </dsp:nvSpPr>
      <dsp:spPr>
        <a:xfrm>
          <a:off x="2798279" y="1976619"/>
          <a:ext cx="2455995" cy="2415868"/>
        </a:xfrm>
        <a:prstGeom prst="gear9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err="1" smtClean="0">
              <a:latin typeface="Bookman Old Style" pitchFamily="18" charset="0"/>
            </a:rPr>
            <a:t>Χαρακτηρι</a:t>
          </a:r>
          <a:r>
            <a:rPr lang="el-GR" sz="1800" b="1" kern="1200" dirty="0" smtClean="0">
              <a:latin typeface="Bookman Old Style" pitchFamily="18" charset="0"/>
            </a:rPr>
            <a:t>-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err="1" smtClean="0">
              <a:latin typeface="Bookman Old Style" pitchFamily="18" charset="0"/>
            </a:rPr>
            <a:t>στικά</a:t>
          </a:r>
          <a:r>
            <a:rPr lang="el-GR" sz="1800" b="1" kern="1200" dirty="0" smtClean="0">
              <a:latin typeface="Bookman Old Style" pitchFamily="18" charset="0"/>
            </a:rPr>
            <a:t>  </a:t>
          </a:r>
          <a:r>
            <a:rPr lang="el-GR" sz="1600" b="1" kern="1200" dirty="0" smtClean="0">
              <a:latin typeface="Bookman Old Style" pitchFamily="18" charset="0"/>
            </a:rPr>
            <a:t>ελληνικής κοινωνίας</a:t>
          </a:r>
          <a:endParaRPr lang="el-GR" sz="1600" b="1" kern="1200" dirty="0">
            <a:latin typeface="Bookman Old Style" pitchFamily="18" charset="0"/>
          </a:endParaRPr>
        </a:p>
      </dsp:txBody>
      <dsp:txXfrm>
        <a:off x="3289044" y="2542525"/>
        <a:ext cx="1474465" cy="1241806"/>
      </dsp:txXfrm>
    </dsp:sp>
    <dsp:sp modelId="{911407FE-C7F9-4C4A-8262-C78B50A98F41}">
      <dsp:nvSpPr>
        <dsp:cNvPr id="0" name=""/>
        <dsp:cNvSpPr/>
      </dsp:nvSpPr>
      <dsp:spPr>
        <a:xfrm>
          <a:off x="1368155" y="1296144"/>
          <a:ext cx="1846180" cy="1975899"/>
        </a:xfrm>
        <a:prstGeom prst="gear6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b="1" kern="1200" dirty="0" smtClean="0">
              <a:latin typeface="Bookman Old Style" pitchFamily="18" charset="0"/>
            </a:rPr>
            <a:t>Χώρος (όριο Ανατολής Δύσης )</a:t>
          </a:r>
          <a:endParaRPr lang="el-GR" sz="1400" b="1" kern="1200" dirty="0">
            <a:latin typeface="Bookman Old Style" pitchFamily="18" charset="0"/>
          </a:endParaRPr>
        </a:p>
      </dsp:txBody>
      <dsp:txXfrm>
        <a:off x="1832936" y="1782873"/>
        <a:ext cx="916618" cy="1002441"/>
      </dsp:txXfrm>
    </dsp:sp>
    <dsp:sp modelId="{44621FF6-9E12-4A72-BC92-766CC85E65C7}">
      <dsp:nvSpPr>
        <dsp:cNvPr id="0" name=""/>
        <dsp:cNvSpPr/>
      </dsp:nvSpPr>
      <dsp:spPr>
        <a:xfrm rot="20700000">
          <a:off x="2396844" y="193448"/>
          <a:ext cx="1721496" cy="1721496"/>
        </a:xfrm>
        <a:prstGeom prst="gear6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latin typeface="Bookman Old Style" pitchFamily="18" charset="0"/>
            </a:rPr>
            <a:t>Χρόνος  </a:t>
          </a:r>
          <a:r>
            <a:rPr lang="el-GR" sz="1600" b="1" kern="1200" dirty="0" smtClean="0">
              <a:latin typeface="Bookman Old Style" pitchFamily="18" charset="0"/>
            </a:rPr>
            <a:t>(Ιστορία)</a:t>
          </a:r>
          <a:endParaRPr lang="el-GR" sz="1600" b="1" kern="1200" dirty="0">
            <a:latin typeface="Bookman Old Style" pitchFamily="18" charset="0"/>
          </a:endParaRPr>
        </a:p>
      </dsp:txBody>
      <dsp:txXfrm rot="-20700000">
        <a:off x="2774418" y="571023"/>
        <a:ext cx="966347" cy="966347"/>
      </dsp:txXfrm>
    </dsp:sp>
    <dsp:sp modelId="{963077DF-4143-4156-92B3-4EFABAA5AB80}">
      <dsp:nvSpPr>
        <dsp:cNvPr id="0" name=""/>
        <dsp:cNvSpPr/>
      </dsp:nvSpPr>
      <dsp:spPr>
        <a:xfrm>
          <a:off x="2634757" y="1610830"/>
          <a:ext cx="3092311" cy="3092311"/>
        </a:xfrm>
        <a:prstGeom prst="circularArrow">
          <a:avLst>
            <a:gd name="adj1" fmla="val 4687"/>
            <a:gd name="adj2" fmla="val 299029"/>
            <a:gd name="adj3" fmla="val 2520740"/>
            <a:gd name="adj4" fmla="val 15851457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A955A2-ECF3-4C63-884D-9CDE3D5A06D3}">
      <dsp:nvSpPr>
        <dsp:cNvPr id="0" name=""/>
        <dsp:cNvSpPr/>
      </dsp:nvSpPr>
      <dsp:spPr>
        <a:xfrm>
          <a:off x="1101587" y="1015989"/>
          <a:ext cx="2246757" cy="224675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D21398-D869-474D-A5AB-1A1BD843A299}">
      <dsp:nvSpPr>
        <dsp:cNvPr id="0" name=""/>
        <dsp:cNvSpPr/>
      </dsp:nvSpPr>
      <dsp:spPr>
        <a:xfrm>
          <a:off x="1998644" y="-184474"/>
          <a:ext cx="2422457" cy="242245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B3C6-C278-4E01-9334-40C90B098B85}" type="datetimeFigureOut">
              <a:rPr lang="el-GR" smtClean="0"/>
              <a:t>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09A9-5ED0-4C4F-AF45-08BB50A14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54218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B3C6-C278-4E01-9334-40C90B098B85}" type="datetimeFigureOut">
              <a:rPr lang="el-GR" smtClean="0"/>
              <a:t>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09A9-5ED0-4C4F-AF45-08BB50A14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44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B3C6-C278-4E01-9334-40C90B098B85}" type="datetimeFigureOut">
              <a:rPr lang="el-GR" smtClean="0"/>
              <a:t>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09A9-5ED0-4C4F-AF45-08BB50A14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200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B3C6-C278-4E01-9334-40C90B098B85}" type="datetimeFigureOut">
              <a:rPr lang="el-GR" smtClean="0"/>
              <a:t>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09A9-5ED0-4C4F-AF45-08BB50A14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4879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B3C6-C278-4E01-9334-40C90B098B85}" type="datetimeFigureOut">
              <a:rPr lang="el-GR" smtClean="0"/>
              <a:t>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09A9-5ED0-4C4F-AF45-08BB50A14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6791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B3C6-C278-4E01-9334-40C90B098B85}" type="datetimeFigureOut">
              <a:rPr lang="el-GR" smtClean="0"/>
              <a:t>4/11/2024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09A9-5ED0-4C4F-AF45-08BB50A14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4743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B3C6-C278-4E01-9334-40C90B098B85}" type="datetimeFigureOut">
              <a:rPr lang="el-GR" smtClean="0"/>
              <a:t>4/11/2024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09A9-5ED0-4C4F-AF45-08BB50A14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814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B3C6-C278-4E01-9334-40C90B098B85}" type="datetimeFigureOut">
              <a:rPr lang="el-GR" smtClean="0"/>
              <a:t>4/11/2024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09A9-5ED0-4C4F-AF45-08BB50A14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6694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B3C6-C278-4E01-9334-40C90B098B85}" type="datetimeFigureOut">
              <a:rPr lang="el-GR" smtClean="0"/>
              <a:t>4/11/2024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09A9-5ED0-4C4F-AF45-08BB50A14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429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B3C6-C278-4E01-9334-40C90B098B85}" type="datetimeFigureOut">
              <a:rPr lang="el-GR" smtClean="0"/>
              <a:t>4/11/2024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09A9-5ED0-4C4F-AF45-08BB50A14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952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3B3C6-C278-4E01-9334-40C90B098B85}" type="datetimeFigureOut">
              <a:rPr lang="el-GR" smtClean="0"/>
              <a:t>4/11/2024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209A9-5ED0-4C4F-AF45-08BB50A14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3745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3B3C6-C278-4E01-9334-40C90B098B85}" type="datetimeFigureOut">
              <a:rPr lang="el-GR" smtClean="0"/>
              <a:t>4/11/2024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209A9-5ED0-4C4F-AF45-08BB50A143F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32232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f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f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D9EB">
            <a:alpha val="2549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296143"/>
          </a:xfrm>
        </p:spPr>
        <p:txBody>
          <a:bodyPr>
            <a:noAutofit/>
          </a:bodyPr>
          <a:lstStyle/>
          <a:p>
            <a:r>
              <a:rPr lang="el-GR" sz="3600" b="1" dirty="0" smtClean="0">
                <a:latin typeface="Bookman Old Style" pitchFamily="18" charset="0"/>
              </a:rPr>
              <a:t>2.2  ΒΑΣΙΚΑ  ΧΑΡΑΚΤΗΡΙΣΤΙΚΑ  ΤΗΣ </a:t>
            </a:r>
            <a:r>
              <a:rPr lang="el-GR" sz="3600" b="1" dirty="0" smtClean="0">
                <a:solidFill>
                  <a:srgbClr val="4081D0"/>
                </a:solidFill>
                <a:latin typeface="Bookman Old Style" pitchFamily="18" charset="0"/>
              </a:rPr>
              <a:t>ΕΛΛΗΝΙΚΗΣ  </a:t>
            </a:r>
            <a:r>
              <a:rPr lang="el-GR" sz="3600" b="1" dirty="0" smtClean="0">
                <a:solidFill>
                  <a:srgbClr val="4081D0"/>
                </a:solidFill>
                <a:latin typeface="Bookman Old Style" pitchFamily="18" charset="0"/>
              </a:rPr>
              <a:t>ΚΟΙΝΩΝΙΑΣ </a:t>
            </a:r>
            <a:r>
              <a:rPr lang="el-GR" sz="3600" b="1" dirty="0" smtClean="0">
                <a:latin typeface="Bookman Old Style" pitchFamily="18" charset="0"/>
              </a:rPr>
              <a:t>1/5</a:t>
            </a:r>
            <a:endParaRPr lang="el-GR" sz="3600" b="1" dirty="0">
              <a:latin typeface="Bookman Old Style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744416"/>
          </a:xfrm>
        </p:spPr>
        <p:txBody>
          <a:bodyPr/>
          <a:lstStyle/>
          <a:p>
            <a:endParaRPr lang="el-GR" dirty="0"/>
          </a:p>
        </p:txBody>
      </p:sp>
      <p:graphicFrame>
        <p:nvGraphicFramePr>
          <p:cNvPr id="7" name="Διάγραμμα 6"/>
          <p:cNvGraphicFramePr/>
          <p:nvPr>
            <p:extLst>
              <p:ext uri="{D42A27DB-BD31-4B8C-83A1-F6EECF244321}">
                <p14:modId xmlns:p14="http://schemas.microsoft.com/office/powerpoint/2010/main" val="2796707477"/>
              </p:ext>
            </p:extLst>
          </p:nvPr>
        </p:nvGraphicFramePr>
        <p:xfrm>
          <a:off x="1547664" y="1700808"/>
          <a:ext cx="6096000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2649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712968" cy="1080120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latin typeface="Bookman Old Style" pitchFamily="18" charset="0"/>
              </a:rPr>
              <a:t>2.2 ΒΑΣΙΚΑ  ΧΑΡΑΚΤΗΡΙΣΤΙΚΑ ΤΗΣ  ΕΛΛΗΝΙΚΗΣ  </a:t>
            </a:r>
            <a:r>
              <a:rPr lang="el-GR" b="1" dirty="0" smtClean="0">
                <a:latin typeface="Bookman Old Style" pitchFamily="18" charset="0"/>
              </a:rPr>
              <a:t>ΚΟΙΝΩΝΙΑΣ  2/5</a:t>
            </a:r>
            <a:endParaRPr lang="el-GR" b="1" dirty="0">
              <a:latin typeface="Bookman Old Style" pitchFamily="18" charset="0"/>
            </a:endParaRP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592107"/>
              </p:ext>
            </p:extLst>
          </p:nvPr>
        </p:nvGraphicFramePr>
        <p:xfrm>
          <a:off x="467544" y="2060848"/>
          <a:ext cx="8229600" cy="4457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742881">
                <a:tc>
                  <a:txBody>
                    <a:bodyPr/>
                    <a:lstStyle/>
                    <a:p>
                      <a:pPr algn="ctr"/>
                      <a:r>
                        <a:rPr lang="el-GR" sz="2800" dirty="0" smtClean="0">
                          <a:latin typeface="Bookman Old Style" pitchFamily="18" charset="0"/>
                        </a:rPr>
                        <a:t>Η   εξάρτηση  και  η  υποτέλεια</a:t>
                      </a:r>
                      <a:endParaRPr lang="el-GR" sz="2800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5CE6DF"/>
                    </a:solidFill>
                  </a:tcPr>
                </a:tc>
              </a:tr>
              <a:tr h="742881">
                <a:tc>
                  <a:txBody>
                    <a:bodyPr/>
                    <a:lstStyle/>
                    <a:p>
                      <a:pPr algn="ctr"/>
                      <a:r>
                        <a:rPr lang="el-GR" sz="2700" b="1" dirty="0" smtClean="0">
                          <a:latin typeface="Bookman Old Style" pitchFamily="18" charset="0"/>
                        </a:rPr>
                        <a:t>Η  καθυστερημένη   βιομηχανική   ανάπτυξη</a:t>
                      </a:r>
                    </a:p>
                  </a:txBody>
                  <a:tcPr>
                    <a:solidFill>
                      <a:srgbClr val="FFC000">
                        <a:alpha val="97000"/>
                      </a:srgbClr>
                    </a:solidFill>
                  </a:tcPr>
                </a:tc>
              </a:tr>
              <a:tr h="742881">
                <a:tc>
                  <a:txBody>
                    <a:bodyPr/>
                    <a:lstStyle/>
                    <a:p>
                      <a:pPr algn="ctr"/>
                      <a:r>
                        <a:rPr lang="el-GR" sz="2700" b="1" dirty="0" smtClean="0">
                          <a:latin typeface="Bookman Old Style" pitchFamily="18" charset="0"/>
                        </a:rPr>
                        <a:t>Η  αστικοποίηση</a:t>
                      </a:r>
                      <a:endParaRPr lang="el-GR" sz="2700" b="1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742881">
                <a:tc>
                  <a:txBody>
                    <a:bodyPr/>
                    <a:lstStyle/>
                    <a:p>
                      <a:pPr algn="ctr"/>
                      <a:r>
                        <a:rPr lang="el-GR" sz="2700" b="1" dirty="0" smtClean="0">
                          <a:solidFill>
                            <a:schemeClr val="bg1"/>
                          </a:solidFill>
                          <a:latin typeface="Bookman Old Style" pitchFamily="18" charset="0"/>
                        </a:rPr>
                        <a:t>Η  κυριαρχία  της  μικρής  ιδιοκτησίας </a:t>
                      </a:r>
                      <a:endParaRPr lang="el-GR" sz="2700" b="1" dirty="0">
                        <a:solidFill>
                          <a:schemeClr val="bg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742881">
                <a:tc>
                  <a:txBody>
                    <a:bodyPr/>
                    <a:lstStyle/>
                    <a:p>
                      <a:pPr algn="ctr"/>
                      <a:r>
                        <a:rPr lang="el-GR" sz="2700" b="1" dirty="0" smtClean="0">
                          <a:latin typeface="Bookman Old Style" pitchFamily="18" charset="0"/>
                        </a:rPr>
                        <a:t>Οι πελατειακές   σχέσεις </a:t>
                      </a:r>
                      <a:endParaRPr lang="el-GR" sz="2700" b="1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3BF527"/>
                    </a:solidFill>
                  </a:tcPr>
                </a:tc>
              </a:tr>
              <a:tr h="742881">
                <a:tc>
                  <a:txBody>
                    <a:bodyPr/>
                    <a:lstStyle/>
                    <a:p>
                      <a:pPr algn="ctr"/>
                      <a:r>
                        <a:rPr lang="el-GR" sz="2700" b="1" dirty="0" smtClean="0">
                          <a:latin typeface="Bookman Old Style" pitchFamily="18" charset="0"/>
                        </a:rPr>
                        <a:t>Η   παρασιτική   νοοτροπία</a:t>
                      </a:r>
                      <a:endParaRPr lang="el-GR" sz="2700" b="1" dirty="0">
                        <a:latin typeface="Bookman Old Style" pitchFamily="18" charset="0"/>
                      </a:endParaRPr>
                    </a:p>
                  </a:txBody>
                  <a:tcPr>
                    <a:solidFill>
                      <a:srgbClr val="35B0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7962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el-GR" sz="3600" b="1" dirty="0" smtClean="0">
                <a:latin typeface="Bookman Old Style" pitchFamily="18" charset="0"/>
              </a:rPr>
              <a:t>2.2  ΒΑΣΙΚΑ  ΧΑΡΑΚΤΗΡΙΣΤΙΚΑ  ΤΗΣ  ΕΛΛΗΝΙΚΗΣ  ΚΟΙΝΩΝΙΑΣ 3/5</a:t>
            </a:r>
            <a:endParaRPr lang="el-GR" sz="3600" b="1" dirty="0">
              <a:latin typeface="Bookman Old Style" pitchFamily="18" charset="0"/>
            </a:endParaRPr>
          </a:p>
        </p:txBody>
      </p:sp>
      <p:sp>
        <p:nvSpPr>
          <p:cNvPr id="7" name="Στρογγυλεμένο ορθογώνιο 6"/>
          <p:cNvSpPr/>
          <p:nvPr/>
        </p:nvSpPr>
        <p:spPr>
          <a:xfrm>
            <a:off x="905352" y="2996952"/>
            <a:ext cx="7483072" cy="1944216"/>
          </a:xfrm>
          <a:prstGeom prst="roundRect">
            <a:avLst/>
          </a:prstGeom>
          <a:solidFill>
            <a:srgbClr val="1E963B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Στρογγυλεμένο ορθογώνιο 7"/>
          <p:cNvSpPr/>
          <p:nvPr/>
        </p:nvSpPr>
        <p:spPr>
          <a:xfrm>
            <a:off x="905352" y="5064584"/>
            <a:ext cx="7483072" cy="1460760"/>
          </a:xfrm>
          <a:prstGeom prst="roundRect">
            <a:avLst/>
          </a:prstGeom>
          <a:solidFill>
            <a:srgbClr val="1E963B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899592" y="1772816"/>
            <a:ext cx="7488832" cy="1080120"/>
          </a:xfrm>
          <a:prstGeom prst="roundRect">
            <a:avLst/>
          </a:prstGeom>
          <a:solidFill>
            <a:srgbClr val="1E963B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9" name="Θέση περιεχομένου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810348"/>
            <a:ext cx="2187688" cy="1004618"/>
          </a:xfrm>
        </p:spPr>
      </p:pic>
      <p:sp>
        <p:nvSpPr>
          <p:cNvPr id="10" name="TextBox 9"/>
          <p:cNvSpPr txBox="1"/>
          <p:nvPr/>
        </p:nvSpPr>
        <p:spPr>
          <a:xfrm>
            <a:off x="3890752" y="1775718"/>
            <a:ext cx="40324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bg1"/>
                </a:solidFill>
              </a:rPr>
              <a:t>Η  εξάρτηση  και  υποτέλεια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000" b="1" dirty="0" smtClean="0">
                <a:solidFill>
                  <a:schemeClr val="bg1"/>
                </a:solidFill>
              </a:rPr>
              <a:t>19</a:t>
            </a:r>
            <a:r>
              <a:rPr lang="el-GR" sz="2000" b="1" baseline="30000" dirty="0" smtClean="0">
                <a:solidFill>
                  <a:schemeClr val="bg1"/>
                </a:solidFill>
              </a:rPr>
              <a:t>ος</a:t>
            </a:r>
            <a:r>
              <a:rPr lang="el-GR" sz="2000" b="1" dirty="0" smtClean="0">
                <a:solidFill>
                  <a:schemeClr val="bg1"/>
                </a:solidFill>
              </a:rPr>
              <a:t> αιώνας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l-GR" sz="2000" b="1" dirty="0" smtClean="0">
                <a:solidFill>
                  <a:schemeClr val="bg1"/>
                </a:solidFill>
              </a:rPr>
              <a:t>Μεγάλες  δυνάμεις</a:t>
            </a:r>
            <a:endParaRPr lang="el-GR" sz="2000" b="1" dirty="0">
              <a:solidFill>
                <a:schemeClr val="bg1"/>
              </a:solidFill>
            </a:endParaRPr>
          </a:p>
        </p:txBody>
      </p:sp>
      <p:pic>
        <p:nvPicPr>
          <p:cNvPr id="11" name="Εικόνα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715" y="3343989"/>
            <a:ext cx="2380808" cy="133920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68432" y="3068960"/>
            <a:ext cx="481999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Η καθυστερημένη  βιομηχανική  ανάπτυξη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b="1" dirty="0" smtClean="0">
                <a:solidFill>
                  <a:schemeClr val="bg1"/>
                </a:solidFill>
              </a:rPr>
              <a:t>Εισαγωγές βιομηχανικών προϊόντων -  επιβάρυνση της οικονομίας.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b="1" dirty="0" smtClean="0">
                <a:solidFill>
                  <a:schemeClr val="bg1"/>
                </a:solidFill>
              </a:rPr>
              <a:t>Οικονομική ανάπτυξη μέσω της ναυτιλίας και του τουρισμού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b="1" dirty="0" smtClean="0">
                <a:solidFill>
                  <a:schemeClr val="bg1"/>
                </a:solidFill>
              </a:rPr>
              <a:t>Μετανάστευση   </a:t>
            </a:r>
            <a:endParaRPr lang="el-GR" b="1" dirty="0">
              <a:solidFill>
                <a:schemeClr val="bg1"/>
              </a:solidFill>
            </a:endParaRPr>
          </a:p>
        </p:txBody>
      </p:sp>
      <p:pic>
        <p:nvPicPr>
          <p:cNvPr id="13" name="Εικόνα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169" y="5171164"/>
            <a:ext cx="2029900" cy="126511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662104" y="5188168"/>
            <a:ext cx="424392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900" b="1" dirty="0" smtClean="0">
                <a:solidFill>
                  <a:schemeClr val="bg1"/>
                </a:solidFill>
              </a:rPr>
              <a:t>Η  αστικοποίηση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900" b="1" dirty="0" smtClean="0">
                <a:solidFill>
                  <a:schemeClr val="bg1"/>
                </a:solidFill>
              </a:rPr>
              <a:t>Διόγκωση  του τομέα των υπηρεσιών ( δημόσιος τομέας 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sz="1900" b="1" dirty="0" smtClean="0">
                <a:solidFill>
                  <a:schemeClr val="bg1"/>
                </a:solidFill>
              </a:rPr>
              <a:t>Κυρίως  στην Αθήνα ( 1960-1980 )</a:t>
            </a:r>
            <a:endParaRPr lang="el-GR" sz="19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67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Θέση περιεχομένου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el-GR" sz="3600" b="1" dirty="0" smtClean="0">
                <a:latin typeface="Bookman Old Style" pitchFamily="18" charset="0"/>
              </a:rPr>
              <a:t>ΒΑΣΙΚΑ   ΧΑΡΑΚΤΗΡΙΣΤΙΚΑ  ΤΗΣ  ΕΛΛΗΝΙΚΗΣ  ΚΟΙΝΩΝΙΑΣ    4/5</a:t>
            </a:r>
            <a:endParaRPr lang="el-GR" sz="3600" b="1" dirty="0">
              <a:latin typeface="Bookman Old Style" pitchFamily="18" charset="0"/>
            </a:endParaRP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701574" y="1484784"/>
            <a:ext cx="7920880" cy="18286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Στρογγυλεμένο ορθογώνιο 4"/>
          <p:cNvSpPr/>
          <p:nvPr/>
        </p:nvSpPr>
        <p:spPr>
          <a:xfrm>
            <a:off x="719580" y="3429000"/>
            <a:ext cx="7884868" cy="14948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Στρογγυλεμένο ορθογώνιο 5"/>
          <p:cNvSpPr/>
          <p:nvPr/>
        </p:nvSpPr>
        <p:spPr>
          <a:xfrm>
            <a:off x="755584" y="5051187"/>
            <a:ext cx="7848864" cy="152706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84" y="1772816"/>
            <a:ext cx="2240280" cy="1152128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39" y="3509671"/>
            <a:ext cx="2096272" cy="1333500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639" y="5178449"/>
            <a:ext cx="2293620" cy="127254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802467" y="1456328"/>
            <a:ext cx="5832648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       </a:t>
            </a:r>
            <a:r>
              <a:rPr lang="el-GR" sz="2000" b="1" dirty="0" smtClean="0">
                <a:solidFill>
                  <a:schemeClr val="bg1"/>
                </a:solidFill>
                <a:latin typeface="Bookman Old Style" pitchFamily="18" charset="0"/>
              </a:rPr>
              <a:t>Η  κυριαρχία  της  μικρής  ιδιοκτησίας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b="1" dirty="0" smtClean="0">
                <a:solidFill>
                  <a:schemeClr val="bg1"/>
                </a:solidFill>
                <a:latin typeface="Bookman Old Style" pitchFamily="18" charset="0"/>
              </a:rPr>
              <a:t>Καθήλωση του αγροτικού πληθυσμού στη φτώχεια με συνέπεια την εσωτερική και  εξωτερική μετανάστευση.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b="1" dirty="0" smtClean="0">
                <a:solidFill>
                  <a:schemeClr val="bg1"/>
                </a:solidFill>
                <a:latin typeface="Bookman Old Style" pitchFamily="18" charset="0"/>
              </a:rPr>
              <a:t>Η απουσία μεγάλων γαιών  οδήγησε στη χαμηλή εκβιομηχάνιση της γεωργίας.</a:t>
            </a:r>
            <a:endParaRPr lang="el-GR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0258" y="3429000"/>
            <a:ext cx="519017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  <a:latin typeface="Bookman Old Style" pitchFamily="18" charset="0"/>
              </a:rPr>
              <a:t>Οι  πελατειακές   σχέσεις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b="1" dirty="0" smtClean="0">
                <a:solidFill>
                  <a:schemeClr val="bg1"/>
                </a:solidFill>
                <a:latin typeface="Bookman Old Style" pitchFamily="18" charset="0"/>
              </a:rPr>
              <a:t>Το  κράτος  είναι  σταθερός  εργοδότης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b="1" dirty="0" smtClean="0">
                <a:solidFill>
                  <a:schemeClr val="bg1"/>
                </a:solidFill>
                <a:latin typeface="Bookman Old Style" pitchFamily="18" charset="0"/>
              </a:rPr>
              <a:t>Πίεση  για  διορισμό  στο δημόσιο  τομέα</a:t>
            </a:r>
            <a:endParaRPr lang="el-GR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19872" y="5085184"/>
            <a:ext cx="525658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  <a:latin typeface="Bookman Old Style" pitchFamily="18" charset="0"/>
              </a:rPr>
              <a:t>Η</a:t>
            </a:r>
            <a:r>
              <a:rPr lang="el-GR" sz="2000" b="1" dirty="0" smtClean="0">
                <a:latin typeface="Bookman Old Style" pitchFamily="18" charset="0"/>
              </a:rPr>
              <a:t>  </a:t>
            </a:r>
            <a:r>
              <a:rPr lang="el-GR" sz="2000" b="1" dirty="0" smtClean="0">
                <a:solidFill>
                  <a:schemeClr val="bg1"/>
                </a:solidFill>
                <a:latin typeface="Bookman Old Style" pitchFamily="18" charset="0"/>
              </a:rPr>
              <a:t>παρασιτική  νοοτροπία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b="1" dirty="0" smtClean="0">
                <a:solidFill>
                  <a:schemeClr val="bg1"/>
                </a:solidFill>
                <a:latin typeface="Bookman Old Style" pitchFamily="18" charset="0"/>
              </a:rPr>
              <a:t>Αντιπαραγωγική  νοοτροπία.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b="1" dirty="0" smtClean="0">
                <a:solidFill>
                  <a:schemeClr val="bg1"/>
                </a:solidFill>
                <a:latin typeface="Bookman Old Style" pitchFamily="18" charset="0"/>
              </a:rPr>
              <a:t>Απόκτηση  εισοδήματος χωρίς  ταυτόχρονη  παραγωγή προϊόντος ή υπηρεσίας</a:t>
            </a:r>
            <a:endParaRPr lang="el-GR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68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82860" y="188640"/>
            <a:ext cx="8229600" cy="1143000"/>
          </a:xfrm>
        </p:spPr>
        <p:txBody>
          <a:bodyPr>
            <a:noAutofit/>
          </a:bodyPr>
          <a:lstStyle/>
          <a:p>
            <a:r>
              <a:rPr lang="el-GR" sz="3600" b="1" dirty="0" smtClean="0">
                <a:latin typeface="Bookman Old Style" pitchFamily="18" charset="0"/>
              </a:rPr>
              <a:t>ΒΑΣΙΚΑ   ΧΑΡΑΚΤΗΡΙΣΤΙΚΑ  ΤΗΣ  ΕΛΛΗΝΙΚΗΣ  ΚΟΙΝΩΝΙΑΣ    5/5</a:t>
            </a:r>
            <a:endParaRPr lang="el-GR" sz="3600" b="1" dirty="0">
              <a:latin typeface="Bookman Old Style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2" name="Στρογγυλεμένο ορθογώνιο 11"/>
          <p:cNvSpPr/>
          <p:nvPr/>
        </p:nvSpPr>
        <p:spPr>
          <a:xfrm>
            <a:off x="539552" y="1412776"/>
            <a:ext cx="2304256" cy="468052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3" name="Στρογγυλεμένο ορθογώνιο 12"/>
          <p:cNvSpPr/>
          <p:nvPr/>
        </p:nvSpPr>
        <p:spPr>
          <a:xfrm>
            <a:off x="3311860" y="1412775"/>
            <a:ext cx="2448272" cy="4680520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Στρογγυλεμένο ορθογώνιο 13"/>
          <p:cNvSpPr/>
          <p:nvPr/>
        </p:nvSpPr>
        <p:spPr>
          <a:xfrm>
            <a:off x="6372200" y="1484783"/>
            <a:ext cx="2376264" cy="4608512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5" name="TextBox 14"/>
          <p:cNvSpPr txBox="1"/>
          <p:nvPr/>
        </p:nvSpPr>
        <p:spPr>
          <a:xfrm>
            <a:off x="683568" y="3753035"/>
            <a:ext cx="20882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Η  αφανής  οικονομική δραστηριότητα – φοροδιαφυγή </a:t>
            </a:r>
            <a:endParaRPr lang="el-GR" sz="2000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9552" y="1844824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Η  παραοικονομία: </a:t>
            </a:r>
            <a:endParaRPr lang="el-GR" sz="2000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63888" y="1844824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Η υποβάθμιση  της  πολιτικής:</a:t>
            </a:r>
            <a:endParaRPr lang="el-GR" sz="20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58717" y="2924944"/>
            <a:ext cx="23762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Η πολιτική εξουσία υποβαθμίζεται σε σχέση με την οικονομική</a:t>
            </a:r>
            <a:endParaRPr lang="el-GR" sz="20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75856" y="4568642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Η οικονομική εξουσία  επηρεάζει σημαντικά την πολιτική</a:t>
            </a:r>
            <a:endParaRPr lang="el-GR" sz="2000" b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567028" y="1690935"/>
            <a:ext cx="20374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Η  προβληματική λειτουργία των θεσμών:</a:t>
            </a:r>
            <a:endParaRPr lang="el-GR" sz="20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52220" y="2878777"/>
            <a:ext cx="2304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Η </a:t>
            </a:r>
            <a:r>
              <a:rPr lang="el-GR" sz="2000" b="1" dirty="0" err="1" smtClean="0">
                <a:solidFill>
                  <a:schemeClr val="bg1"/>
                </a:solidFill>
              </a:rPr>
              <a:t>τυπολατρεία</a:t>
            </a:r>
            <a:r>
              <a:rPr lang="el-GR" sz="2000" b="1" dirty="0" smtClean="0">
                <a:solidFill>
                  <a:schemeClr val="bg1"/>
                </a:solidFill>
              </a:rPr>
              <a:t>- </a:t>
            </a:r>
            <a:r>
              <a:rPr lang="el-GR" sz="2000" b="1" dirty="0" err="1" smtClean="0">
                <a:solidFill>
                  <a:schemeClr val="bg1"/>
                </a:solidFill>
              </a:rPr>
              <a:t>νομολατρεία</a:t>
            </a:r>
            <a:endParaRPr lang="el-GR" sz="20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67028" y="3596404"/>
            <a:ext cx="18363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Η πολυνομία</a:t>
            </a:r>
            <a:endParaRPr lang="el-GR" sz="2000" b="1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52220" y="4161274"/>
            <a:ext cx="21962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Η έλλειψη  προγραμματισμού</a:t>
            </a:r>
            <a:endParaRPr lang="el-GR" sz="20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552220" y="4869160"/>
            <a:ext cx="2160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chemeClr val="bg1"/>
                </a:solidFill>
              </a:rPr>
              <a:t>Οι ρουσφετολογικές  ρυθμίσεις</a:t>
            </a:r>
            <a:endParaRPr lang="el-GR" sz="2000" b="1" dirty="0">
              <a:solidFill>
                <a:schemeClr val="bg1"/>
              </a:solidFill>
            </a:endParaRPr>
          </a:p>
        </p:txBody>
      </p:sp>
      <p:cxnSp>
        <p:nvCxnSpPr>
          <p:cNvPr id="26" name="Ευθεία γραμμή σύνδεσης 25"/>
          <p:cNvCxnSpPr/>
          <p:nvPr/>
        </p:nvCxnSpPr>
        <p:spPr>
          <a:xfrm>
            <a:off x="683568" y="2244934"/>
            <a:ext cx="18002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Ευθεία γραμμή σύνδεσης 26"/>
          <p:cNvCxnSpPr/>
          <p:nvPr/>
        </p:nvCxnSpPr>
        <p:spPr>
          <a:xfrm>
            <a:off x="3563888" y="2552710"/>
            <a:ext cx="18002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Ευθεία γραμμή σύνδεσης 27"/>
          <p:cNvCxnSpPr/>
          <p:nvPr/>
        </p:nvCxnSpPr>
        <p:spPr>
          <a:xfrm>
            <a:off x="6660232" y="2706598"/>
            <a:ext cx="18002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78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221</Words>
  <Application>Microsoft Office PowerPoint</Application>
  <PresentationFormat>Προβολή στην οθόνη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2.2  ΒΑΣΙΚΑ  ΧΑΡΑΚΤΗΡΙΣΤΙΚΑ  ΤΗΣ ΕΛΛΗΝΙΚΗΣ  ΚΟΙΝΩΝΙΑΣ 1/5</vt:lpstr>
      <vt:lpstr>2.2 ΒΑΣΙΚΑ  ΧΑΡΑΚΤΗΡΙΣΤΙΚΑ ΤΗΣ  ΕΛΛΗΝΙΚΗΣ  ΚΟΙΝΩΝΙΑΣ  2/5</vt:lpstr>
      <vt:lpstr>2.2  ΒΑΣΙΚΑ  ΧΑΡΑΚΤΗΡΙΣΤΙΚΑ  ΤΗΣ  ΕΛΛΗΝΙΚΗΣ  ΚΟΙΝΩΝΙΑΣ 3/5</vt:lpstr>
      <vt:lpstr>ΒΑΣΙΚΑ   ΧΑΡΑΚΤΗΡΙΣΤΙΚΑ  ΤΗΣ  ΕΛΛΗΝΙΚΗΣ  ΚΟΙΝΩΝΙΑΣ    4/5</vt:lpstr>
      <vt:lpstr>ΒΑΣΙΚΑ   ΧΑΡΑΚΤΗΡΙΣΤΙΚΑ  ΤΗΣ  ΕΛΛΗΝΙΚΗΣ  ΚΟΙΝΩΝΙΑΣ    5/5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Κώστας</dc:creator>
  <cp:lastModifiedBy>Κώστας</cp:lastModifiedBy>
  <cp:revision>31</cp:revision>
  <dcterms:created xsi:type="dcterms:W3CDTF">2024-11-03T19:50:07Z</dcterms:created>
  <dcterms:modified xsi:type="dcterms:W3CDTF">2024-11-04T20:33:04Z</dcterms:modified>
</cp:coreProperties>
</file>