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IaQzWCIH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A%CE%B1%CF%80%CE%B9%CF%84%CE%B1%CE%BB%CE%B9%CF%83%CE%BC%CF%8C%CF%82" TargetMode="External"/><Relationship Id="rId2" Type="http://schemas.openxmlformats.org/officeDocument/2006/relationships/hyperlink" Target="https://el.wikipedia.org/wiki/%CE%9F%CE%B9%CE%BA%CE%BF%CE%BD%CE%BF%CE%BC%CE%B9%CE%BA%CF%8C%CF%82_%CF%86%CE%B9%CE%BB%CE%B5%CE%BB%CE%B5%CF%85%CE%B8%CE%B5%CF%81%CE%B9%CF%83%CE%BC%CF%8C%CF%82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lXQ3nzKwaU" TargetMode="External"/><Relationship Id="rId2" Type="http://schemas.openxmlformats.org/officeDocument/2006/relationships/hyperlink" Target="https://www.youtube.com/watch?v=IeD7mYk_Wq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26952" y="1626549"/>
            <a:ext cx="6222656" cy="20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el-GR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algn="ctr"/>
            <a:endParaRPr lang="el-GR" b="1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algn="ctr"/>
            <a:endParaRPr lang="el-GR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algn="ctr"/>
            <a:r>
              <a:rPr lang="el-GR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Η </a:t>
            </a:r>
            <a:r>
              <a:rPr lang="el-GR" b="1" dirty="0">
                <a:solidFill>
                  <a:srgbClr val="7A7A7B"/>
                </a:solidFill>
                <a:latin typeface="Arial" panose="020B0604020202020204" pitchFamily="34" charset="0"/>
              </a:rPr>
              <a:t>ωρίμανση της βιομηχανικής </a:t>
            </a:r>
            <a:r>
              <a:rPr lang="el-GR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Επανάστασης</a:t>
            </a:r>
          </a:p>
          <a:p>
            <a:pPr algn="ctr"/>
            <a:endParaRPr lang="el-GR" b="1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algn="ctr"/>
            <a:endParaRPr lang="el-GR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70705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7999" y="612845"/>
            <a:ext cx="7256585" cy="59093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buFont typeface="+mj-lt"/>
              <a:buAutoNum type="arabicPeriod"/>
            </a:pPr>
            <a:r>
              <a:rPr lang="el-GR" b="1" dirty="0">
                <a:solidFill>
                  <a:srgbClr val="7A7A7B"/>
                </a:solidFill>
                <a:latin typeface="Arial" panose="020B0604020202020204" pitchFamily="34" charset="0"/>
              </a:rPr>
              <a:t>Η ωρίμανση της βιομηχανικής Επανάστασης</a:t>
            </a:r>
            <a:br>
              <a:rPr lang="el-GR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b="1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b="1" dirty="0">
                <a:solidFill>
                  <a:srgbClr val="7A7A7B"/>
                </a:solidFill>
                <a:latin typeface="Arial" panose="020B0604020202020204" pitchFamily="34" charset="0"/>
              </a:rPr>
              <a:t>Α. Το φαινόμενο βιομηχανική </a:t>
            </a:r>
            <a:r>
              <a:rPr lang="el-GR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επανάσταση</a:t>
            </a:r>
          </a:p>
          <a:p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Οι πρώτες βιομηχανίες δημιουργήθηκαν στη Μεγάλη Βρετανία γύρω στα 1750-1780. Το φαινόμενο αυτό ονομάστηκε </a:t>
            </a:r>
            <a:r>
              <a:rPr lang="el-GR" i="1" dirty="0">
                <a:solidFill>
                  <a:srgbClr val="7A7A7B"/>
                </a:solidFill>
                <a:latin typeface="Arial" panose="020B0604020202020204" pitchFamily="34" charset="0"/>
              </a:rPr>
              <a:t>εκβιομηχάνιση</a:t>
            </a:r>
            <a:r>
              <a:rPr lang="el-GR" dirty="0" smtClean="0">
                <a:solidFill>
                  <a:srgbClr val="7A7A7B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b="1" i="1" u="sng" dirty="0">
                <a:solidFill>
                  <a:srgbClr val="7A7A7B"/>
                </a:solidFill>
                <a:latin typeface="Arial" panose="020B0604020202020204" pitchFamily="34" charset="0"/>
              </a:rPr>
              <a:t>Κύρια χαρακτηριστικά της εκβιομηχάνισης</a:t>
            </a:r>
            <a:r>
              <a:rPr lang="el-GR" b="1" i="1" u="sng" dirty="0" smtClean="0">
                <a:solidFill>
                  <a:srgbClr val="7A7A7B"/>
                </a:solidFill>
                <a:latin typeface="Arial" panose="020B0604020202020204" pitchFamily="34" charset="0"/>
              </a:rPr>
              <a:t>:</a:t>
            </a:r>
          </a:p>
          <a:p>
            <a:endParaRPr lang="el-GR" i="1" u="sng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l-GR" dirty="0" smtClean="0">
                <a:solidFill>
                  <a:srgbClr val="7A7A7B"/>
                </a:solidFill>
                <a:latin typeface="Arial" panose="020B0604020202020204" pitchFamily="34" charset="0"/>
              </a:rPr>
              <a:t> Η 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εκτεταμένη </a:t>
            </a:r>
            <a:r>
              <a:rPr lang="el-GR" i="1" dirty="0">
                <a:solidFill>
                  <a:srgbClr val="7A7A7B"/>
                </a:solidFill>
                <a:latin typeface="Arial" panose="020B0604020202020204" pitchFamily="34" charset="0"/>
              </a:rPr>
              <a:t>χρήση νέων τεχνικών μέσων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 με επακόλουθα: </a:t>
            </a:r>
          </a:p>
          <a:p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                         </a:t>
            </a:r>
            <a:r>
              <a:rPr lang="el-GR" b="1" dirty="0">
                <a:solidFill>
                  <a:srgbClr val="7A7A7B"/>
                </a:solidFill>
                <a:latin typeface="Arial" panose="020B0604020202020204" pitchFamily="34" charset="0"/>
              </a:rPr>
              <a:t>α) 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τον περιορισμό της χειρωνακτικής εργασίας,</a:t>
            </a:r>
            <a:b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                         </a:t>
            </a:r>
            <a:r>
              <a:rPr lang="el-GR" b="1" dirty="0">
                <a:solidFill>
                  <a:srgbClr val="7A7A7B"/>
                </a:solidFill>
                <a:latin typeface="Arial" panose="020B0604020202020204" pitchFamily="34" charset="0"/>
              </a:rPr>
              <a:t>β) 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την  αύξηση της παραγωγής,</a:t>
            </a:r>
            <a:b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                         </a:t>
            </a:r>
            <a:r>
              <a:rPr lang="el-GR" b="1" dirty="0">
                <a:solidFill>
                  <a:srgbClr val="7A7A7B"/>
                </a:solidFill>
                <a:latin typeface="Arial" panose="020B0604020202020204" pitchFamily="34" charset="0"/>
              </a:rPr>
              <a:t>γ) 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τη μείωση του κόστους των </a:t>
            </a:r>
            <a:r>
              <a:rPr lang="el-GR" dirty="0" smtClean="0">
                <a:solidFill>
                  <a:srgbClr val="7A7A7B"/>
                </a:solidFill>
                <a:latin typeface="Arial" panose="020B0604020202020204" pitchFamily="34" charset="0"/>
              </a:rPr>
              <a:t>προϊόντων</a:t>
            </a:r>
          </a:p>
          <a:p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 </a:t>
            </a:r>
            <a:r>
              <a:rPr lang="el-GR" dirty="0" smtClean="0">
                <a:solidFill>
                  <a:srgbClr val="7A7A7B"/>
                </a:solidFill>
                <a:latin typeface="Arial" panose="020B0604020202020204" pitchFamily="34" charset="0"/>
              </a:rPr>
              <a:t>2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. Η αξιοποίηση </a:t>
            </a:r>
            <a:r>
              <a:rPr lang="el-GR" i="1" dirty="0">
                <a:solidFill>
                  <a:srgbClr val="7A7A7B"/>
                </a:solidFill>
                <a:latin typeface="Arial" panose="020B0604020202020204" pitchFamily="34" charset="0"/>
              </a:rPr>
              <a:t>νέων μορφών ενέργειας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 – κυρίως του άνθρακα.</a:t>
            </a:r>
            <a:b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 </a:t>
            </a:r>
            <a:r>
              <a:rPr lang="el-GR" dirty="0" smtClean="0">
                <a:solidFill>
                  <a:srgbClr val="7A7A7B"/>
                </a:solidFill>
                <a:latin typeface="Arial" panose="020B0604020202020204" pitchFamily="34" charset="0"/>
              </a:rPr>
              <a:t>3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. Η εφαρμογή </a:t>
            </a:r>
            <a:r>
              <a:rPr lang="el-GR" i="1" dirty="0">
                <a:solidFill>
                  <a:srgbClr val="7A7A7B"/>
                </a:solidFill>
                <a:latin typeface="Arial" panose="020B0604020202020204" pitchFamily="34" charset="0"/>
              </a:rPr>
              <a:t>καινοτομιών στη μεταλλουργία.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 </a:t>
            </a:r>
            <a:r>
              <a:rPr lang="el-GR" dirty="0" smtClean="0">
                <a:solidFill>
                  <a:srgbClr val="7A7A7B"/>
                </a:solidFill>
                <a:latin typeface="Arial" panose="020B0604020202020204" pitchFamily="34" charset="0"/>
              </a:rPr>
              <a:t>4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. Η συγκέντρωση των εργαζομένων στα </a:t>
            </a:r>
            <a:r>
              <a:rPr lang="el-GR" i="1" dirty="0">
                <a:solidFill>
                  <a:srgbClr val="7A7A7B"/>
                </a:solidFill>
                <a:latin typeface="Arial" panose="020B0604020202020204" pitchFamily="34" charset="0"/>
              </a:rPr>
              <a:t>εργοστάσια.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 </a:t>
            </a:r>
            <a:r>
              <a:rPr lang="el-GR" dirty="0" smtClean="0">
                <a:solidFill>
                  <a:srgbClr val="7A7A7B"/>
                </a:solidFill>
                <a:latin typeface="Arial" panose="020B0604020202020204" pitchFamily="34" charset="0"/>
              </a:rPr>
              <a:t>5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. Οι υψηλοί </a:t>
            </a:r>
            <a:r>
              <a:rPr lang="el-GR" i="1" dirty="0">
                <a:solidFill>
                  <a:srgbClr val="7A7A7B"/>
                </a:solidFill>
                <a:latin typeface="Arial" panose="020B0604020202020204" pitchFamily="34" charset="0"/>
              </a:rPr>
              <a:t>ρυθμοί ανάπτυξης</a:t>
            </a:r>
            <a:r>
              <a:rPr lang="el-GR" i="1" dirty="0" smtClean="0">
                <a:solidFill>
                  <a:srgbClr val="7A7A7B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Κύριοι πόλοι ανάπτυξης ήταν η υφαντουργία και η μεταλλουργία.</a:t>
            </a:r>
            <a:b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98397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60763" y="862089"/>
            <a:ext cx="6096000" cy="57246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l-GR" b="1" dirty="0">
                <a:latin typeface="Arial" panose="020B0604020202020204" pitchFamily="34" charset="0"/>
              </a:rPr>
              <a:t>Β. Η εξάπλωση της βιομηχανικής </a:t>
            </a:r>
            <a:r>
              <a:rPr lang="el-GR" b="1" dirty="0" smtClean="0">
                <a:latin typeface="Arial" panose="020B0604020202020204" pitchFamily="34" charset="0"/>
              </a:rPr>
              <a:t>επανάστασης</a:t>
            </a:r>
          </a:p>
          <a:p>
            <a:r>
              <a:rPr lang="el-GR" dirty="0">
                <a:latin typeface="Arial" panose="020B0604020202020204" pitchFamily="34" charset="0"/>
              </a:rPr>
              <a:t/>
            </a:r>
            <a:br>
              <a:rPr lang="el-GR" dirty="0">
                <a:latin typeface="Arial" panose="020B0604020202020204" pitchFamily="34" charset="0"/>
              </a:rPr>
            </a:br>
            <a:r>
              <a:rPr lang="el-GR" i="1" u="sng" dirty="0">
                <a:latin typeface="Arial" panose="020B0604020202020204" pitchFamily="34" charset="0"/>
              </a:rPr>
              <a:t>Στα μέσα του 19ου αιώνα η εκβιομηχάνιση περιοριζόταν:</a:t>
            </a:r>
            <a:br>
              <a:rPr lang="el-GR" i="1" u="sng" dirty="0">
                <a:latin typeface="Arial" panose="020B0604020202020204" pitchFamily="34" charset="0"/>
              </a:rPr>
            </a:br>
            <a:r>
              <a:rPr lang="el-GR" i="1" u="sng" dirty="0">
                <a:latin typeface="Arial" panose="020B0604020202020204" pitchFamily="34" charset="0"/>
              </a:rPr>
              <a:t>​</a:t>
            </a:r>
            <a:r>
              <a:rPr lang="el-GR" dirty="0">
                <a:latin typeface="Arial" panose="020B0604020202020204" pitchFamily="34" charset="0"/>
              </a:rPr>
              <a:t/>
            </a:r>
            <a:br>
              <a:rPr lang="el-GR" dirty="0">
                <a:latin typeface="Arial" panose="020B0604020202020204" pitchFamily="34" charset="0"/>
              </a:rPr>
            </a:br>
            <a:r>
              <a:rPr lang="el-GR" dirty="0">
                <a:latin typeface="Arial" panose="020B0604020202020204" pitchFamily="34" charset="0"/>
              </a:rPr>
              <a:t>·      στη Μ. Βρετανία,</a:t>
            </a:r>
            <a:br>
              <a:rPr lang="el-GR" dirty="0">
                <a:latin typeface="Arial" panose="020B0604020202020204" pitchFamily="34" charset="0"/>
              </a:rPr>
            </a:br>
            <a:r>
              <a:rPr lang="el-GR" dirty="0">
                <a:latin typeface="Arial" panose="020B0604020202020204" pitchFamily="34" charset="0"/>
              </a:rPr>
              <a:t>·      στη βόρεια και ανατολική </a:t>
            </a:r>
            <a:r>
              <a:rPr lang="el-GR" sz="2400" dirty="0">
                <a:latin typeface="Arial" panose="020B0604020202020204" pitchFamily="34" charset="0"/>
              </a:rPr>
              <a:t>Γαλλία</a:t>
            </a:r>
            <a:r>
              <a:rPr lang="el-GR" dirty="0">
                <a:latin typeface="Arial" panose="020B0604020202020204" pitchFamily="34" charset="0"/>
              </a:rPr>
              <a:t>,</a:t>
            </a:r>
            <a:br>
              <a:rPr lang="el-GR" dirty="0">
                <a:latin typeface="Arial" panose="020B0604020202020204" pitchFamily="34" charset="0"/>
              </a:rPr>
            </a:br>
            <a:r>
              <a:rPr lang="el-GR" dirty="0">
                <a:latin typeface="Arial" panose="020B0604020202020204" pitchFamily="34" charset="0"/>
              </a:rPr>
              <a:t>·      στις Κάτω Χώρες και το Βέλγιο,</a:t>
            </a:r>
            <a:br>
              <a:rPr lang="el-GR" dirty="0">
                <a:latin typeface="Arial" panose="020B0604020202020204" pitchFamily="34" charset="0"/>
              </a:rPr>
            </a:br>
            <a:r>
              <a:rPr lang="el-GR" dirty="0">
                <a:latin typeface="Arial" panose="020B0604020202020204" pitchFamily="34" charset="0"/>
              </a:rPr>
              <a:t>·      στις όχθες του ποταμού Ρήνου,</a:t>
            </a:r>
            <a:br>
              <a:rPr lang="el-GR" dirty="0">
                <a:latin typeface="Arial" panose="020B0604020202020204" pitchFamily="34" charset="0"/>
              </a:rPr>
            </a:br>
            <a:r>
              <a:rPr lang="el-GR" dirty="0">
                <a:latin typeface="Arial" panose="020B0604020202020204" pitchFamily="34" charset="0"/>
              </a:rPr>
              <a:t>·      στη βόρεια Ιταλία</a:t>
            </a:r>
            <a:r>
              <a:rPr lang="el-GR" dirty="0" smtClean="0">
                <a:latin typeface="Arial" panose="020B0604020202020204" pitchFamily="34" charset="0"/>
              </a:rPr>
              <a:t>.</a:t>
            </a:r>
          </a:p>
          <a:p>
            <a:r>
              <a:rPr lang="el-GR" dirty="0">
                <a:latin typeface="Arial" panose="020B0604020202020204" pitchFamily="34" charset="0"/>
              </a:rPr>
              <a:t/>
            </a:r>
            <a:br>
              <a:rPr lang="el-GR" dirty="0">
                <a:latin typeface="Arial" panose="020B0604020202020204" pitchFamily="34" charset="0"/>
              </a:rPr>
            </a:br>
            <a:r>
              <a:rPr lang="el-GR" dirty="0">
                <a:latin typeface="Arial" panose="020B0604020202020204" pitchFamily="34" charset="0"/>
              </a:rPr>
              <a:t>Από τα μέσα του 19ου αιώνα και μετά εξαπλώθηκε με γρήγορους ρυθμούς σε νέες περιοχές της Ευρώπης και στις ΗΠΑ.</a:t>
            </a:r>
            <a:br>
              <a:rPr lang="el-GR" dirty="0">
                <a:latin typeface="Arial" panose="020B0604020202020204" pitchFamily="34" charset="0"/>
              </a:rPr>
            </a:br>
            <a:r>
              <a:rPr lang="el-GR" i="1" u="sng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i="1" u="sng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b="1" i="1" u="sng" dirty="0">
                <a:solidFill>
                  <a:srgbClr val="7A7A7B"/>
                </a:solidFill>
                <a:latin typeface="Arial" panose="020B0604020202020204" pitchFamily="34" charset="0"/>
              </a:rPr>
              <a:t>Καινοτομίες στον 19ο αιώνα</a:t>
            </a:r>
            <a:r>
              <a:rPr lang="el-GR" b="1" i="1" u="sng" dirty="0" smtClean="0">
                <a:solidFill>
                  <a:srgbClr val="7A7A7B"/>
                </a:solidFill>
                <a:latin typeface="Arial" panose="020B0604020202020204" pitchFamily="34" charset="0"/>
              </a:rPr>
              <a:t>:</a:t>
            </a:r>
          </a:p>
          <a:p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·      Χημεία: μαζική παραγωγή αγαθών.</a:t>
            </a:r>
            <a:b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·      Ηλεκτρισμός: (α) ως πηγή ενέργειας, (β) ως μέσο φωτισμού.</a:t>
            </a:r>
            <a:b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</a:br>
            <a:endParaRPr lang="el-GR" dirty="0"/>
          </a:p>
        </p:txBody>
      </p:sp>
      <p:sp>
        <p:nvSpPr>
          <p:cNvPr id="3" name="Rectangle 2"/>
          <p:cNvSpPr/>
          <p:nvPr/>
        </p:nvSpPr>
        <p:spPr>
          <a:xfrm>
            <a:off x="7710054" y="2285999"/>
            <a:ext cx="3761509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dirty="0" smtClean="0">
              <a:hlinkClick r:id="rId2"/>
            </a:endParaRPr>
          </a:p>
          <a:p>
            <a:endParaRPr lang="el-GR" dirty="0"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www.youtube.com/watch?v=RIaQzWCIH</a:t>
            </a: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b="1" dirty="0"/>
              <a:t>Βιομηχανική Επανάσταση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28457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45326" y="709229"/>
            <a:ext cx="7322927" cy="56323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Γ. 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Η επανάσταση στις συγκοινωνίες και τις </a:t>
            </a: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επικοινωνίες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b="1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Σιδηρόδρομος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+ Ατμόπλοιο </a:t>
            </a:r>
            <a:endParaRPr lang="el-GR" sz="24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(=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Σύμβολα της βιομηχανικής ανάπτυξης) </a:t>
            </a:r>
            <a:endParaRPr lang="el-GR" sz="24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    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Αυτοκίνητο    </a:t>
            </a:r>
            <a:endParaRPr lang="el-GR" sz="24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   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Αεροπλάνο    </a:t>
            </a:r>
            <a:endParaRPr lang="el-GR" sz="24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Μέσα μετάδοσης ήχου  </a:t>
            </a:r>
            <a:endParaRPr lang="el-GR" sz="24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endParaRPr lang="el-GR" sz="24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endParaRPr lang="el-GR" sz="2400" b="0" i="0" dirty="0">
              <a:solidFill>
                <a:srgbClr val="7A7A7B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954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332" y="217273"/>
            <a:ext cx="10152453" cy="6370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34946E"/>
                </a:solidFill>
                <a:latin typeface="Arial" panose="020B0604020202020204" pitchFamily="34" charset="0"/>
                <a:hlinkClick r:id="rId2"/>
              </a:rPr>
              <a:t/>
            </a:r>
            <a:br>
              <a:rPr lang="el-GR" sz="2400" b="1" dirty="0">
                <a:solidFill>
                  <a:srgbClr val="34946E"/>
                </a:solidFill>
                <a:latin typeface="Arial" panose="020B0604020202020204" pitchFamily="34" charset="0"/>
                <a:hlinkClick r:id="rId2"/>
              </a:rPr>
            </a:br>
            <a:r>
              <a:rPr lang="el-GR" sz="2400" b="1" dirty="0">
                <a:solidFill>
                  <a:srgbClr val="34946E"/>
                </a:solidFill>
                <a:latin typeface="Arial" panose="020B0604020202020204" pitchFamily="34" charset="0"/>
                <a:hlinkClick r:id="rId2"/>
              </a:rPr>
              <a:t>Οικονομικός φιλελευθερισμός</a:t>
            </a:r>
            <a:r>
              <a:rPr lang="el-GR" sz="2400" b="1" dirty="0">
                <a:latin typeface="Arial" panose="020B0604020202020204" pitchFamily="34" charset="0"/>
              </a:rPr>
              <a:t> και καπιταλισμός</a:t>
            </a:r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Ο νέος τρόπος οργάνωσης της οικονομίας ονομάστηκε </a:t>
            </a:r>
            <a:r>
              <a:rPr lang="el-GR" sz="2400" i="1" dirty="0">
                <a:latin typeface="Arial" panose="020B0604020202020204" pitchFamily="34" charset="0"/>
              </a:rPr>
              <a:t>οικονομία της ελεύθερης αγοράς</a:t>
            </a:r>
            <a:r>
              <a:rPr lang="el-GR" sz="2400" dirty="0">
                <a:latin typeface="Arial" panose="020B0604020202020204" pitchFamily="34" charset="0"/>
              </a:rPr>
              <a:t> ή</a:t>
            </a:r>
            <a:r>
              <a:rPr lang="el-GR" sz="2400" dirty="0">
                <a:solidFill>
                  <a:srgbClr val="34946E"/>
                </a:solidFill>
                <a:latin typeface="Arial" panose="020B0604020202020204" pitchFamily="34" charset="0"/>
                <a:hlinkClick r:id="rId3"/>
              </a:rPr>
              <a:t> </a:t>
            </a:r>
            <a:r>
              <a:rPr lang="el-GR" sz="2400" i="1" dirty="0">
                <a:solidFill>
                  <a:srgbClr val="34946E"/>
                </a:solidFill>
                <a:latin typeface="Arial" panose="020B0604020202020204" pitchFamily="34" charset="0"/>
                <a:hlinkClick r:id="rId3"/>
              </a:rPr>
              <a:t>καπιταλισμός</a:t>
            </a:r>
            <a:r>
              <a:rPr lang="el-GR" sz="2400" dirty="0">
                <a:solidFill>
                  <a:srgbClr val="34946E"/>
                </a:solidFill>
                <a:latin typeface="Arial" panose="020B0604020202020204" pitchFamily="34" charset="0"/>
                <a:hlinkClick r:id="rId3"/>
              </a:rPr>
              <a:t>  ή </a:t>
            </a:r>
            <a:r>
              <a:rPr lang="el-GR" sz="2400" i="1" dirty="0">
                <a:solidFill>
                  <a:srgbClr val="34946E"/>
                </a:solidFill>
                <a:latin typeface="Arial" panose="020B0604020202020204" pitchFamily="34" charset="0"/>
                <a:hlinkClick r:id="rId3"/>
              </a:rPr>
              <a:t>κεφαλαιοκρατία</a:t>
            </a:r>
            <a:r>
              <a:rPr lang="el-GR" sz="2400" dirty="0" smtClean="0">
                <a:solidFill>
                  <a:srgbClr val="34946E"/>
                </a:solidFill>
                <a:latin typeface="Arial" panose="020B0604020202020204" pitchFamily="34" charset="0"/>
                <a:hlinkClick r:id="rId3"/>
              </a:rPr>
              <a:t>.</a:t>
            </a:r>
            <a:endParaRPr lang="el-GR" sz="2400" dirty="0" smtClean="0">
              <a:solidFill>
                <a:srgbClr val="34946E"/>
              </a:solidFill>
              <a:latin typeface="Arial" panose="020B0604020202020204" pitchFamily="34" charset="0"/>
            </a:endParaRPr>
          </a:p>
          <a:p>
            <a:r>
              <a:rPr lang="el-GR" sz="2400" b="1" dirty="0">
                <a:latin typeface="Arial" panose="020B0604020202020204" pitchFamily="34" charset="0"/>
              </a:rPr>
              <a:t/>
            </a:r>
            <a:br>
              <a:rPr lang="el-GR" sz="2400" b="1" dirty="0">
                <a:latin typeface="Arial" panose="020B0604020202020204" pitchFamily="34" charset="0"/>
              </a:rPr>
            </a:br>
            <a:r>
              <a:rPr lang="el-GR" sz="2400" b="1" i="1" u="sng" dirty="0">
                <a:latin typeface="Arial" panose="020B0604020202020204" pitchFamily="34" charset="0"/>
              </a:rPr>
              <a:t>Ιδεολογική βάση του νέου συστήματος</a:t>
            </a:r>
            <a:r>
              <a:rPr lang="el-GR" sz="2400" b="1" dirty="0" smtClean="0">
                <a:latin typeface="Arial" panose="020B0604020202020204" pitchFamily="34" charset="0"/>
              </a:rPr>
              <a:t>:</a:t>
            </a:r>
          </a:p>
          <a:p>
            <a:r>
              <a:rPr lang="el-GR" sz="2400" dirty="0" smtClean="0">
                <a:latin typeface="Arial" panose="020B0604020202020204" pitchFamily="34" charset="0"/>
              </a:rPr>
              <a:t>Ο</a:t>
            </a:r>
            <a:r>
              <a:rPr lang="el-GR" sz="2400" dirty="0">
                <a:latin typeface="Arial" panose="020B0604020202020204" pitchFamily="34" charset="0"/>
              </a:rPr>
              <a:t> </a:t>
            </a:r>
            <a:r>
              <a:rPr lang="el-GR" sz="2400" i="1" dirty="0">
                <a:latin typeface="Arial" panose="020B0604020202020204" pitchFamily="34" charset="0"/>
              </a:rPr>
              <a:t>οικονομικός φιλελευθερισμός</a:t>
            </a:r>
            <a:r>
              <a:rPr lang="el-GR" sz="2400" dirty="0">
                <a:latin typeface="Arial" panose="020B0604020202020204" pitchFamily="34" charset="0"/>
              </a:rPr>
              <a:t>, σύμφωνα με τον οποίο οι επιχειρηματίες είχαν την ελευθερία να πράττουν ό,τι εκείνοι έκριναν αναγκαίο, για να κερδίζουν à το ατομικό συμφέρον θεωρούνταν σημαντικότερο του κοινωνικού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r>
              <a:rPr lang="el-GR" sz="2400" b="1" dirty="0">
                <a:latin typeface="Arial" panose="020B0604020202020204" pitchFamily="34" charset="0"/>
              </a:rPr>
              <a:t/>
            </a:r>
            <a:br>
              <a:rPr lang="el-GR" sz="2400" b="1" dirty="0">
                <a:latin typeface="Arial" panose="020B0604020202020204" pitchFamily="34" charset="0"/>
              </a:rPr>
            </a:br>
            <a:r>
              <a:rPr lang="el-GR" sz="2400" b="1" i="1" u="sng" dirty="0">
                <a:latin typeface="Arial" panose="020B0604020202020204" pitchFamily="34" charset="0"/>
              </a:rPr>
              <a:t>Χαρακτηριστικά του καπιταλισμού</a:t>
            </a:r>
            <a:r>
              <a:rPr lang="el-GR" sz="2400" b="1" i="1" u="sng" dirty="0" smtClean="0">
                <a:latin typeface="Arial" panose="020B0604020202020204" pitchFamily="34" charset="0"/>
              </a:rPr>
              <a:t>:</a:t>
            </a:r>
          </a:p>
          <a:p>
            <a:r>
              <a:rPr lang="el-GR" sz="2400" dirty="0" smtClean="0">
                <a:latin typeface="Arial" panose="020B0604020202020204" pitchFamily="34" charset="0"/>
              </a:rPr>
              <a:t>α</a:t>
            </a:r>
            <a:r>
              <a:rPr lang="el-GR" sz="2400" dirty="0">
                <a:latin typeface="Arial" panose="020B0604020202020204" pitchFamily="34" charset="0"/>
              </a:rPr>
              <a:t>) επιχειρήσεις με μετοχικό κεφάλαιο,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β) μεγάλες τράπεζες,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γ) ολιγοπώλια ή μονοπώλια,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δ) περιοδικές οικονομικές κρίσεις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 </a:t>
            </a:r>
            <a:endParaRPr lang="el-GR" sz="24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205401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93272" y="792218"/>
            <a:ext cx="10314709" cy="415498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b="1" dirty="0" smtClean="0">
                <a:latin typeface="Arial" panose="020B0604020202020204" pitchFamily="34" charset="0"/>
              </a:rPr>
              <a:t>Δραστηριότητα</a:t>
            </a:r>
            <a:endParaRPr lang="el-GR" sz="2400" b="1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b="1" dirty="0">
              <a:solidFill>
                <a:srgbClr val="7A7A7B"/>
              </a:solidFill>
              <a:latin typeface="Arial" panose="020B0604020202020204" pitchFamily="34" charset="0"/>
              <a:hlinkClick r:id="rId2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b="1" dirty="0" smtClean="0">
              <a:solidFill>
                <a:srgbClr val="7A7A7B"/>
              </a:solidFill>
              <a:latin typeface="Arial" panose="020B0604020202020204" pitchFamily="34" charset="0"/>
              <a:hlinkClick r:id="rId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34946E"/>
                </a:solidFill>
                <a:latin typeface="Arial" panose="020B0604020202020204" pitchFamily="34" charset="0"/>
                <a:hlinkClick r:id="rId2"/>
              </a:rPr>
              <a:t>Μπορείτε </a:t>
            </a:r>
            <a:r>
              <a:rPr lang="el-GR" sz="2400" dirty="0">
                <a:solidFill>
                  <a:srgbClr val="34946E"/>
                </a:solidFill>
                <a:latin typeface="Arial" panose="020B0604020202020204" pitchFamily="34" charset="0"/>
                <a:hlinkClick r:id="rId2"/>
              </a:rPr>
              <a:t>να παρακολουθήσετε μια διαφορετική περιγραφή της Βιομηχανικής </a:t>
            </a:r>
            <a:r>
              <a:rPr lang="el-GR" sz="2400" dirty="0" smtClean="0">
                <a:solidFill>
                  <a:srgbClr val="34946E"/>
                </a:solidFill>
                <a:latin typeface="Arial" panose="020B0604020202020204" pitchFamily="34" charset="0"/>
                <a:hlinkClick r:id="rId2"/>
              </a:rPr>
              <a:t>επανάστασης</a:t>
            </a:r>
            <a:endParaRPr lang="el-GR" sz="2400" b="0" i="0" dirty="0">
              <a:solidFill>
                <a:srgbClr val="34946E"/>
              </a:solidFill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dirty="0" smtClean="0">
              <a:solidFill>
                <a:srgbClr val="34946E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b="0" i="0" dirty="0">
              <a:solidFill>
                <a:srgbClr val="34946E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2400" dirty="0">
                <a:solidFill>
                  <a:srgbClr val="34946E"/>
                </a:solidFill>
                <a:latin typeface="Arial" panose="020B0604020202020204" pitchFamily="34" charset="0"/>
                <a:hlinkClick r:id="rId2"/>
              </a:rPr>
              <a:t>https://</a:t>
            </a:r>
            <a:r>
              <a:rPr lang="en-US" sz="2400" dirty="0" smtClean="0">
                <a:solidFill>
                  <a:srgbClr val="34946E"/>
                </a:solidFill>
                <a:latin typeface="Arial" panose="020B0604020202020204" pitchFamily="34" charset="0"/>
                <a:hlinkClick r:id="rId2"/>
              </a:rPr>
              <a:t>www.youtube.com/watch?v=IeD7mYk_Wq0</a:t>
            </a:r>
            <a:endParaRPr lang="el-GR" sz="2400" dirty="0" smtClean="0">
              <a:solidFill>
                <a:srgbClr val="34946E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dirty="0">
              <a:solidFill>
                <a:srgbClr val="34946E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b="0" i="0" dirty="0">
              <a:solidFill>
                <a:srgbClr val="7A7A7B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</a:rPr>
              <a:t/>
            </a:r>
            <a:br>
              <a:rPr kumimoji="0" lang="el-GR" altLang="el-GR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</a:rPr>
            </a:b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rgbClr val="EEEEEE"/>
              </a:solidFill>
              <a:effectLst/>
              <a:latin typeface="YouTube Not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hlinkClick r:id="rId3" tooltip="Επόμενο (SHIFT+n)"/>
          </p:cNvPr>
          <p:cNvSpPr>
            <a:spLocks noChangeArrowheads="1"/>
          </p:cNvSpPr>
          <p:nvPr/>
        </p:nvSpPr>
        <p:spPr bwMode="auto">
          <a:xfrm>
            <a:off x="152400" y="152400"/>
            <a:ext cx="3937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477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</TotalTime>
  <Words>17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 3</vt:lpstr>
      <vt:lpstr>YouTube Noto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ΤΑΣΙΟΠΟΥΛΟΥ</dc:creator>
  <cp:lastModifiedBy>huawei</cp:lastModifiedBy>
  <cp:revision>2</cp:revision>
  <dcterms:created xsi:type="dcterms:W3CDTF">2023-09-02T21:50:11Z</dcterms:created>
  <dcterms:modified xsi:type="dcterms:W3CDTF">2023-09-03T19:26:32Z</dcterms:modified>
</cp:coreProperties>
</file>