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277" r:id="rId2"/>
    <p:sldId id="278" r:id="rId3"/>
    <p:sldId id="276" r:id="rId4"/>
    <p:sldId id="275" r:id="rId5"/>
    <p:sldId id="260" r:id="rId6"/>
    <p:sldId id="271" r:id="rId7"/>
    <p:sldId id="272" r:id="rId8"/>
    <p:sldId id="273" r:id="rId9"/>
    <p:sldId id="274" r:id="rId10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 snapToGrid="0">
      <p:cViewPr varScale="1">
        <p:scale>
          <a:sx n="70" d="100"/>
          <a:sy n="70" d="100"/>
        </p:scale>
        <p:origin x="7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55462-EA67-4B6A-BA73-45A08189BB65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DAA16-75B8-4912-A3E5-13584C91592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6136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7DAA16-75B8-4912-A3E5-13584C915929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97345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795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3676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562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48382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2100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33332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2712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60867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50867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5740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7261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B5754-DA2A-47E9-89EB-FD893885727E}" type="datetimeFigureOut">
              <a:rPr lang="el-GR" smtClean="0"/>
              <a:t>25/4/2026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B4171-F500-4B7C-9EA9-0E7B50AD334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90747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Υπότιτλος 2"/>
          <p:cNvSpPr txBox="1">
            <a:spLocks/>
          </p:cNvSpPr>
          <p:nvPr/>
        </p:nvSpPr>
        <p:spPr>
          <a:xfrm>
            <a:off x="8611738" y="6523146"/>
            <a:ext cx="3343701" cy="5074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600" dirty="0" smtClean="0"/>
              <a:t>ΠΑΠΑΧΑΡΙΣΗΣ ΓΕΩΡΓΙΟΣ, ΘΕΟΛΟΓΟΣ</a:t>
            </a:r>
            <a:endParaRPr lang="el-GR" sz="1600" dirty="0"/>
          </a:p>
        </p:txBody>
      </p:sp>
      <p:sp>
        <p:nvSpPr>
          <p:cNvPr id="7" name="Τίτλος 1"/>
          <p:cNvSpPr txBox="1">
            <a:spLocks/>
          </p:cNvSpPr>
          <p:nvPr/>
        </p:nvSpPr>
        <p:spPr>
          <a:xfrm>
            <a:off x="2442950" y="204716"/>
            <a:ext cx="7301552" cy="9962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dirty="0" smtClean="0"/>
              <a:t>ΒΟΥΔΙΣΜΟΣ: ΒΑΣΙΚΕΣ ΕΝΝΟΙΕΣ</a:t>
            </a:r>
          </a:p>
        </p:txBody>
      </p:sp>
      <p:pic>
        <p:nvPicPr>
          <p:cNvPr id="2" name="Picture 2" descr="Οι σχολές του βουδισμού και πώς διαφέρουν - Με Υγεία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5905" y="1201003"/>
            <a:ext cx="7458597" cy="4963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0577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/>
          <p:cNvSpPr txBox="1">
            <a:spLocks/>
          </p:cNvSpPr>
          <p:nvPr/>
        </p:nvSpPr>
        <p:spPr>
          <a:xfrm>
            <a:off x="717645" y="2305381"/>
            <a:ext cx="5478438" cy="38497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l-GR" sz="3200" dirty="0" smtClean="0"/>
          </a:p>
        </p:txBody>
      </p:sp>
      <p:sp>
        <p:nvSpPr>
          <p:cNvPr id="5" name="Τίτλος 1"/>
          <p:cNvSpPr txBox="1">
            <a:spLocks/>
          </p:cNvSpPr>
          <p:nvPr/>
        </p:nvSpPr>
        <p:spPr>
          <a:xfrm>
            <a:off x="-1" y="250801"/>
            <a:ext cx="5759356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2000" dirty="0" smtClean="0"/>
              <a:t>ΒΟΥΔΙΣΜΟΣ: ΒΑΣΙΚΕΣ ΕΝΝΟΙΕΣ</a:t>
            </a:r>
          </a:p>
          <a:p>
            <a:pPr algn="ctr"/>
            <a:r>
              <a:rPr lang="el-GR" sz="3200" dirty="0" smtClean="0"/>
              <a:t>ΦΥΣΗ ΤΗΣ ΠΡΑΓΜΑΤΙΚΟΤΗΤΑΣ </a:t>
            </a:r>
            <a:endParaRPr lang="el-GR" sz="3200" dirty="0"/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4433" y="1826383"/>
            <a:ext cx="4823414" cy="3646369"/>
          </a:xfrm>
          <a:prstGeom prst="rect">
            <a:avLst/>
          </a:prstGeom>
        </p:spPr>
      </p:pic>
      <p:sp>
        <p:nvSpPr>
          <p:cNvPr id="10" name="Τίτλος 1"/>
          <p:cNvSpPr txBox="1">
            <a:spLocks/>
          </p:cNvSpPr>
          <p:nvPr/>
        </p:nvSpPr>
        <p:spPr>
          <a:xfrm>
            <a:off x="5759355" y="312914"/>
            <a:ext cx="4942764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5400" b="1" dirty="0" smtClean="0">
                <a:solidFill>
                  <a:srgbClr val="FF0000"/>
                </a:solidFill>
              </a:rPr>
              <a:t>ΚΕΝΟΤΗΤΑ</a:t>
            </a:r>
            <a:r>
              <a:rPr lang="el-GR" sz="5400" dirty="0" smtClean="0">
                <a:solidFill>
                  <a:srgbClr val="FF0000"/>
                </a:solidFill>
              </a:rPr>
              <a:t> </a:t>
            </a:r>
            <a:endParaRPr lang="el-GR" sz="5400" dirty="0">
              <a:solidFill>
                <a:srgbClr val="FF0000"/>
              </a:solidFill>
            </a:endParaRPr>
          </a:p>
        </p:txBody>
      </p:sp>
      <p:sp>
        <p:nvSpPr>
          <p:cNvPr id="8" name="Ορθογώνιο 7"/>
          <p:cNvSpPr/>
          <p:nvPr/>
        </p:nvSpPr>
        <p:spPr>
          <a:xfrm>
            <a:off x="5914030" y="1709677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el-GR" sz="3600" b="1" dirty="0" smtClean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l-GR" sz="3600" b="1" dirty="0" smtClean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Όχι </a:t>
            </a:r>
            <a:r>
              <a:rPr lang="el-GR" sz="3600" b="1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Μηδενισμός:</a:t>
            </a:r>
            <a:r>
              <a:rPr lang="el-GR" sz="36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36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el-GR" sz="24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</a:t>
            </a:r>
            <a:r>
              <a:rPr lang="el-GR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κενότητα δεν σημαίνει ότι δεν υπάρχουμε. </a:t>
            </a:r>
            <a:endParaRPr lang="el-GR" sz="24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el-GR" sz="24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Τα πάντα</a:t>
            </a: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είναι </a:t>
            </a: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ρευστά, μεταβαλλόμενα </a:t>
            </a:r>
            <a:r>
              <a:rPr lang="el-GR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και όχι </a:t>
            </a: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συμπαγή.</a:t>
            </a:r>
            <a:endParaRPr lang="el-G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Ορθογώνιο 1"/>
          <p:cNvSpPr/>
          <p:nvPr/>
        </p:nvSpPr>
        <p:spPr>
          <a:xfrm>
            <a:off x="5914030" y="4000654"/>
            <a:ext cx="6096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lnSpc>
                <a:spcPts val="18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3200" b="1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Κενότητα του Εαυτού: </a:t>
            </a: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l-GR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Ο </a:t>
            </a:r>
            <a:r>
              <a:rPr lang="el-GR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εαυτός μας είναι </a:t>
            </a:r>
            <a:r>
              <a:rPr lang="el-GR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μια συνεχής ροή εμπειριών, σκέψεων και σωματικών αισθήσεων που αλλάζουν, άρα είναι </a:t>
            </a:r>
            <a:r>
              <a:rPr lang="el-GR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"άδειος" από μια μόνιμη ταυτότητα</a:t>
            </a:r>
            <a:r>
              <a:rPr lang="el-GR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659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/>
          <p:cNvSpPr txBox="1">
            <a:spLocks/>
          </p:cNvSpPr>
          <p:nvPr/>
        </p:nvSpPr>
        <p:spPr>
          <a:xfrm>
            <a:off x="-1" y="250801"/>
            <a:ext cx="5759356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2000" dirty="0" smtClean="0"/>
              <a:t>ΒΟΥΔΙΣΜΟΣ: ΒΑΣΙΚΕΣ ΕΝΝΟΙΕΣ</a:t>
            </a:r>
          </a:p>
          <a:p>
            <a:pPr algn="ctr"/>
            <a:r>
              <a:rPr lang="el-GR" sz="3200" dirty="0" smtClean="0"/>
              <a:t>ΦΥΣΗ ΤΗΣ ΠΡΑΓΜΑΤΙΚΟΤΗΤΑΣ </a:t>
            </a:r>
            <a:endParaRPr lang="el-GR" sz="3200" dirty="0"/>
          </a:p>
        </p:txBody>
      </p:sp>
      <p:sp>
        <p:nvSpPr>
          <p:cNvPr id="10" name="Τίτλος 1"/>
          <p:cNvSpPr txBox="1">
            <a:spLocks/>
          </p:cNvSpPr>
          <p:nvPr/>
        </p:nvSpPr>
        <p:spPr>
          <a:xfrm>
            <a:off x="5759355" y="312914"/>
            <a:ext cx="4942764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5400" b="1" dirty="0" smtClean="0">
                <a:solidFill>
                  <a:srgbClr val="FF0000"/>
                </a:solidFill>
              </a:rPr>
              <a:t>ΚΕΝΟΤΗΤΑ</a:t>
            </a:r>
            <a:r>
              <a:rPr lang="el-GR" sz="5400" dirty="0" smtClean="0">
                <a:solidFill>
                  <a:srgbClr val="FF0000"/>
                </a:solidFill>
              </a:rPr>
              <a:t> </a:t>
            </a:r>
            <a:endParaRPr lang="el-GR" sz="5400" dirty="0">
              <a:solidFill>
                <a:srgbClr val="FF0000"/>
              </a:solidFill>
            </a:endParaRPr>
          </a:p>
        </p:txBody>
      </p:sp>
      <p:sp>
        <p:nvSpPr>
          <p:cNvPr id="11" name="Ορθογώνιο 10"/>
          <p:cNvSpPr/>
          <p:nvPr/>
        </p:nvSpPr>
        <p:spPr>
          <a:xfrm>
            <a:off x="5759355" y="1917933"/>
            <a:ext cx="6096000" cy="263149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l-GR" sz="3200" b="1" dirty="0" smtClean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Αλληλεξάρτηση:</a:t>
            </a:r>
            <a:r>
              <a:rPr lang="el-GR" sz="2400" dirty="0">
                <a:solidFill>
                  <a:srgbClr val="00B0F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2400" dirty="0" smtClean="0">
              <a:solidFill>
                <a:srgbClr val="00B0F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l-GR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l-GR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Τίποτα </a:t>
            </a:r>
            <a:r>
              <a:rPr lang="el-GR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δεν υπάρχει μόνο του. </a:t>
            </a:r>
            <a:r>
              <a:rPr lang="el-GR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Όλα </a:t>
            </a:r>
            <a:r>
              <a:rPr lang="el-GR" sz="24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υπάρχουν επειδή εξαρτώνται από άλλα πράγματα</a:t>
            </a:r>
            <a:r>
              <a:rPr lang="el-GR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(αιτίες και συνθήκες). </a:t>
            </a:r>
            <a:r>
              <a:rPr lang="el-GR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el-GR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Για </a:t>
            </a:r>
            <a:r>
              <a:rPr lang="el-GR" b="1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παράδειγμα</a:t>
            </a:r>
            <a:r>
              <a:rPr lang="el-GR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ένα τραπέζι δεν υπάρχει από μόνο του. Χρειάζεται το ξύλο, τον ξυλουργό, τα εργαλεία, το δέντρο. Αν αφαιρέσεις αυτά, το "τραπέζι" εξαφανίζεται.</a:t>
            </a:r>
            <a:endParaRPr lang="el-G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l-GR" sz="2400" b="1" dirty="0">
              <a:solidFill>
                <a:srgbClr val="FF00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Ορθογώνιο 11"/>
          <p:cNvSpPr/>
          <p:nvPr/>
        </p:nvSpPr>
        <p:spPr>
          <a:xfrm>
            <a:off x="5182737" y="4290264"/>
            <a:ext cx="6096000" cy="189282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l-GR" sz="3200" b="1" dirty="0" smtClean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ts val="18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l-GR" sz="3200" b="1" dirty="0" smtClean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ΣΥΜΠΕΡΑΣΜΑ:</a:t>
            </a:r>
            <a:r>
              <a:rPr lang="el-GR" sz="2400" dirty="0">
                <a:solidFill>
                  <a:srgbClr val="FFFF0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l-GR" sz="2400" dirty="0" smtClean="0">
              <a:solidFill>
                <a:srgbClr val="FFFF00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ts val="18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l-GR" sz="24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ΥΠΑΡΧΩ ΕΠΕΙΔΗ ΥΠΑΡΧΕΙΣ </a:t>
            </a: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ΕΣΥ.</a:t>
            </a:r>
            <a:endParaRPr lang="el-GR" sz="2400" dirty="0" smtClean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buSzPts val="1000"/>
              <a:tabLst>
                <a:tab pos="457200" algn="l"/>
              </a:tabLst>
            </a:pP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Άρα όλοι είμαστε συνδεδεμένοι μεταξύ μας και με όλα τα </a:t>
            </a:r>
            <a:r>
              <a:rPr lang="el-GR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όντα.</a:t>
            </a:r>
            <a:endParaRPr lang="el-GR" sz="24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6703" y="1204118"/>
            <a:ext cx="2726170" cy="2877623"/>
          </a:xfrm>
          <a:prstGeom prst="rect">
            <a:avLst/>
          </a:prstGeom>
        </p:spPr>
      </p:pic>
      <p:pic>
        <p:nvPicPr>
          <p:cNvPr id="4" name="Εικόνα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9497" y="4170824"/>
            <a:ext cx="4000582" cy="2141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813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Υπότιτλος 2"/>
          <p:cNvSpPr txBox="1">
            <a:spLocks/>
          </p:cNvSpPr>
          <p:nvPr/>
        </p:nvSpPr>
        <p:spPr>
          <a:xfrm>
            <a:off x="8611738" y="6523146"/>
            <a:ext cx="3343701" cy="50742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600" dirty="0" smtClean="0"/>
              <a:t>ΠΑΠΑΧΑΡΙΣΗΣ ΓΕΩΡΓΙΟΣ, ΘΕΟΛΟΓΟΣ</a:t>
            </a:r>
            <a:endParaRPr lang="el-GR" sz="1600" dirty="0"/>
          </a:p>
        </p:txBody>
      </p:sp>
      <p:pic>
        <p:nvPicPr>
          <p:cNvPr id="1026" name="Picture 2" descr="Οι Τέσσερις Ευγενείς Αλήθειες -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2884" y="2274215"/>
            <a:ext cx="5281684" cy="393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Τίτλος 1"/>
          <p:cNvSpPr txBox="1">
            <a:spLocks/>
          </p:cNvSpPr>
          <p:nvPr/>
        </p:nvSpPr>
        <p:spPr>
          <a:xfrm>
            <a:off x="0" y="163773"/>
            <a:ext cx="5199797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l-GR" sz="3200" dirty="0" smtClean="0"/>
          </a:p>
          <a:p>
            <a:pPr algn="ctr"/>
            <a:r>
              <a:rPr lang="el-GR" sz="3200" dirty="0" smtClean="0"/>
              <a:t>ΒΟΥΔΙΣΜΟΣ: ΒΑΣΙΚΕΣ ΕΝΝΟΙΕΣ</a:t>
            </a:r>
            <a:r>
              <a:rPr lang="el-GR" sz="5200" dirty="0" smtClean="0"/>
              <a:t> </a:t>
            </a:r>
            <a:endParaRPr lang="el-GR" sz="5200" dirty="0"/>
          </a:p>
        </p:txBody>
      </p:sp>
      <p:sp>
        <p:nvSpPr>
          <p:cNvPr id="10" name="Τίτλος 1"/>
          <p:cNvSpPr txBox="1">
            <a:spLocks/>
          </p:cNvSpPr>
          <p:nvPr/>
        </p:nvSpPr>
        <p:spPr>
          <a:xfrm>
            <a:off x="4833582" y="163773"/>
            <a:ext cx="6726072" cy="17977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l-GR" sz="3200" dirty="0" smtClean="0"/>
          </a:p>
          <a:p>
            <a:pPr algn="ctr"/>
            <a:r>
              <a:rPr lang="el-GR" sz="5800" b="1" dirty="0" smtClean="0">
                <a:solidFill>
                  <a:srgbClr val="FF0000"/>
                </a:solidFill>
              </a:rPr>
              <a:t>ΟΙ 4 ΕΥΓΕΝΙΚΕΣ ΑΛΗΘΕΙΕΣ </a:t>
            </a:r>
            <a:endParaRPr lang="el-GR" sz="5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214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08728" y="245660"/>
            <a:ext cx="4229668" cy="917765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Dukkha</a:t>
            </a:r>
            <a:endParaRPr lang="el-GR" sz="6000" dirty="0">
              <a:solidFill>
                <a:srgbClr val="FF0000"/>
              </a:solidFill>
            </a:endParaRPr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417394" y="2310522"/>
            <a:ext cx="5478438" cy="38497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dirty="0"/>
              <a:t>Η ύπαρξη περιλαμβάνει ταλαιπωρία, πόνο, γήρας, ασθένεια και θάνατο.</a:t>
            </a:r>
            <a:endParaRPr lang="el-GR" sz="3200" dirty="0" smtClean="0"/>
          </a:p>
        </p:txBody>
      </p:sp>
      <p:sp>
        <p:nvSpPr>
          <p:cNvPr id="5" name="Τίτλος 1"/>
          <p:cNvSpPr txBox="1">
            <a:spLocks/>
          </p:cNvSpPr>
          <p:nvPr/>
        </p:nvSpPr>
        <p:spPr>
          <a:xfrm>
            <a:off x="-1" y="250801"/>
            <a:ext cx="5199797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l-GR" sz="3200" dirty="0" smtClean="0"/>
          </a:p>
          <a:p>
            <a:pPr algn="ctr"/>
            <a:r>
              <a:rPr lang="el-GR" sz="3200" dirty="0" smtClean="0"/>
              <a:t>ΒΟΥΔΙΣΜΟΣ: ΒΑΣΙΚΕΣ ΕΝΝΟΙΕΣ</a:t>
            </a:r>
          </a:p>
          <a:p>
            <a:pPr algn="ctr"/>
            <a:r>
              <a:rPr lang="el-GR" sz="5200" dirty="0" smtClean="0"/>
              <a:t>4 ΕΥΓΕΝΙΚΕΣ ΑΛΗΘΕΙΕΣ </a:t>
            </a:r>
            <a:endParaRPr lang="el-GR" sz="5200" dirty="0"/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880" y="1842448"/>
            <a:ext cx="5450663" cy="4067033"/>
          </a:xfrm>
          <a:prstGeom prst="rect">
            <a:avLst/>
          </a:prstGeom>
        </p:spPr>
      </p:pic>
      <p:sp>
        <p:nvSpPr>
          <p:cNvPr id="8" name="Τίτλος 1"/>
          <p:cNvSpPr txBox="1">
            <a:spLocks/>
          </p:cNvSpPr>
          <p:nvPr/>
        </p:nvSpPr>
        <p:spPr>
          <a:xfrm>
            <a:off x="1162334" y="1392757"/>
            <a:ext cx="4229668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6000" b="1" dirty="0" smtClean="0">
                <a:solidFill>
                  <a:srgbClr val="FF0000"/>
                </a:solidFill>
              </a:rPr>
              <a:t> ΑΛΗΘΕΙΑ ΤΟΥ ΠΟΝΟΥ</a:t>
            </a:r>
            <a:endParaRPr lang="el-GR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624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08728" y="245660"/>
            <a:ext cx="4229668" cy="917765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Samudāya</a:t>
            </a:r>
            <a:endParaRPr lang="el-GR" sz="6000" dirty="0">
              <a:solidFill>
                <a:srgbClr val="FF0000"/>
              </a:solidFill>
            </a:endParaRPr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368490" y="2534713"/>
            <a:ext cx="5827593" cy="27879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3200" b="1" dirty="0" smtClean="0">
                <a:solidFill>
                  <a:srgbClr val="FFFF00"/>
                </a:solidFill>
              </a:rPr>
              <a:t>ΠΡΟΕΛΕΥΣΗ ΠΟΝΟΥ:</a:t>
            </a:r>
          </a:p>
          <a:p>
            <a:pPr algn="ctr"/>
            <a:endParaRPr lang="el-GR" sz="3200" dirty="0" smtClean="0"/>
          </a:p>
          <a:p>
            <a:pPr algn="ctr"/>
            <a:r>
              <a:rPr lang="el-GR" sz="3200" dirty="0" smtClean="0"/>
              <a:t>Επιθυμία πραγμάτων </a:t>
            </a:r>
            <a:endParaRPr lang="el-GR" sz="4800" dirty="0" smtClean="0"/>
          </a:p>
          <a:p>
            <a:pPr algn="ctr"/>
            <a:endParaRPr lang="el-GR" sz="3200" dirty="0" smtClean="0"/>
          </a:p>
          <a:p>
            <a:pPr algn="ctr"/>
            <a:endParaRPr lang="el-GR" sz="3200" dirty="0" smtClean="0"/>
          </a:p>
          <a:p>
            <a:pPr algn="ctr"/>
            <a:r>
              <a:rPr lang="el-GR" sz="3200" dirty="0" smtClean="0"/>
              <a:t>Άγνοια της «κεν</a:t>
            </a:r>
            <a:r>
              <a:rPr lang="el-GR" sz="3200" dirty="0" smtClean="0"/>
              <a:t>ότητας»</a:t>
            </a:r>
            <a:endParaRPr lang="el-GR" sz="3200" dirty="0" smtClean="0"/>
          </a:p>
        </p:txBody>
      </p:sp>
      <p:sp>
        <p:nvSpPr>
          <p:cNvPr id="8" name="Τίτλος 1"/>
          <p:cNvSpPr txBox="1">
            <a:spLocks/>
          </p:cNvSpPr>
          <p:nvPr/>
        </p:nvSpPr>
        <p:spPr>
          <a:xfrm>
            <a:off x="1162334" y="1392757"/>
            <a:ext cx="4229668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6000" b="1" dirty="0" smtClean="0">
                <a:solidFill>
                  <a:srgbClr val="FF0000"/>
                </a:solidFill>
              </a:rPr>
              <a:t> ΑΛΗΘΕΙΑ ΤΗΣ ΑΙΤΙΑΣ ΤΟΥ ΠΟΝΟΥ</a:t>
            </a:r>
            <a:endParaRPr lang="el-GR" sz="6000" dirty="0">
              <a:solidFill>
                <a:srgbClr val="FF0000"/>
              </a:solidFill>
            </a:endParaRPr>
          </a:p>
        </p:txBody>
      </p:sp>
      <p:pic>
        <p:nvPicPr>
          <p:cNvPr id="7" name="Εικόνα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6083" y="2169449"/>
            <a:ext cx="5459106" cy="3384646"/>
          </a:xfrm>
          <a:prstGeom prst="rect">
            <a:avLst/>
          </a:prstGeom>
        </p:spPr>
      </p:pic>
      <p:sp>
        <p:nvSpPr>
          <p:cNvPr id="9" name="Τίτλος 1"/>
          <p:cNvSpPr txBox="1">
            <a:spLocks/>
          </p:cNvSpPr>
          <p:nvPr/>
        </p:nvSpPr>
        <p:spPr>
          <a:xfrm>
            <a:off x="-1" y="250801"/>
            <a:ext cx="5199797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l-GR" sz="3200" dirty="0" smtClean="0"/>
          </a:p>
          <a:p>
            <a:pPr algn="ctr"/>
            <a:r>
              <a:rPr lang="el-GR" sz="3200" dirty="0" smtClean="0"/>
              <a:t>ΒΟΥΔΙΣΜΟΣ: ΒΑΣΙΚΕΣ ΕΝΝΟΙΕΣ</a:t>
            </a:r>
          </a:p>
          <a:p>
            <a:pPr algn="ctr"/>
            <a:r>
              <a:rPr lang="el-GR" sz="5200" dirty="0" smtClean="0"/>
              <a:t>4 ΕΥΓΕΝΙΚΕΣ ΑΛΗΘΕΙΕΣ </a:t>
            </a:r>
            <a:endParaRPr lang="el-GR" sz="5200" dirty="0"/>
          </a:p>
        </p:txBody>
      </p:sp>
      <p:sp>
        <p:nvSpPr>
          <p:cNvPr id="5" name="Βέλος επάνω-κάτω 4"/>
          <p:cNvSpPr/>
          <p:nvPr/>
        </p:nvSpPr>
        <p:spPr>
          <a:xfrm>
            <a:off x="3145809" y="4037852"/>
            <a:ext cx="416257" cy="766160"/>
          </a:xfrm>
          <a:prstGeom prst="upDownArrow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665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08728" y="245660"/>
            <a:ext cx="4229668" cy="917765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</a:rPr>
              <a:t>Nirodha</a:t>
            </a:r>
            <a:endParaRPr lang="el-GR" sz="6000" dirty="0">
              <a:solidFill>
                <a:srgbClr val="FF0000"/>
              </a:solidFill>
            </a:endParaRPr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717645" y="2305382"/>
            <a:ext cx="5478438" cy="3112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3200" dirty="0" smtClean="0"/>
              <a:t>Σταμάτημα της επιθυμίας</a:t>
            </a:r>
          </a:p>
          <a:p>
            <a:pPr algn="ctr"/>
            <a:endParaRPr lang="el-GR" sz="3200" dirty="0" smtClean="0"/>
          </a:p>
          <a:p>
            <a:pPr algn="ctr"/>
            <a:endParaRPr lang="el-GR" sz="3200" dirty="0"/>
          </a:p>
          <a:p>
            <a:pPr algn="ctr"/>
            <a:endParaRPr lang="el-GR" sz="3200" dirty="0" smtClean="0"/>
          </a:p>
          <a:p>
            <a:pPr algn="ctr"/>
            <a:r>
              <a:rPr lang="el-GR" sz="3200" dirty="0" smtClean="0"/>
              <a:t>Σταμάτημα του πόνου</a:t>
            </a:r>
            <a:endParaRPr lang="el-GR" sz="3200" dirty="0" smtClean="0"/>
          </a:p>
        </p:txBody>
      </p:sp>
      <p:sp>
        <p:nvSpPr>
          <p:cNvPr id="8" name="Τίτλος 1"/>
          <p:cNvSpPr txBox="1">
            <a:spLocks/>
          </p:cNvSpPr>
          <p:nvPr/>
        </p:nvSpPr>
        <p:spPr>
          <a:xfrm>
            <a:off x="1162334" y="1392757"/>
            <a:ext cx="4229668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6000" b="1" dirty="0" smtClean="0">
                <a:solidFill>
                  <a:srgbClr val="FF0000"/>
                </a:solidFill>
              </a:rPr>
              <a:t> ΑΛΗΘΕΙΑ ΤΗΣ ΠΑΥΣΗΣ ΤΟΥ ΠΟΝΟΥ</a:t>
            </a:r>
            <a:endParaRPr lang="el-GR" sz="6000" dirty="0">
              <a:solidFill>
                <a:srgbClr val="FF0000"/>
              </a:solidFill>
            </a:endParaRPr>
          </a:p>
        </p:txBody>
      </p:sp>
      <p:pic>
        <p:nvPicPr>
          <p:cNvPr id="4" name="Εικόνα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6831" y="2141610"/>
            <a:ext cx="5629100" cy="3112780"/>
          </a:xfrm>
          <a:prstGeom prst="rect">
            <a:avLst/>
          </a:prstGeom>
        </p:spPr>
      </p:pic>
      <p:sp>
        <p:nvSpPr>
          <p:cNvPr id="7" name="Τίτλος 1"/>
          <p:cNvSpPr txBox="1">
            <a:spLocks/>
          </p:cNvSpPr>
          <p:nvPr/>
        </p:nvSpPr>
        <p:spPr>
          <a:xfrm>
            <a:off x="-1" y="250801"/>
            <a:ext cx="5199797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l-GR" sz="3200" dirty="0" smtClean="0"/>
          </a:p>
          <a:p>
            <a:pPr algn="ctr"/>
            <a:r>
              <a:rPr lang="el-GR" sz="3200" dirty="0" smtClean="0"/>
              <a:t>ΒΟΥΔΙΣΜΟΣ: ΒΑΣΙΚΕΣ ΕΝΝΟΙΕΣ</a:t>
            </a:r>
          </a:p>
          <a:p>
            <a:pPr algn="ctr"/>
            <a:r>
              <a:rPr lang="el-GR" sz="5200" dirty="0" smtClean="0"/>
              <a:t>4 ΕΥΓΕΝΙΚΕΣ ΑΛΗΘΕΙΕΣ </a:t>
            </a:r>
            <a:endParaRPr lang="el-GR" sz="5200" dirty="0"/>
          </a:p>
        </p:txBody>
      </p:sp>
      <p:sp>
        <p:nvSpPr>
          <p:cNvPr id="5" name="Βέλος προς τα κάτω 4"/>
          <p:cNvSpPr/>
          <p:nvPr/>
        </p:nvSpPr>
        <p:spPr>
          <a:xfrm>
            <a:off x="3214548" y="3447338"/>
            <a:ext cx="484632" cy="978408"/>
          </a:xfrm>
          <a:prstGeom prst="downArrow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719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295331" y="259307"/>
            <a:ext cx="4229668" cy="917765"/>
          </a:xfrm>
        </p:spPr>
        <p:txBody>
          <a:bodyPr>
            <a:norm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</a:rPr>
              <a:t>Magga</a:t>
            </a:r>
            <a:endParaRPr lang="el-GR" sz="6000" dirty="0">
              <a:solidFill>
                <a:srgbClr val="FF0000"/>
              </a:solidFill>
            </a:endParaRPr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537949" y="2310522"/>
            <a:ext cx="5478438" cy="31127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20000"/>
              </a:lnSpc>
            </a:pPr>
            <a:r>
              <a:rPr lang="el-GR" sz="3200" b="1" dirty="0">
                <a:solidFill>
                  <a:srgbClr val="FFFF00"/>
                </a:solidFill>
              </a:rPr>
              <a:t>Ο δρόμος για την παύση του πόνου </a:t>
            </a:r>
            <a:r>
              <a:rPr lang="el-GR" sz="3200" dirty="0"/>
              <a:t>είναι το «Ευγενές Οκταπλό Μονοπάτι», που </a:t>
            </a:r>
            <a:r>
              <a:rPr lang="el-GR" sz="3200" dirty="0" smtClean="0"/>
              <a:t>περιλαμβάνει: </a:t>
            </a:r>
          </a:p>
          <a:p>
            <a:pPr algn="ctr"/>
            <a:endParaRPr lang="el-GR" sz="3200" dirty="0" smtClean="0"/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sz="3200" dirty="0" smtClean="0"/>
              <a:t>ΣΩΣΤΗ ΑΠΟΨΗ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sz="3200" dirty="0" smtClean="0"/>
              <a:t>ΣΩΣΤΗ ΠΡΟΘΕΣΗ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sz="3200" dirty="0" smtClean="0"/>
              <a:t>ΣΩΣΤΟΣ ΛΟΓΟΣ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sz="3200" dirty="0" smtClean="0"/>
              <a:t>ΣΩΣΤΗ ΔΡΑΣΗ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sz="3200" dirty="0" smtClean="0"/>
              <a:t>ΣΩΣΤΟΣ ΒΙΟΠΟΡΙΣΜΟΣ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sz="3200" dirty="0" smtClean="0"/>
              <a:t>ΣΩΣΤΗ ΠΡΟΣΠΑΘΕΙΑ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sz="3200" dirty="0" smtClean="0"/>
              <a:t>ΣΩΣΤΗ ΕΝΣΥΝΕΙΔΗΤΟΤΗΤΑ</a:t>
            </a:r>
          </a:p>
          <a:p>
            <a:pPr marL="514350" indent="-514350">
              <a:lnSpc>
                <a:spcPct val="120000"/>
              </a:lnSpc>
              <a:buFont typeface="+mj-lt"/>
              <a:buAutoNum type="arabicPeriod"/>
            </a:pPr>
            <a:r>
              <a:rPr lang="el-GR" sz="3200" dirty="0" smtClean="0"/>
              <a:t>ΣΩΣΤΗ ΣΥΓΚΕΝΤΡΩΣΗ </a:t>
            </a:r>
          </a:p>
        </p:txBody>
      </p:sp>
      <p:sp>
        <p:nvSpPr>
          <p:cNvPr id="8" name="Τίτλος 1"/>
          <p:cNvSpPr txBox="1">
            <a:spLocks/>
          </p:cNvSpPr>
          <p:nvPr/>
        </p:nvSpPr>
        <p:spPr>
          <a:xfrm>
            <a:off x="1162334" y="1392757"/>
            <a:ext cx="4229668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6000" b="1" dirty="0" smtClean="0">
                <a:solidFill>
                  <a:srgbClr val="FF0000"/>
                </a:solidFill>
              </a:rPr>
              <a:t> Η ΑΛΗΘΕΙΑ  ΤΟΥ 8πλού ΜΟΝΟΠΑΤΙΟΥ </a:t>
            </a:r>
            <a:endParaRPr lang="el-GR" sz="6000" dirty="0">
              <a:solidFill>
                <a:srgbClr val="FF0000"/>
              </a:solidFill>
            </a:endParaRPr>
          </a:p>
        </p:txBody>
      </p:sp>
      <p:pic>
        <p:nvPicPr>
          <p:cNvPr id="10" name="Εικόνα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314" y="2115404"/>
            <a:ext cx="5574598" cy="3302758"/>
          </a:xfrm>
          <a:prstGeom prst="rect">
            <a:avLst/>
          </a:prstGeom>
        </p:spPr>
      </p:pic>
      <p:sp>
        <p:nvSpPr>
          <p:cNvPr id="7" name="Τίτλος 1"/>
          <p:cNvSpPr txBox="1">
            <a:spLocks/>
          </p:cNvSpPr>
          <p:nvPr/>
        </p:nvSpPr>
        <p:spPr>
          <a:xfrm>
            <a:off x="-1" y="250801"/>
            <a:ext cx="5199797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l-GR" sz="3200" dirty="0" smtClean="0"/>
          </a:p>
          <a:p>
            <a:pPr algn="ctr"/>
            <a:r>
              <a:rPr lang="el-GR" sz="3200" dirty="0" smtClean="0"/>
              <a:t>ΒΟΥΔΙΣΜΟΣ: ΒΑΣΙΚΕΣ ΕΝΝΟΙΕΣ</a:t>
            </a:r>
          </a:p>
          <a:p>
            <a:pPr algn="ctr"/>
            <a:r>
              <a:rPr lang="el-GR" sz="5200" dirty="0" smtClean="0"/>
              <a:t>4 ΕΥΓΕΝΙΚΕΣ ΑΛΗΘΕΙΕΣ </a:t>
            </a:r>
            <a:endParaRPr lang="el-GR" sz="5200" dirty="0"/>
          </a:p>
        </p:txBody>
      </p:sp>
    </p:spTree>
    <p:extLst>
      <p:ext uri="{BB962C8B-B14F-4D97-AF65-F5344CB8AC3E}">
        <p14:creationId xmlns:p14="http://schemas.microsoft.com/office/powerpoint/2010/main" val="10849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76133" y="586723"/>
            <a:ext cx="4229668" cy="917765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/>
              <a:t>ΣΩΤΗΡΙΑ</a:t>
            </a:r>
            <a:endParaRPr lang="el-GR" sz="3600" b="1" dirty="0"/>
          </a:p>
        </p:txBody>
      </p:sp>
      <p:sp>
        <p:nvSpPr>
          <p:cNvPr id="3" name="Τίτλος 1"/>
          <p:cNvSpPr txBox="1">
            <a:spLocks/>
          </p:cNvSpPr>
          <p:nvPr/>
        </p:nvSpPr>
        <p:spPr>
          <a:xfrm>
            <a:off x="450376" y="2313888"/>
            <a:ext cx="6130119" cy="39504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l-GR" sz="3200" dirty="0" smtClean="0"/>
          </a:p>
        </p:txBody>
      </p:sp>
      <p:sp>
        <p:nvSpPr>
          <p:cNvPr id="8" name="Τίτλος 1"/>
          <p:cNvSpPr txBox="1">
            <a:spLocks/>
          </p:cNvSpPr>
          <p:nvPr/>
        </p:nvSpPr>
        <p:spPr>
          <a:xfrm>
            <a:off x="4594177" y="265145"/>
            <a:ext cx="4229668" cy="9177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l-GR" sz="6000" b="1" dirty="0" smtClean="0">
                <a:solidFill>
                  <a:srgbClr val="FF0000"/>
                </a:solidFill>
              </a:rPr>
              <a:t> ΝΙΡΒΑΝΑ</a:t>
            </a:r>
            <a:endParaRPr lang="el-GR" sz="6000" dirty="0">
              <a:solidFill>
                <a:srgbClr val="FF0000"/>
              </a:solidFill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792707" y="1655928"/>
            <a:ext cx="5445457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l-GR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Τέλος </a:t>
            </a:r>
            <a:r>
              <a:rPr lang="el-GR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του </a:t>
            </a:r>
            <a:r>
              <a:rPr lang="el-GR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</a:t>
            </a:r>
            <a:r>
              <a:rPr lang="el-GR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όνου.</a:t>
            </a:r>
            <a:endParaRPr lang="el-GR" sz="2000" b="1" dirty="0" smtClean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Απελευθέρωση από τη </a:t>
            </a:r>
            <a:r>
              <a:rPr lang="el-GR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μετενσάρκωση.</a:t>
            </a:r>
            <a:endParaRPr lang="el-GR" sz="2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2000" b="1" dirty="0">
              <a:solidFill>
                <a:srgbClr val="00B0F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Πνευματική </a:t>
            </a:r>
            <a:r>
              <a:rPr lang="el-GR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γαλήνη</a:t>
            </a:r>
            <a:r>
              <a:rPr lang="el-GR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el-GR" b="1" dirty="0">
                <a:latin typeface="Arial" panose="020B0604020202020204" pitchFamily="34" charset="0"/>
                <a:cs typeface="Arial" panose="020B0604020202020204" pitchFamily="34" charset="0"/>
              </a:rPr>
              <a:t>Κ</a:t>
            </a:r>
            <a:r>
              <a:rPr lang="el-GR" b="1" dirty="0" smtClean="0">
                <a:latin typeface="Arial" panose="020B0604020202020204" pitchFamily="34" charset="0"/>
                <a:cs typeface="Arial" panose="020B0604020202020204" pitchFamily="34" charset="0"/>
              </a:rPr>
              <a:t>ατάσταση </a:t>
            </a:r>
            <a:r>
              <a:rPr lang="el-GR" dirty="0" smtClean="0">
                <a:latin typeface="Arial" panose="020B0604020202020204" pitchFamily="34" charset="0"/>
                <a:cs typeface="Arial" panose="020B0604020202020204" pitchFamily="34" charset="0"/>
              </a:rPr>
              <a:t>απόλυτης ηρεμίας </a:t>
            </a:r>
            <a:r>
              <a:rPr lang="el-GR" dirty="0">
                <a:latin typeface="Arial" panose="020B0604020202020204" pitchFamily="34" charset="0"/>
                <a:cs typeface="Arial" panose="020B0604020202020204" pitchFamily="34" charset="0"/>
              </a:rPr>
              <a:t>η οποία είναι απρόσιτη από τις αισθήσεις και τις λέξεις.</a:t>
            </a:r>
          </a:p>
          <a:p>
            <a:endParaRPr lang="el-G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Εξάλειψη του </a:t>
            </a:r>
            <a:r>
              <a:rPr lang="el-GR" sz="2000" b="1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«εγώ</a:t>
            </a:r>
            <a:r>
              <a:rPr lang="el-GR" sz="20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»:</a:t>
            </a:r>
            <a:r>
              <a:rPr lang="el-GR" dirty="0"/>
              <a:t> Στη Νιρβάνα</a:t>
            </a:r>
            <a:r>
              <a:rPr lang="el-GR" dirty="0" smtClean="0"/>
              <a:t>,                              </a:t>
            </a:r>
            <a:r>
              <a:rPr lang="el-GR" dirty="0" smtClean="0"/>
              <a:t>           η </a:t>
            </a:r>
            <a:r>
              <a:rPr lang="el-GR" dirty="0"/>
              <a:t>ψευδαίσθηση της ατομικής προσωπικότητας χάνεται και το άτομο βιώνει την ενότητα με το σύμπαν.</a:t>
            </a:r>
            <a:endParaRPr lang="el-GR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b="1" dirty="0">
              <a:latin typeface="Google Sans"/>
            </a:endParaRPr>
          </a:p>
        </p:txBody>
      </p:sp>
      <p:pic>
        <p:nvPicPr>
          <p:cNvPr id="9" name="Εικόνα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0495" y="1376262"/>
            <a:ext cx="4388893" cy="4388893"/>
          </a:xfrm>
          <a:prstGeom prst="rect">
            <a:avLst/>
          </a:prstGeom>
        </p:spPr>
      </p:pic>
      <p:sp>
        <p:nvSpPr>
          <p:cNvPr id="10" name="Τίτλος 1"/>
          <p:cNvSpPr txBox="1">
            <a:spLocks/>
          </p:cNvSpPr>
          <p:nvPr/>
        </p:nvSpPr>
        <p:spPr>
          <a:xfrm>
            <a:off x="0" y="113705"/>
            <a:ext cx="5581935" cy="846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l-GR" sz="3200" dirty="0" smtClean="0"/>
          </a:p>
          <a:p>
            <a:pPr algn="ctr"/>
            <a:r>
              <a:rPr lang="el-GR" sz="3600" dirty="0" smtClean="0"/>
              <a:t>ΒΟΥΔΙΣΜΟΣ: ΒΑΣΙΚΕΣ ΕΝΝΟΙΕΣ</a:t>
            </a:r>
          </a:p>
          <a:p>
            <a:pPr algn="ctr"/>
            <a:r>
              <a:rPr lang="el-GR" sz="46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1641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</TotalTime>
  <Words>190</Words>
  <Application>Microsoft Office PowerPoint</Application>
  <PresentationFormat>Ευρεία οθόνη</PresentationFormat>
  <Paragraphs>85</Paragraphs>
  <Slides>9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Google Sans</vt:lpstr>
      <vt:lpstr>Symbol</vt:lpstr>
      <vt:lpstr>Times New Roman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Dukkha</vt:lpstr>
      <vt:lpstr>Samudāya</vt:lpstr>
      <vt:lpstr>Nirodha</vt:lpstr>
      <vt:lpstr>Magga</vt:lpstr>
      <vt:lpstr>ΣΩΤΗΡΙΑ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ΙΝΔΟΥΙΣΜΟΣ</dc:title>
  <dc:creator>Λογαριασμός Microsoft</dc:creator>
  <cp:lastModifiedBy>admin</cp:lastModifiedBy>
  <cp:revision>59</cp:revision>
  <dcterms:created xsi:type="dcterms:W3CDTF">2024-04-06T05:59:38Z</dcterms:created>
  <dcterms:modified xsi:type="dcterms:W3CDTF">2026-04-25T05:50:42Z</dcterms:modified>
</cp:coreProperties>
</file>