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8" r:id="rId2"/>
    <p:sldId id="257" r:id="rId3"/>
    <p:sldId id="258" r:id="rId4"/>
    <p:sldId id="270" r:id="rId5"/>
    <p:sldId id="259" r:id="rId6"/>
    <p:sldId id="266" r:id="rId7"/>
    <p:sldId id="267" r:id="rId8"/>
    <p:sldId id="260" r:id="rId9"/>
    <p:sldId id="261" r:id="rId10"/>
    <p:sldId id="262" r:id="rId11"/>
    <p:sldId id="263" r:id="rId12"/>
    <p:sldId id="264" r:id="rId13"/>
    <p:sldId id="269" r:id="rId14"/>
    <p:sldId id="265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Στρογγυλεμένο ορθογώνιο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Τίτλος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0" name="19 - Υπότιτλος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16/10/2022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16/10/2022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16/10/2022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16/10/2022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Στρογγυλεμένο ορθογώνιο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16/10/2022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16/10/2022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16/10/2022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16/10/2022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16/10/2022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16/10/2022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Στρογγύλεμα μίας γωνίας ορθογωνίου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16/10/2022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- Θέση τίτλου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16/10/2022</a:t>
            </a:fld>
            <a:endParaRPr lang="el-GR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eclass02.sch.gr/modules/exercise/admin.php?course=G1238149&amp;exerciseId=2025739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eclass02.sch.gr/modules/exercise/admin.php?course=G1238149&amp;exerciseId=2025739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eclass02.sch.gr/modules/exercise/admin.php?course=G1238149&amp;exerciseId=2025739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eclass02.sch.gr/modules/exercise/admin.php?course=G1238149&amp;exerciseId=2025739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class02.sch.gr/modules/exercise/admin.php?course=G1238149&amp;exerciseId=2025739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class02.sch.gr/modules/exercise/admin.php?course=G1238149&amp;exerciseId=2025739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class02.sch.gr/modules/exercise/admin.php?course=G1238149&amp;exerciseId=2025739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eclass02.sch.gr/modules/exercise/admin.php?course=G1238149&amp;exerciseId=2025739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class02.sch.gr/modules/exercise/admin.php?course=G1238149&amp;exerciseId=2025739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eclass02.sch.gr/modules/exercise/admin.php?course=G1238149&amp;exerciseId=2025739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eclass02.sch.gr/modules/exercise/admin.php?course=G1238149&amp;exerciseId=202573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ΥΠΟΚΕΙΜΕΝΟ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Β’ ΓΥΜΝΑΣΙΟΥ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 smtClean="0">
                <a:hlinkClick r:id="rId2"/>
              </a:rPr>
              <a:t>9</a:t>
            </a:r>
            <a:r>
              <a:rPr lang="el-GR" b="1" dirty="0" smtClean="0">
                <a:hlinkClick r:id="rId2"/>
              </a:rPr>
              <a:t>. </a:t>
            </a:r>
            <a:r>
              <a:rPr lang="el-GR" b="1" dirty="0" smtClean="0">
                <a:hlinkClick r:id="rId2"/>
              </a:rPr>
              <a:t>Στην </a:t>
            </a:r>
            <a:r>
              <a:rPr lang="el-GR" b="1" dirty="0" err="1" smtClean="0">
                <a:hlinkClick r:id="rId2"/>
              </a:rPr>
              <a:t>πρόταση...ο</a:t>
            </a:r>
            <a:r>
              <a:rPr lang="el-GR" b="1" dirty="0" smtClean="0">
                <a:hlinkClick r:id="rId2"/>
              </a:rPr>
              <a:t> άρρωστος δέχεται τη φροντίδα του γιατρού... το υποκείμενο είναι</a:t>
            </a:r>
            <a:endParaRPr lang="el-GR" b="1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Α. ουσιαστικό</a:t>
            </a:r>
          </a:p>
          <a:p>
            <a:pPr>
              <a:buNone/>
            </a:pPr>
            <a:r>
              <a:rPr lang="el-GR" dirty="0" smtClean="0"/>
              <a:t>Β. επίθετο</a:t>
            </a:r>
          </a:p>
          <a:p>
            <a:pPr>
              <a:buNone/>
            </a:pPr>
            <a:r>
              <a:rPr lang="el-GR" dirty="0" smtClean="0"/>
              <a:t>Γ. μετοχή</a:t>
            </a:r>
          </a:p>
          <a:p>
            <a:pPr>
              <a:buNone/>
            </a:pPr>
            <a:r>
              <a:rPr lang="el-GR" dirty="0" smtClean="0"/>
              <a:t> 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 smtClean="0">
                <a:hlinkClick r:id="rId2"/>
              </a:rPr>
              <a:t>10</a:t>
            </a:r>
            <a:r>
              <a:rPr lang="el-GR" b="1" dirty="0" smtClean="0">
                <a:hlinkClick r:id="rId2"/>
              </a:rPr>
              <a:t>. </a:t>
            </a:r>
            <a:r>
              <a:rPr lang="el-GR" b="1" dirty="0" smtClean="0">
                <a:hlinkClick r:id="rId2"/>
              </a:rPr>
              <a:t>Στην </a:t>
            </a:r>
            <a:r>
              <a:rPr lang="el-GR" b="1" dirty="0" err="1" smtClean="0">
                <a:solidFill>
                  <a:schemeClr val="tx2"/>
                </a:solidFill>
                <a:hlinkClick r:id="rId2"/>
              </a:rPr>
              <a:t>πρόταση</a:t>
            </a:r>
            <a:r>
              <a:rPr lang="el-GR" b="1" dirty="0" err="1" smtClean="0">
                <a:hlinkClick r:id="rId2"/>
              </a:rPr>
              <a:t>...ποιος</a:t>
            </a:r>
            <a:r>
              <a:rPr lang="el-GR" b="1" dirty="0" smtClean="0">
                <a:hlinkClick r:id="rId2"/>
              </a:rPr>
              <a:t> σου έστειλε αυτό το μήνυμα... το υποκείμενο είναι</a:t>
            </a:r>
            <a:endParaRPr lang="el-GR" b="1" dirty="0" smtClean="0"/>
          </a:p>
          <a:p>
            <a:r>
              <a:rPr lang="el-GR" dirty="0" smtClean="0"/>
              <a:t>Α. ουσιαστικό</a:t>
            </a:r>
          </a:p>
          <a:p>
            <a:r>
              <a:rPr lang="el-GR" dirty="0" smtClean="0"/>
              <a:t>Β. αντωνυμία</a:t>
            </a:r>
          </a:p>
          <a:p>
            <a:r>
              <a:rPr lang="el-GR" dirty="0" smtClean="0"/>
              <a:t>Γ. επίθετο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 smtClean="0">
                <a:hlinkClick r:id="rId2"/>
              </a:rPr>
              <a:t>11. </a:t>
            </a:r>
            <a:r>
              <a:rPr lang="el-GR" b="1" dirty="0" smtClean="0">
                <a:hlinkClick r:id="rId2"/>
              </a:rPr>
              <a:t>Στην </a:t>
            </a:r>
            <a:r>
              <a:rPr lang="el-GR" b="1" dirty="0" err="1" smtClean="0">
                <a:hlinkClick r:id="rId2"/>
              </a:rPr>
              <a:t>πρόταση...φαίνεται</a:t>
            </a:r>
            <a:r>
              <a:rPr lang="el-GR" b="1" dirty="0" smtClean="0">
                <a:hlinkClick r:id="rId2"/>
              </a:rPr>
              <a:t> ότι έχεις πάντα δίκιο ...το υποκείμενο είναι</a:t>
            </a:r>
            <a:endParaRPr lang="el-GR" b="1" dirty="0" smtClean="0"/>
          </a:p>
          <a:p>
            <a:endParaRPr lang="el-GR" dirty="0" smtClean="0"/>
          </a:p>
          <a:p>
            <a:r>
              <a:rPr lang="el-GR" dirty="0" smtClean="0"/>
              <a:t>Α. άκλιτη λέξη-επίρρημα</a:t>
            </a:r>
          </a:p>
          <a:p>
            <a:r>
              <a:rPr lang="el-GR" dirty="0" smtClean="0"/>
              <a:t>Β. αντωνυμία-εσύ</a:t>
            </a:r>
          </a:p>
          <a:p>
            <a:r>
              <a:rPr lang="el-GR" dirty="0" smtClean="0"/>
              <a:t>Γ. δευτερεύουσα πρόταση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 smtClean="0">
                <a:hlinkClick r:id="rId2"/>
              </a:rPr>
              <a:t>12. </a:t>
            </a:r>
            <a:r>
              <a:rPr lang="el-GR" b="1" dirty="0" smtClean="0">
                <a:hlinkClick r:id="rId2"/>
              </a:rPr>
              <a:t>Στην </a:t>
            </a:r>
            <a:r>
              <a:rPr lang="el-GR" b="1" dirty="0" err="1" smtClean="0">
                <a:hlinkClick r:id="rId2"/>
              </a:rPr>
              <a:t>πρόταση...φαίνεται</a:t>
            </a:r>
            <a:r>
              <a:rPr lang="el-GR" b="1" dirty="0" smtClean="0">
                <a:hlinkClick r:id="rId2"/>
              </a:rPr>
              <a:t> ότι έχεις πάντα δίκιο ...το ρήμα φαίνεται είναι</a:t>
            </a:r>
            <a:endParaRPr lang="el-GR" b="1" dirty="0" smtClean="0"/>
          </a:p>
          <a:p>
            <a:endParaRPr lang="el-GR" dirty="0" smtClean="0"/>
          </a:p>
          <a:p>
            <a:pPr>
              <a:buNone/>
            </a:pPr>
            <a:r>
              <a:rPr lang="el-GR" dirty="0" smtClean="0"/>
              <a:t>Προσωπικό/απρόσωπο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u="sng" dirty="0" smtClean="0">
                <a:solidFill>
                  <a:schemeClr val="accent4"/>
                </a:solidFill>
              </a:rPr>
              <a:t>13. </a:t>
            </a:r>
            <a:r>
              <a:rPr lang="el-GR" b="1" u="sng" dirty="0" smtClean="0">
                <a:solidFill>
                  <a:schemeClr val="accent4"/>
                </a:solidFill>
              </a:rPr>
              <a:t>Το υποκείμενο είναι πάντοτε η πρώτη λέξη της πρότασης</a:t>
            </a:r>
          </a:p>
          <a:p>
            <a:endParaRPr lang="el-GR" dirty="0" smtClean="0"/>
          </a:p>
          <a:p>
            <a:pPr>
              <a:buNone/>
            </a:pPr>
            <a:r>
              <a:rPr lang="el-GR" dirty="0" smtClean="0"/>
              <a:t>    Σωστό/ Λάθος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sz="3600" dirty="0" smtClean="0">
                <a:hlinkClick r:id="rId2"/>
              </a:rPr>
              <a:t/>
            </a:r>
            <a:br>
              <a:rPr lang="el-GR" sz="3600" dirty="0" smtClean="0">
                <a:hlinkClick r:id="rId2"/>
              </a:rPr>
            </a:br>
            <a:r>
              <a:rPr lang="el-GR" sz="3100" dirty="0" smtClean="0">
                <a:hlinkClick r:id="rId2"/>
              </a:rPr>
              <a:t>1. Συμπλήρωσε τα κενά με τις λέξεις που ταιριάζουν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>
              <a:buNone/>
            </a:pPr>
            <a:endParaRPr lang="el-GR" dirty="0" smtClean="0"/>
          </a:p>
          <a:p>
            <a:r>
              <a:rPr lang="el-GR" dirty="0" smtClean="0"/>
              <a:t>Το υποκείμενο δεν ανήκει στους προσδιορισμούς, αλλά στους </a:t>
            </a:r>
          </a:p>
          <a:p>
            <a:pPr>
              <a:buNone/>
            </a:pPr>
            <a:r>
              <a:rPr lang="el-GR" dirty="0" smtClean="0"/>
              <a:t>   </a:t>
            </a:r>
            <a:r>
              <a:rPr lang="el-GR" dirty="0" smtClean="0"/>
              <a:t>[                 </a:t>
            </a:r>
            <a:r>
              <a:rPr lang="el-GR" dirty="0" smtClean="0"/>
              <a:t>] όρους της πρότασης, όπως το ρήμα,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</a:t>
            </a:r>
            <a:r>
              <a:rPr lang="el-GR" dirty="0" smtClean="0"/>
              <a:t>το </a:t>
            </a:r>
            <a:r>
              <a:rPr lang="el-GR" dirty="0" smtClean="0"/>
              <a:t>[                     ] και το κατηγορούμενο.</a:t>
            </a:r>
          </a:p>
          <a:p>
            <a:endParaRPr lang="el-GR" dirty="0" smtClean="0"/>
          </a:p>
          <a:p>
            <a:r>
              <a:rPr lang="el-GR" dirty="0" smtClean="0"/>
              <a:t> Βρίσκεται πάντοτε σε πτώση [                ].</a:t>
            </a:r>
          </a:p>
          <a:p>
            <a:endParaRPr lang="el-GR" dirty="0" smtClean="0"/>
          </a:p>
          <a:p>
            <a:r>
              <a:rPr lang="el-GR" dirty="0" smtClean="0"/>
              <a:t> Όταν στην πρόταση υπάρχει απρόσωπο ρήμα, τότε το υποκείμενο είναι [                  -                     ]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 Το ίδιο συμβαίνει και όταν στη θέση του απρόσωπου ρήματος υπάρχει [                          ] έκφραση.</a:t>
            </a:r>
          </a:p>
          <a:p>
            <a:pPr>
              <a:buNone/>
            </a:pPr>
            <a:r>
              <a:rPr lang="el-GR" dirty="0" smtClean="0"/>
              <a:t/>
            </a:r>
            <a:br>
              <a:rPr lang="el-GR" dirty="0" smtClean="0"/>
            </a:b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dirty="0" smtClean="0">
                <a:hlinkClick r:id="rId2"/>
              </a:rPr>
              <a:t>2. Τι μέρος του λόγου είναι το υποκείμενο της πρότασης;</a:t>
            </a:r>
            <a:endParaRPr lang="el-GR" sz="2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l-GR" dirty="0" smtClean="0"/>
              <a:t/>
            </a:r>
            <a:br>
              <a:rPr lang="el-GR" dirty="0" smtClean="0"/>
            </a:br>
            <a:endParaRPr lang="el-GR" dirty="0" smtClean="0"/>
          </a:p>
          <a:p>
            <a:r>
              <a:rPr lang="el-GR" dirty="0" smtClean="0"/>
              <a:t>Α. Μόνο Ουσιαστικό</a:t>
            </a:r>
          </a:p>
          <a:p>
            <a:r>
              <a:rPr lang="el-GR" dirty="0" smtClean="0"/>
              <a:t>Β. Κάθε μέρος του λόγου που μπορεί να πάρει άρθρο (να </a:t>
            </a:r>
            <a:r>
              <a:rPr lang="el-GR" dirty="0" err="1" smtClean="0"/>
              <a:t>ουσιαστικοποιηθεί</a:t>
            </a:r>
            <a:r>
              <a:rPr lang="el-GR" dirty="0" smtClean="0"/>
              <a:t>)</a:t>
            </a:r>
          </a:p>
          <a:p>
            <a:r>
              <a:rPr lang="el-GR" dirty="0" smtClean="0"/>
              <a:t>Γ. Μόνο αντωνυμία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endParaRPr lang="el-GR" sz="3100" dirty="0">
              <a:solidFill>
                <a:srgbClr val="92D05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 smtClean="0">
                <a:solidFill>
                  <a:schemeClr val="accent4"/>
                </a:solidFill>
              </a:rPr>
              <a:t>3</a:t>
            </a:r>
            <a:r>
              <a:rPr lang="el-GR" b="1" dirty="0" smtClean="0">
                <a:solidFill>
                  <a:schemeClr val="accent4"/>
                </a:solidFill>
              </a:rPr>
              <a:t>. Κάθε ρήμα έχει ένα υποκείμενο που βρίσκεται στην πρόταση ή εννοείται</a:t>
            </a:r>
            <a:endParaRPr lang="el-GR" b="1" dirty="0" smtClean="0">
              <a:solidFill>
                <a:schemeClr val="accent4"/>
              </a:solidFill>
            </a:endParaRP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Σωστό/Λάθος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l-GR" dirty="0" smtClean="0">
              <a:hlinkClick r:id="rId2"/>
            </a:endParaRPr>
          </a:p>
          <a:p>
            <a:pPr>
              <a:buNone/>
            </a:pPr>
            <a:r>
              <a:rPr lang="el-GR" b="1" dirty="0" smtClean="0">
                <a:hlinkClick r:id="rId2"/>
              </a:rPr>
              <a:t>4</a:t>
            </a:r>
            <a:r>
              <a:rPr lang="el-GR" b="1" dirty="0" smtClean="0">
                <a:hlinkClick r:id="rId2"/>
              </a:rPr>
              <a:t>. </a:t>
            </a:r>
            <a:r>
              <a:rPr lang="el-GR" b="1" dirty="0" smtClean="0">
                <a:hlinkClick r:id="rId2"/>
              </a:rPr>
              <a:t>Το ρήμα </a:t>
            </a:r>
            <a:r>
              <a:rPr lang="el-GR" b="1" u="sng" dirty="0" smtClean="0">
                <a:hlinkClick r:id="rId2"/>
              </a:rPr>
              <a:t>πρέπει </a:t>
            </a:r>
            <a:r>
              <a:rPr lang="el-GR" b="1" dirty="0" smtClean="0">
                <a:hlinkClick r:id="rId2"/>
              </a:rPr>
              <a:t>είναι απρόσωπο</a:t>
            </a:r>
            <a:endParaRPr lang="el-GR" b="1" dirty="0" smtClean="0"/>
          </a:p>
          <a:p>
            <a:pPr>
              <a:buNone/>
            </a:pP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Σωστό / Λάθος 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 smtClean="0">
                <a:hlinkClick r:id="rId2"/>
              </a:rPr>
              <a:t>5</a:t>
            </a:r>
            <a:r>
              <a:rPr lang="el-GR" b="1" dirty="0" smtClean="0">
                <a:hlinkClick r:id="rId2"/>
              </a:rPr>
              <a:t>.Στην </a:t>
            </a:r>
            <a:r>
              <a:rPr lang="el-GR" b="1" dirty="0" err="1" smtClean="0">
                <a:hlinkClick r:id="rId2"/>
              </a:rPr>
              <a:t>πρόταση...Επιτρέπεται</a:t>
            </a:r>
            <a:r>
              <a:rPr lang="el-GR" b="1" dirty="0" smtClean="0">
                <a:hlinkClick r:id="rId2"/>
              </a:rPr>
              <a:t> η είσοδος των </a:t>
            </a:r>
            <a:r>
              <a:rPr lang="el-GR" b="1" dirty="0" err="1" smtClean="0">
                <a:hlinkClick r:id="rId2"/>
              </a:rPr>
              <a:t>μαθητών....το</a:t>
            </a:r>
            <a:r>
              <a:rPr lang="el-GR" b="1" dirty="0" smtClean="0">
                <a:hlinkClick r:id="rId2"/>
              </a:rPr>
              <a:t> ρήμα επιτρέπεται είναι απρόσωπο</a:t>
            </a:r>
            <a:endParaRPr lang="el-GR" b="1" dirty="0" smtClean="0"/>
          </a:p>
          <a:p>
            <a:pPr>
              <a:buNone/>
            </a:pP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Σωστό / Λάθος 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 smtClean="0">
                <a:hlinkClick r:id="rId2"/>
              </a:rPr>
              <a:t>6</a:t>
            </a:r>
            <a:r>
              <a:rPr lang="el-GR" b="1" dirty="0" smtClean="0">
                <a:hlinkClick r:id="rId2"/>
              </a:rPr>
              <a:t>. </a:t>
            </a:r>
            <a:r>
              <a:rPr lang="el-GR" b="1" dirty="0" smtClean="0">
                <a:hlinkClick r:id="rId2"/>
              </a:rPr>
              <a:t>Το υποκείμενο παραλείπεται συχνά, όταν το ρήμα είναι α' ή β προσώπου</a:t>
            </a:r>
            <a:endParaRPr lang="el-GR" b="1" dirty="0" smtClean="0"/>
          </a:p>
          <a:p>
            <a:pPr>
              <a:buNone/>
            </a:pP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Σωστό / Λάθος 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 smtClean="0">
                <a:hlinkClick r:id="rId2"/>
              </a:rPr>
              <a:t>7</a:t>
            </a:r>
            <a:r>
              <a:rPr lang="el-GR" b="1" dirty="0" smtClean="0">
                <a:hlinkClick r:id="rId2"/>
              </a:rPr>
              <a:t>. </a:t>
            </a:r>
            <a:r>
              <a:rPr lang="el-GR" b="1" dirty="0" smtClean="0">
                <a:hlinkClick r:id="rId2"/>
              </a:rPr>
              <a:t>Όταν στην πρόταση υπάρχουν περισσότερα υποκείμενα, τότε το ρήμα βρίσκεται στον ενικό αριθμό</a:t>
            </a:r>
            <a:endParaRPr lang="el-GR" b="1" dirty="0" smtClean="0"/>
          </a:p>
          <a:p>
            <a:pPr>
              <a:buNone/>
            </a:pP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Σωστό / Λάθος 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 smtClean="0">
                <a:hlinkClick r:id="rId2"/>
              </a:rPr>
              <a:t>8</a:t>
            </a:r>
            <a:r>
              <a:rPr lang="el-GR" b="1" dirty="0" smtClean="0">
                <a:hlinkClick r:id="rId2"/>
              </a:rPr>
              <a:t>. </a:t>
            </a:r>
            <a:r>
              <a:rPr lang="el-GR" b="1" u="sng" dirty="0" smtClean="0">
                <a:solidFill>
                  <a:schemeClr val="accent4"/>
                </a:solidFill>
                <a:hlinkClick r:id="rId2"/>
              </a:rPr>
              <a:t>Το ρήμα της πρότασης που </a:t>
            </a:r>
            <a:r>
              <a:rPr lang="el-GR" b="1" u="sng" dirty="0" smtClean="0">
                <a:solidFill>
                  <a:schemeClr val="accent4"/>
                </a:solidFill>
                <a:hlinkClick r:id="rId2"/>
              </a:rPr>
              <a:t>δηλώνει φυσικό φαινόμενο (</a:t>
            </a:r>
            <a:r>
              <a:rPr lang="el-GR" b="1" u="sng" dirty="0" err="1" smtClean="0">
                <a:solidFill>
                  <a:schemeClr val="accent4"/>
                </a:solidFill>
                <a:hlinkClick r:id="rId2"/>
              </a:rPr>
              <a:t>βρέχει...φυσάει</a:t>
            </a:r>
            <a:r>
              <a:rPr lang="el-GR" b="1" u="sng" dirty="0" smtClean="0">
                <a:solidFill>
                  <a:schemeClr val="accent4"/>
                </a:solidFill>
                <a:hlinkClick r:id="rId2"/>
              </a:rPr>
              <a:t>...)</a:t>
            </a:r>
            <a:r>
              <a:rPr lang="el-GR" b="1" u="sng" dirty="0" smtClean="0">
                <a:solidFill>
                  <a:schemeClr val="accent4"/>
                </a:solidFill>
              </a:rPr>
              <a:t> είναι προσωπικό</a:t>
            </a:r>
            <a:endParaRPr lang="el-GR" b="1" u="sng" dirty="0" smtClean="0">
              <a:solidFill>
                <a:schemeClr val="accent4"/>
              </a:solidFill>
            </a:endParaRPr>
          </a:p>
          <a:p>
            <a:pPr>
              <a:buNone/>
            </a:pP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Σωστό / Λάθος 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Άποψη">
  <a:themeElements>
    <a:clrScheme name="Άποψη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Άποψη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Άπο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25</TotalTime>
  <Words>271</Words>
  <PresentationFormat>Προβολή στην οθόνη (4:3)</PresentationFormat>
  <Paragraphs>55</Paragraphs>
  <Slides>14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5" baseType="lpstr">
      <vt:lpstr>Άποψη</vt:lpstr>
      <vt:lpstr>ΥΠΟΚΕΙΜΕΝΟ</vt:lpstr>
      <vt:lpstr> 1. Συμπλήρωσε τα κενά με τις λέξεις που ταιριάζουν </vt:lpstr>
      <vt:lpstr>2. Τι μέρος του λόγου είναι το υποκείμενο της πρότασης;</vt:lpstr>
      <vt:lpstr> 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ΥΠΟΚΕΙΜΕΝΟ</dc:title>
  <dc:creator>USER</dc:creator>
  <cp:lastModifiedBy>USER</cp:lastModifiedBy>
  <cp:revision>13</cp:revision>
  <dcterms:created xsi:type="dcterms:W3CDTF">2022-10-16T13:03:12Z</dcterms:created>
  <dcterms:modified xsi:type="dcterms:W3CDTF">2022-10-16T13:44:03Z</dcterms:modified>
</cp:coreProperties>
</file>