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73" y="4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902BE-A40C-FEDA-42D4-B031962D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7092CB-1250-A502-6A1C-CE2B013F8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9BB84-115F-C8DD-145B-1ADED1AD2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EC8C-9C8F-C5B3-CE83-94C6D46E0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45BBC-FB97-F647-5211-F0494072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564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91B2-8DA1-BF53-85B6-B779F9A7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BCDA3-BE43-CE13-8E19-E6825AA0E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DF047-01ED-212D-CA99-2F2F9B7C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9AA60-75DF-BBD6-6057-F6F140D2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E3901-64ED-DF80-E5B0-33994F6B4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207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BD6E5-0DF5-DBE1-32EE-19C916EBA3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BD048-906E-5C29-0670-DC7CD62E4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029A5-ADE4-CE59-2B66-88DF5AFCB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0FF14-8385-8D2D-8E11-376D90E0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5AABE-2D26-F5B7-3070-4C001607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1280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0462-A564-34B4-6B8E-54083126D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84BEC-5ECF-042E-B28A-E6FA76D05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058F-DD1F-6F6C-1505-5C1D7683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0E570-0877-7845-DCBA-44BD317E1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E590A-F9AC-7DDF-5A65-7641FDF9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93BB-4BE0-14C0-6AF1-A66E7B31E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ECB0B-C724-DC7B-3195-FAFDD911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D39E-C719-CB8B-DCBC-ECA200159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AB1AF-E7B6-44FC-422D-18843177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9EA47-F7D9-F42A-C347-D90EF759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073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4DD6-2F7D-D3EE-AC7E-B9DA5007D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C4250-5677-099C-D8F0-87D4DDCAE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247D2-D2DE-965B-12E1-32BA2FAD3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CAE6A-C54D-238B-7D01-1CFCA158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C916-F58A-15BC-0B73-8F1EE519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F9EA5-0C8D-1C5B-1B38-2D294983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15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DB188-48C0-BC6C-A5DC-C0424B2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6E9F-F12A-AE38-16A2-D69EAF0B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7B20B-6C28-315D-EC9D-D777D2FA3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8FB10-3512-8B3D-77F5-E37D0DF0B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588E54-F463-B543-0C5A-7EB6EEE35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5640A1-4886-DF3B-7701-F2D310D9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5E7E5-716E-2AD8-3C09-E2D5BFC5B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F52E4B-B759-B401-46A3-CE41A2D52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237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48FF-3CF1-AC58-62B0-E96B4CBE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0D7392-D657-2A5E-A23F-B215A910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E4B-9D9E-33D4-4232-F3F30ED2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78ECA-DBC5-EB9C-EB6A-A024CE26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556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8ADE2-8D1D-22A4-7ECB-826B49BD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06107-4460-F78D-40EB-55B7F6B8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D40FC-5FCB-701B-9176-41157B58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539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01B6E-42A9-ECD9-6C08-AA7515964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694CA-C1AA-FA98-0EE9-7ECDE7E89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16764-74FF-AB14-3CCE-0DDCE2EC2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D0F58-110F-9D21-74EF-8414D6CA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C6CE-8EEF-FE90-D325-717C4A028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D4447-368C-67A6-A0E3-3C0DF636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16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DBC32-8D2D-1159-B34D-0196138DD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174A1-EA65-3C6B-A532-4EEBAC31EC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00CEE-6657-8A75-9318-E2DB56755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3AEEF-D1F6-F558-47C8-2ED5B17E0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71925-A778-CBAE-19CE-3758C6F25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08F384-4AED-9EA8-D3F4-B6388B9A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664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A24443-C51A-1635-3A95-A2597240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CDD9C-268C-F854-CFF7-0CF6A423E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BDA2A-9D89-BB25-4BD8-E5238CF80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3B55E-A1F2-495F-B83D-1F947F52D898}" type="datetimeFigureOut">
              <a:rPr lang="el-GR" smtClean="0"/>
              <a:t>13/2/2025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0D88B-E430-E700-26B8-46265F4FC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08DAC-DD97-03A1-D5F8-249D0F624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FFA9-CF8B-488E-9F7B-DCD73D5C1DD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42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B302C-7A5A-7CF8-C5E7-F65FF9FA0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424700"/>
          </a:xfrm>
        </p:spPr>
        <p:txBody>
          <a:bodyPr>
            <a:noAutofit/>
          </a:bodyPr>
          <a:lstStyle/>
          <a:p>
            <a:r>
              <a:rPr lang="el-GR" b="1" i="1" dirty="0"/>
              <a:t>Τα Βαλκάνια των αλληλοσυγκρουόμενων εθνικών επιδιώξεων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24887A-9C92-19F6-3DFE-A75B2D000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669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8CDD35-273C-650B-E9E3-DB443DC11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588" y="721360"/>
            <a:ext cx="6975000" cy="5248687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06D4E-6116-CFD2-6691-65D61EE59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Το 1908 στη Θεσσαλονικη ξέσπασε το κίνημα των </a:t>
            </a:r>
            <a:r>
              <a:rPr lang="el-GR" sz="3600" dirty="0">
                <a:solidFill>
                  <a:schemeClr val="accent2">
                    <a:lumMod val="75000"/>
                  </a:schemeClr>
                </a:solidFill>
              </a:rPr>
              <a:t>Νεότουρκων.</a:t>
            </a:r>
          </a:p>
        </p:txBody>
      </p:sp>
    </p:spTree>
    <p:extLst>
      <p:ext uri="{BB962C8B-B14F-4D97-AF65-F5344CB8AC3E}">
        <p14:creationId xmlns:p14="http://schemas.microsoft.com/office/powerpoint/2010/main" val="128661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E171-2FE0-A1D5-9F44-791A1B042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u="sng" dirty="0"/>
              <a:t>Σημαντικά Γεγονότα: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3A293-489F-FA7E-1ED6-43BBCC889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βαλκανική κρίση των ετών 1875-1878</a:t>
            </a:r>
          </a:p>
          <a:p>
            <a:r>
              <a:rPr lang="el-GR" dirty="0"/>
              <a:t>Η Συνθήκη του Αγίου Στεφάνου 1878</a:t>
            </a:r>
          </a:p>
          <a:p>
            <a:r>
              <a:rPr lang="el-GR" dirty="0"/>
              <a:t>Το Συνέδριο του Βερολίνου 1878</a:t>
            </a:r>
          </a:p>
          <a:p>
            <a:r>
              <a:rPr lang="el-GR" dirty="0"/>
              <a:t>Η ενσωμάτωση της Θεσσαλίας και της Άρτας στην Ελλάδα 1881</a:t>
            </a:r>
          </a:p>
          <a:p>
            <a:r>
              <a:rPr lang="el-GR" dirty="0"/>
              <a:t>Η προσάρτηση της Ανατ. Ρωμυλίας στη Βουλγαρία 1885</a:t>
            </a:r>
          </a:p>
          <a:p>
            <a:r>
              <a:rPr lang="el-GR" dirty="0"/>
              <a:t>Μακεδονικό ζήτημα και μακεδονικός αγώνας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8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D7BD9-6201-8D98-978B-AFDAE82A5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u="sng" dirty="0"/>
              <a:t>Η βαλκανική κρίση των ετών 1875-1878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9E06A-074D-A1AB-2B2F-C4AC2965E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015" y="181731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br>
              <a:rPr lang="el-G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4" name="Arrow: Notched Right 3">
            <a:extLst>
              <a:ext uri="{FF2B5EF4-FFF2-40B4-BE49-F238E27FC236}">
                <a16:creationId xmlns:a16="http://schemas.microsoft.com/office/drawing/2014/main" id="{BE730ECB-4116-F8EA-DA48-160F626A017A}"/>
              </a:ext>
            </a:extLst>
          </p:cNvPr>
          <p:cNvSpPr/>
          <p:nvPr/>
        </p:nvSpPr>
        <p:spPr>
          <a:xfrm>
            <a:off x="4846319" y="2733053"/>
            <a:ext cx="1940561" cy="822947"/>
          </a:xfrm>
          <a:prstGeom prst="notch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E8BD77-C2F3-496F-989E-1610CB27C16E}"/>
              </a:ext>
            </a:extLst>
          </p:cNvPr>
          <p:cNvSpPr/>
          <p:nvPr/>
        </p:nvSpPr>
        <p:spPr>
          <a:xfrm>
            <a:off x="913015" y="1864513"/>
            <a:ext cx="2716876" cy="67064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ΒΟΣΝΙΑ</a:t>
            </a:r>
            <a:endParaRPr lang="el-GR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9CB7A4-96B5-45E7-4352-EBECA4569DC4}"/>
              </a:ext>
            </a:extLst>
          </p:cNvPr>
          <p:cNvSpPr/>
          <p:nvPr/>
        </p:nvSpPr>
        <p:spPr>
          <a:xfrm>
            <a:off x="913015" y="3070078"/>
            <a:ext cx="2716876" cy="67064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ΕΡΖΕΓΟΒΙΝΗ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555BB-2AD8-916A-A04F-D28478447AE5}"/>
              </a:ext>
            </a:extLst>
          </p:cNvPr>
          <p:cNvSpPr/>
          <p:nvPr/>
        </p:nvSpPr>
        <p:spPr>
          <a:xfrm>
            <a:off x="913015" y="4352086"/>
            <a:ext cx="3271520" cy="80264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ΒΟΥΛΓΑΡΙΑ</a:t>
            </a:r>
            <a:endParaRPr lang="el-GR" sz="32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939F0A-EF0C-731D-A2C1-AE6492B3D0B0}"/>
              </a:ext>
            </a:extLst>
          </p:cNvPr>
          <p:cNvSpPr/>
          <p:nvPr/>
        </p:nvSpPr>
        <p:spPr>
          <a:xfrm>
            <a:off x="7265562" y="2367886"/>
            <a:ext cx="4502084" cy="18915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1179EB-E369-1638-72ED-168F923F2868}"/>
              </a:ext>
            </a:extLst>
          </p:cNvPr>
          <p:cNvSpPr/>
          <p:nvPr/>
        </p:nvSpPr>
        <p:spPr>
          <a:xfrm>
            <a:off x="7265561" y="2741085"/>
            <a:ext cx="4462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Επαναστατούν</a:t>
            </a:r>
          </a:p>
        </p:txBody>
      </p:sp>
    </p:spTree>
    <p:extLst>
      <p:ext uri="{BB962C8B-B14F-4D97-AF65-F5344CB8AC3E}">
        <p14:creationId xmlns:p14="http://schemas.microsoft.com/office/powerpoint/2010/main" val="404594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106A-2067-A21A-6FA8-B2EFEDB5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0471"/>
            <a:ext cx="11353800" cy="5891555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r>
              <a:rPr lang="el-GR" sz="4600" dirty="0"/>
              <a:t>Η Οθωμανική Αυτοκρατορία </a:t>
            </a:r>
            <a:endParaRPr lang="en-US" sz="4600" dirty="0"/>
          </a:p>
          <a:p>
            <a:pPr marL="0" indent="0">
              <a:buNone/>
            </a:pPr>
            <a:r>
              <a:rPr lang="el-GR" sz="4600" dirty="0"/>
              <a:t>απαντά με σφαγές.</a:t>
            </a:r>
            <a:endParaRPr lang="en-US" sz="4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  <a:p>
            <a:pPr algn="ctr"/>
            <a:r>
              <a:rPr lang="el-GR" sz="4100" i="1" dirty="0"/>
              <a:t>Η Ρωσία αντέδρασε και κήρυξε πόλεμο. </a:t>
            </a:r>
            <a:endParaRPr lang="en-US" sz="4100" i="1" dirty="0"/>
          </a:p>
          <a:p>
            <a:pPr algn="ctr"/>
            <a:endParaRPr lang="el-GR" sz="4100" i="1" dirty="0"/>
          </a:p>
          <a:p>
            <a:pPr algn="ctr"/>
            <a:r>
              <a:rPr lang="el-GR" sz="4100" dirty="0"/>
              <a:t>Ξεσπούν επαναστάσεις  σε </a:t>
            </a:r>
            <a:r>
              <a:rPr lang="el-GR" sz="6900" dirty="0">
                <a:solidFill>
                  <a:schemeClr val="accent1">
                    <a:lumMod val="75000"/>
                  </a:schemeClr>
                </a:solidFill>
              </a:rPr>
              <a:t>Θεσσαλία</a:t>
            </a:r>
            <a:r>
              <a:rPr lang="el-GR" sz="7000" dirty="0"/>
              <a:t>, </a:t>
            </a:r>
            <a:r>
              <a:rPr lang="el-GR" sz="7000" dirty="0">
                <a:solidFill>
                  <a:schemeClr val="accent1">
                    <a:lumMod val="75000"/>
                  </a:schemeClr>
                </a:solidFill>
              </a:rPr>
              <a:t>Ήπειρο</a:t>
            </a:r>
            <a:r>
              <a:rPr lang="el-GR" sz="7000" dirty="0"/>
              <a:t>, </a:t>
            </a:r>
            <a:r>
              <a:rPr lang="el-GR" sz="7000" dirty="0">
                <a:solidFill>
                  <a:schemeClr val="accent1">
                    <a:lumMod val="75000"/>
                  </a:schemeClr>
                </a:solidFill>
              </a:rPr>
              <a:t>Μακεδονία</a:t>
            </a:r>
            <a:r>
              <a:rPr lang="el-GR" sz="7000" dirty="0"/>
              <a:t>, </a:t>
            </a:r>
            <a:r>
              <a:rPr lang="el-GR" sz="7000" dirty="0">
                <a:solidFill>
                  <a:schemeClr val="accent1">
                    <a:lumMod val="75000"/>
                  </a:schemeClr>
                </a:solidFill>
              </a:rPr>
              <a:t>Κρήτη</a:t>
            </a:r>
            <a:r>
              <a:rPr lang="el-GR" sz="7000" dirty="0"/>
              <a:t> </a:t>
            </a:r>
            <a:r>
              <a:rPr lang="el-GR" sz="4100" dirty="0"/>
              <a:t>το 1878</a:t>
            </a:r>
            <a:r>
              <a:rPr lang="en-US" sz="4100" dirty="0"/>
              <a:t>.</a:t>
            </a:r>
            <a:endParaRPr lang="el-GR" sz="4100" dirty="0"/>
          </a:p>
          <a:p>
            <a:endParaRPr lang="el-G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80BF54-306E-10FD-A911-9B578C4A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08" y="301567"/>
            <a:ext cx="3002638" cy="334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B1DD-A7A1-8801-9404-75333A7F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Η Συνθήκη του Αγίου Στεφάνου 1878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6EEA-4C7F-14F7-8A82-4AFD21194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78610" cy="44862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Νικήτρια του ρωσοτουρκικού πολέμου η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Ο Σουλτάνος υπογράφει τη συνθήκη και απόδέχεται τη δημιουργία της αυτόνομης ηγεμονίας της Βουλγαρίας, τη 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  <a:p>
            <a:pPr marL="0" indent="0">
              <a:buNone/>
            </a:pPr>
            <a:r>
              <a:rPr lang="el-GR" i="1" dirty="0">
                <a:solidFill>
                  <a:srgbClr val="C00000"/>
                </a:solidFill>
              </a:rPr>
              <a:t>με πυκνή ελληνική παρουσία 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88855D-0CE0-A17F-4D3D-6B1CAADD55C1}"/>
              </a:ext>
            </a:extLst>
          </p:cNvPr>
          <p:cNvSpPr/>
          <p:nvPr/>
        </p:nvSpPr>
        <p:spPr>
          <a:xfrm flipH="1">
            <a:off x="7113265" y="1504709"/>
            <a:ext cx="20538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Ρωσία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B8A8B9-B474-DB32-074C-D3D40A7D5AAD}"/>
              </a:ext>
            </a:extLst>
          </p:cNvPr>
          <p:cNvSpPr/>
          <p:nvPr/>
        </p:nvSpPr>
        <p:spPr>
          <a:xfrm>
            <a:off x="2464415" y="3753602"/>
            <a:ext cx="6939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«Μεγάλη Βουλγαρία», </a:t>
            </a:r>
          </a:p>
        </p:txBody>
      </p:sp>
    </p:spTree>
    <p:extLst>
      <p:ext uri="{BB962C8B-B14F-4D97-AF65-F5344CB8AC3E}">
        <p14:creationId xmlns:p14="http://schemas.microsoft.com/office/powerpoint/2010/main" val="394192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53BE-53B2-39FC-E94B-6D8209B4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6857"/>
          </a:xfrm>
        </p:spPr>
        <p:txBody>
          <a:bodyPr>
            <a:normAutofit fontScale="90000"/>
          </a:bodyPr>
          <a:lstStyle/>
          <a:p>
            <a:r>
              <a:rPr lang="el-GR" sz="4000" u="sng" dirty="0"/>
              <a:t>Το Συνέδριο του Βερολίνου 1878</a:t>
            </a:r>
            <a:br>
              <a:rPr lang="el-GR" sz="4000" u="sng" dirty="0"/>
            </a:br>
            <a:endParaRPr lang="el-GR" sz="40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1649F-4CA5-B93C-D4CF-D3FF729B5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914" y="1121229"/>
            <a:ext cx="10678886" cy="5055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Μεγ. Βρετανία και  η Γερμανία ζητούν αναθεώρηση της Συνθήκης του Αγ. Στεφάνου και επιβάλλουν νέους όρους.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Βουλγαρία χωρίζεται σε:</a:t>
            </a:r>
          </a:p>
          <a:p>
            <a:pPr marL="0" indent="0">
              <a:buNone/>
            </a:pPr>
            <a:r>
              <a:rPr lang="el-GR" dirty="0"/>
              <a:t>                                              και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sz="3200" i="1" dirty="0">
                <a:solidFill>
                  <a:schemeClr val="accent2">
                    <a:lumMod val="75000"/>
                  </a:schemeClr>
                </a:solidFill>
              </a:rPr>
              <a:t>Σερβία, Ρουμανία </a:t>
            </a:r>
            <a:r>
              <a:rPr lang="el-GR" dirty="0"/>
              <a:t>και το </a:t>
            </a:r>
            <a:r>
              <a:rPr lang="el-GR" sz="3200" i="1" dirty="0">
                <a:solidFill>
                  <a:schemeClr val="accent2">
                    <a:lumMod val="75000"/>
                  </a:schemeClr>
                </a:solidFill>
              </a:rPr>
              <a:t>Μαυροβούνιο</a:t>
            </a:r>
            <a:r>
              <a:rPr lang="el-GR" dirty="0"/>
              <a:t> κηρύχτηκαν ανεξάρτητες.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n w="12700">
                  <a:solidFill>
                    <a:schemeClr val="accent1"/>
                  </a:solidFill>
                  <a:prstDash val="solid"/>
                </a:ln>
              </a:rPr>
              <a:t> Η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 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</a:rPr>
              <a:t>Μακεδονία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, 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</a:rPr>
              <a:t>Θράκη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 </a:t>
            </a:r>
            <a:r>
              <a:rPr lang="el-GR" dirty="0">
                <a:ln w="12700">
                  <a:solidFill>
                    <a:schemeClr val="accent1"/>
                  </a:solidFill>
                  <a:prstDash val="solid"/>
                </a:ln>
              </a:rPr>
              <a:t>και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 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</a:rPr>
              <a:t>Ήπειρος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 </a:t>
            </a:r>
            <a:r>
              <a:rPr lang="el-GR" dirty="0">
                <a:ln w="12700">
                  <a:solidFill>
                    <a:schemeClr val="accent1"/>
                  </a:solidFill>
                  <a:prstDash val="solid"/>
                </a:ln>
              </a:rPr>
              <a:t>υπό</a:t>
            </a:r>
            <a:r>
              <a:rPr lang="el-GR" b="1" dirty="0">
                <a:ln w="12700">
                  <a:solidFill>
                    <a:schemeClr val="accent1"/>
                  </a:solidFill>
                  <a:prstDash val="solid"/>
                </a:ln>
              </a:rPr>
              <a:t> Οθωμανική </a:t>
            </a:r>
            <a:r>
              <a:rPr lang="el-GR" dirty="0">
                <a:ln w="12700">
                  <a:solidFill>
                    <a:schemeClr val="accent1"/>
                  </a:solidFill>
                  <a:prstDash val="solid"/>
                </a:ln>
              </a:rPr>
              <a:t>κατοχή.</a:t>
            </a:r>
            <a:endParaRPr lang="en-US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 Η </a:t>
            </a:r>
            <a:r>
              <a:rPr lang="el-GR" dirty="0">
                <a:solidFill>
                  <a:schemeClr val="accent2"/>
                </a:solidFill>
              </a:rPr>
              <a:t>Βοσνία- Ερζεγοβίνη </a:t>
            </a:r>
            <a:r>
              <a:rPr lang="el-GR" dirty="0"/>
              <a:t>στην Αυστροουγγαρία.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</a:t>
            </a:r>
            <a:r>
              <a:rPr lang="el-GR" sz="3600" dirty="0">
                <a:solidFill>
                  <a:srgbClr val="FF0000"/>
                </a:solidFill>
              </a:rPr>
              <a:t>Κύπρος</a:t>
            </a:r>
            <a:r>
              <a:rPr lang="el-GR" sz="3600" dirty="0">
                <a:solidFill>
                  <a:schemeClr val="accent4"/>
                </a:solidFill>
              </a:rPr>
              <a:t> </a:t>
            </a:r>
            <a:r>
              <a:rPr lang="el-GR" dirty="0"/>
              <a:t>στους Άγγλους.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70431C-2EC9-08C9-5B25-EE4BA5E1FB5A}"/>
              </a:ext>
            </a:extLst>
          </p:cNvPr>
          <p:cNvSpPr/>
          <p:nvPr/>
        </p:nvSpPr>
        <p:spPr>
          <a:xfrm>
            <a:off x="1762477" y="2541634"/>
            <a:ext cx="2025569" cy="914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Μικρή αυτόνομη Βουλγαρία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F3B9A50-96C8-6DD4-D281-5B5A237DF223}"/>
              </a:ext>
            </a:extLst>
          </p:cNvPr>
          <p:cNvSpPr/>
          <p:nvPr/>
        </p:nvSpPr>
        <p:spPr>
          <a:xfrm>
            <a:off x="5919690" y="2619763"/>
            <a:ext cx="2118651" cy="7581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/>
              <a:t>Ανατ. Αυτόνομη Ρωμυλία</a:t>
            </a:r>
          </a:p>
        </p:txBody>
      </p:sp>
    </p:spTree>
    <p:extLst>
      <p:ext uri="{BB962C8B-B14F-4D97-AF65-F5344CB8AC3E}">
        <p14:creationId xmlns:p14="http://schemas.microsoft.com/office/powerpoint/2010/main" val="28253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18E5C-CCA8-D712-A269-F1BDE6733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" y="248602"/>
            <a:ext cx="11689080" cy="6360795"/>
          </a:xfrm>
          <a:solidFill>
            <a:schemeClr val="accent4">
              <a:alpha val="33000"/>
            </a:schemeClr>
          </a:solidFill>
        </p:spPr>
        <p:txBody>
          <a:bodyPr>
            <a:noAutofit/>
          </a:bodyPr>
          <a:lstStyle/>
          <a:p>
            <a:r>
              <a:rPr lang="el-GR" sz="4000" dirty="0">
                <a:solidFill>
                  <a:schemeClr val="accent2">
                    <a:lumMod val="75000"/>
                  </a:schemeClr>
                </a:solidFill>
              </a:rPr>
              <a:t>Το 1881 η Θεσσαλία και η Άρτα ενσωματώθηκαν στην Ελλάδα.</a:t>
            </a:r>
          </a:p>
          <a:p>
            <a:endParaRPr lang="el-GR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Το 1885 προσάρτηση ανατ. Ρωμυλίας στη Βουλγαρία.</a:t>
            </a:r>
          </a:p>
          <a:p>
            <a:endParaRPr lang="el-GR" sz="4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4000" dirty="0">
                <a:solidFill>
                  <a:schemeClr val="accent6"/>
                </a:solidFill>
              </a:rPr>
              <a:t>Ξεκινά πόλεμος μεταξύ Σερβίας και Βουλγαρίας.</a:t>
            </a:r>
          </a:p>
          <a:p>
            <a:endParaRPr lang="el-GR" sz="4000" dirty="0">
              <a:solidFill>
                <a:schemeClr val="accent6"/>
              </a:solidFill>
            </a:endParaRPr>
          </a:p>
          <a:p>
            <a:r>
              <a:rPr lang="el-GR" sz="4000" dirty="0">
                <a:solidFill>
                  <a:srgbClr val="FF0000"/>
                </a:solidFill>
              </a:rPr>
              <a:t>Παρά τις αντιδράσεις της ελληνικής κοινής γνώμης η Ελλάδα παραμένει ουδέτερη.</a:t>
            </a:r>
          </a:p>
        </p:txBody>
      </p:sp>
    </p:spTree>
    <p:extLst>
      <p:ext uri="{BB962C8B-B14F-4D97-AF65-F5344CB8AC3E}">
        <p14:creationId xmlns:p14="http://schemas.microsoft.com/office/powerpoint/2010/main" val="240339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7CFB0-75D0-9B0C-A507-99B05776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Τη Μακεδονία διεκδικούν…..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E6CCD-45E4-6AFA-4272-4891D1097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endParaRPr lang="el-GR" dirty="0"/>
          </a:p>
          <a:p>
            <a:r>
              <a:rPr lang="el-GR" dirty="0"/>
              <a:t>Το 1893 ιδρύθηκε στη Θεσσαλονίκη η ΕΜΕΟ.</a:t>
            </a:r>
          </a:p>
          <a:p>
            <a:r>
              <a:rPr lang="el-GR" dirty="0"/>
              <a:t>Το 1895 σχηματίστηκε στη Σόφια η </a:t>
            </a:r>
            <a:r>
              <a:rPr lang="en-US" dirty="0"/>
              <a:t>Komitet.</a:t>
            </a:r>
            <a:endParaRPr lang="el-GR" dirty="0"/>
          </a:p>
          <a:p>
            <a:r>
              <a:rPr lang="el-GR" dirty="0"/>
              <a:t>Το 1898 οργανώθηκαν στη Μακεδονία οι πρώτες ενοπλες ομάδες Βουλγάρων, οι </a:t>
            </a:r>
            <a:r>
              <a:rPr lang="el-GR" dirty="0">
                <a:solidFill>
                  <a:srgbClr val="FF0000"/>
                </a:solidFill>
              </a:rPr>
              <a:t>«κομιτατζήδες».</a:t>
            </a:r>
          </a:p>
          <a:p>
            <a:r>
              <a:rPr lang="el-GR" dirty="0"/>
              <a:t>Το 1896- 1897 έφτασαν εκεί οι πρώτες ένοπλες ελληνικές ομάδες και άρχισαν οι συγκρούσεις με τους κομιτατζήδες.</a:t>
            </a:r>
          </a:p>
          <a:p>
            <a:endParaRPr lang="el-GR" dirty="0"/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2E80C4CB-2DDD-173B-9C52-3960CAD3729C}"/>
              </a:ext>
            </a:extLst>
          </p:cNvPr>
          <p:cNvSpPr/>
          <p:nvPr/>
        </p:nvSpPr>
        <p:spPr>
          <a:xfrm>
            <a:off x="1405890" y="1802321"/>
            <a:ext cx="1943100" cy="709168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FF0000"/>
                </a:solidFill>
              </a:rPr>
              <a:t>Έλληνες</a:t>
            </a:r>
          </a:p>
        </p:txBody>
      </p:sp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222B32BD-DA5C-FE9E-DEA0-B9843BD2798D}"/>
              </a:ext>
            </a:extLst>
          </p:cNvPr>
          <p:cNvSpPr/>
          <p:nvPr/>
        </p:nvSpPr>
        <p:spPr>
          <a:xfrm>
            <a:off x="4627880" y="1713992"/>
            <a:ext cx="1686560" cy="76403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FF0000"/>
                </a:solidFill>
              </a:rPr>
              <a:t>Βούλγαροι</a:t>
            </a:r>
          </a:p>
        </p:txBody>
      </p:sp>
      <p:sp>
        <p:nvSpPr>
          <p:cNvPr id="6" name="Flowchart: Punched Tape 5">
            <a:extLst>
              <a:ext uri="{FF2B5EF4-FFF2-40B4-BE49-F238E27FC236}">
                <a16:creationId xmlns:a16="http://schemas.microsoft.com/office/drawing/2014/main" id="{796F248B-4CB4-AF59-B9BD-0F9F86ECFFEE}"/>
              </a:ext>
            </a:extLst>
          </p:cNvPr>
          <p:cNvSpPr/>
          <p:nvPr/>
        </p:nvSpPr>
        <p:spPr>
          <a:xfrm>
            <a:off x="7874000" y="1619504"/>
            <a:ext cx="1991360" cy="76403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FF0000"/>
                </a:solidFill>
              </a:rPr>
              <a:t>Σέρβοι</a:t>
            </a:r>
          </a:p>
        </p:txBody>
      </p:sp>
    </p:spTree>
    <p:extLst>
      <p:ext uri="{BB962C8B-B14F-4D97-AF65-F5344CB8AC3E}">
        <p14:creationId xmlns:p14="http://schemas.microsoft.com/office/powerpoint/2010/main" val="308610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4561D-425D-7CF4-A409-F87D5441AA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3" y="1917065"/>
            <a:ext cx="5181600" cy="4351338"/>
          </a:xfrm>
        </p:spPr>
        <p:txBody>
          <a:bodyPr/>
          <a:lstStyle/>
          <a:p>
            <a:endParaRPr lang="el-GR" dirty="0"/>
          </a:p>
          <a:p>
            <a:pPr marL="0" indent="0">
              <a:buNone/>
            </a:pPr>
            <a:r>
              <a:rPr lang="el-GR" sz="3600" i="1" dirty="0">
                <a:solidFill>
                  <a:schemeClr val="accent2">
                    <a:lumMod val="75000"/>
                  </a:schemeClr>
                </a:solidFill>
              </a:rPr>
              <a:t>Μεγάλη ηρωική μορφή του Μακεδονικού Αγώνα ο Παύλος Μελάς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CC8FB9-B9D4-1C1D-B09C-EBF88A1A68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6527" y="1371600"/>
            <a:ext cx="7096073" cy="478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Τα Βαλκάνια των αλληλοσυγκρουόμενων εθνικών επιδιώξεων</vt:lpstr>
      <vt:lpstr>Σημαντικά Γεγονότα:</vt:lpstr>
      <vt:lpstr>Η βαλκανική κρίση των ετών 1875-1878 </vt:lpstr>
      <vt:lpstr>PowerPoint Presentation</vt:lpstr>
      <vt:lpstr>Η Συνθήκη του Αγίου Στεφάνου 1878 </vt:lpstr>
      <vt:lpstr>Το Συνέδριο του Βερολίνου 1878 </vt:lpstr>
      <vt:lpstr>PowerPoint Presentation</vt:lpstr>
      <vt:lpstr>Τη Μακεδονία διεκδικούν…..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Περσεφόνη Καλαμπάκα</dc:creator>
  <cp:lastModifiedBy>Περσεφόνη Καλαμπάκα</cp:lastModifiedBy>
  <cp:revision>1</cp:revision>
  <dcterms:created xsi:type="dcterms:W3CDTF">2025-02-13T21:13:17Z</dcterms:created>
  <dcterms:modified xsi:type="dcterms:W3CDTF">2025-02-13T21:13:38Z</dcterms:modified>
</cp:coreProperties>
</file>