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1AEEE3-CE28-43FC-9397-DFF0955B8331}">
  <a:tblStyle styleId="{121AEEE3-CE28-43FC-9397-DFF0955B83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e3114ca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e3114ca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e3114cad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e3114cad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e3114ca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e3114ca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e3114cad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e3114cad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e3114cad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e3114cad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e3114cad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e3114cad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e3114cad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e3114cad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e3114cad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ce3114cad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e3114cad9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e3114cad9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e3114cad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e3114cad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7dd706c7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7dd706c7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e3114cad9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e3114cad9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e3114cad9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ce3114cad9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e3114cad9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e3114cad9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ce3114cad9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ce3114cad9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e3114cad9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ce3114cad9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e3114cad9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e3114cad9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e3114cad9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ce3114cad9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e3114cad9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ce3114cad9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ce3114cad9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ce3114cad9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e3114cad9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e3114cad9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7dd706d6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7dd706d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e3114cad9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e3114cad9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ce3114cad9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ce3114cad9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e3114cad9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e3114cad9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e3114cad9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e3114cad9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ce3114cad9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ce3114cad9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ce3114cad9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ce3114cad9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ce3114cad9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ce3114cad9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ce3114cad9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ce3114cad9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ce3114cad9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ce3114cad9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e3114cad9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e3114cad9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7dd706d6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7dd706d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ce3114cad9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ce3114cad9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ce3114cad9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ce3114cad9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ce3114cad9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ce3114cad9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ce3114cad9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ce3114cad9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ce3114cad9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ce3114cad9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ce3114cad9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ce3114cad9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ce3114cad9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ce3114cad9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ce3114cad9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ce3114cad9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7dd706d6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7dd706d6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bf682a4b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bf682a4b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bf682a4b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bf682a4b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bf682a4b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bf682a4b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e3114cad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e3114cad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24.png"/><Relationship Id="rId8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18.png"/><Relationship Id="rId6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4294967295" type="body"/>
          </p:nvPr>
        </p:nvSpPr>
        <p:spPr>
          <a:xfrm>
            <a:off x="311700" y="419050"/>
            <a:ext cx="85206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>
                <a:solidFill>
                  <a:srgbClr val="000000"/>
                </a:solidFill>
              </a:rPr>
              <a:t>Ο Σταμάτης το σαλιγκάρι μας μαθαίνει τους αριθμούς…. και όχι μόνο.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31650" y="4135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000000"/>
                </a:solidFill>
              </a:rPr>
              <a:t>                                                  </a:t>
            </a:r>
            <a:r>
              <a:rPr lang="el" sz="1800">
                <a:solidFill>
                  <a:srgbClr val="000000"/>
                </a:solidFill>
              </a:rPr>
              <a:t>Γερμανού Ελισάβετ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675" y="2745700"/>
            <a:ext cx="1228438" cy="8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800" y="25717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Πηδάει - πηδάει στο χορτάρι…...Τι; Πόσα;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50" y="3872950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50" y="3374975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72950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50" y="4290900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53888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89275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84525"/>
            <a:ext cx="1268175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2479900" y="124740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r>
              <a:rPr lang="el" sz="3000"/>
              <a:t>8</a:t>
            </a:r>
            <a:r>
              <a:rPr lang="el" sz="3000"/>
              <a:t> βατραχάκια</a:t>
            </a:r>
            <a:endParaRPr sz="3000"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50" y="2938475"/>
            <a:ext cx="1268175" cy="7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513"/>
            <a:ext cx="9144000" cy="50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800" y="25717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Πετάει - πετάει στον ουρανό…...Τι; Πόσες;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2479900" y="124740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r>
              <a:rPr lang="el" sz="3000"/>
              <a:t>9</a:t>
            </a:r>
            <a:r>
              <a:rPr lang="el" sz="3000"/>
              <a:t> πεταλούδες</a:t>
            </a:r>
            <a:endParaRPr sz="3000"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6300" y="247417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1200" y="2107550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7900" y="183512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1888" y="259712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3050" y="385547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9650" y="3631550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7950" y="334152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550" y="3562350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7325" y="2869550"/>
            <a:ext cx="6667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513"/>
            <a:ext cx="9144000" cy="50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800" y="25717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Πετάει - πετάει στον ουρανό…...Τι; Πόσες;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2479900" y="124740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r>
              <a:rPr lang="el" sz="3000"/>
              <a:t>10</a:t>
            </a:r>
            <a:r>
              <a:rPr lang="el" sz="3000"/>
              <a:t> πεταλούδες</a:t>
            </a:r>
            <a:endParaRPr sz="3000"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6300" y="247417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1200" y="2107550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7900" y="183512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1888" y="259712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3050" y="385547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9650" y="3631550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7950" y="3341525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550" y="3562350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7325" y="2869550"/>
            <a:ext cx="6667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6250" y="3631550"/>
            <a:ext cx="6667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575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96672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     Παρατηρώ και </a:t>
            </a:r>
            <a:r>
              <a:rPr lang="el"/>
              <a:t>βρίσκω</a:t>
            </a:r>
            <a:r>
              <a:rPr lang="el"/>
              <a:t>  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372125" y="5996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σαλιγκάρια βλέπεις; Σε ποιο χρώμα κυκλάκι είναι γραμμένος ο αριθμός; </a:t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4199400" y="1805475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1</a:t>
            </a:r>
            <a:endParaRPr sz="4800"/>
          </a:p>
        </p:txBody>
      </p:sp>
      <p:sp>
        <p:nvSpPr>
          <p:cNvPr id="210" name="Google Shape;210;p25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2</a:t>
            </a:r>
            <a:endParaRPr sz="4800"/>
          </a:p>
        </p:txBody>
      </p:sp>
      <p:sp>
        <p:nvSpPr>
          <p:cNvPr id="211" name="Google Shape;211;p25"/>
          <p:cNvSpPr/>
          <p:nvPr/>
        </p:nvSpPr>
        <p:spPr>
          <a:xfrm>
            <a:off x="3701375" y="4293250"/>
            <a:ext cx="745200" cy="713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5</a:t>
            </a:r>
            <a:endParaRPr sz="4800"/>
          </a:p>
        </p:txBody>
      </p:sp>
      <p:sp>
        <p:nvSpPr>
          <p:cNvPr id="212" name="Google Shape;212;p25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4</a:t>
            </a:r>
            <a:endParaRPr sz="4800"/>
          </a:p>
        </p:txBody>
      </p:sp>
      <p:sp>
        <p:nvSpPr>
          <p:cNvPr id="213" name="Google Shape;213;p25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3</a:t>
            </a:r>
            <a:endParaRPr sz="4800"/>
          </a:p>
        </p:txBody>
      </p:sp>
      <p:sp>
        <p:nvSpPr>
          <p:cNvPr id="214" name="Google Shape;214;p25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sp>
        <p:nvSpPr>
          <p:cNvPr id="215" name="Google Shape;215;p25"/>
          <p:cNvSpPr/>
          <p:nvPr/>
        </p:nvSpPr>
        <p:spPr>
          <a:xfrm>
            <a:off x="182225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1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1</a:t>
            </a:r>
            <a:endParaRPr sz="4800"/>
          </a:p>
        </p:txBody>
      </p:sp>
      <p:sp>
        <p:nvSpPr>
          <p:cNvPr id="223" name="Google Shape;223;p26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2</a:t>
            </a:r>
            <a:endParaRPr sz="4800"/>
          </a:p>
        </p:txBody>
      </p:sp>
      <p:sp>
        <p:nvSpPr>
          <p:cNvPr id="224" name="Google Shape;224;p26"/>
          <p:cNvSpPr/>
          <p:nvPr/>
        </p:nvSpPr>
        <p:spPr>
          <a:xfrm>
            <a:off x="3701375" y="4293250"/>
            <a:ext cx="745200" cy="713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5</a:t>
            </a:r>
            <a:endParaRPr sz="4800"/>
          </a:p>
        </p:txBody>
      </p:sp>
      <p:sp>
        <p:nvSpPr>
          <p:cNvPr id="225" name="Google Shape;225;p26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4</a:t>
            </a:r>
            <a:endParaRPr sz="4800"/>
          </a:p>
        </p:txBody>
      </p:sp>
      <p:sp>
        <p:nvSpPr>
          <p:cNvPr id="226" name="Google Shape;226;p26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3</a:t>
            </a:r>
            <a:endParaRPr sz="4800"/>
          </a:p>
        </p:txBody>
      </p:sp>
      <p:sp>
        <p:nvSpPr>
          <p:cNvPr id="227" name="Google Shape;227;p26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925" y="999850"/>
            <a:ext cx="2268801" cy="29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/>
          <p:nvPr/>
        </p:nvSpPr>
        <p:spPr>
          <a:xfrm>
            <a:off x="4169825" y="18580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2</a:t>
            </a:r>
            <a:endParaRPr sz="4800"/>
          </a:p>
        </p:txBody>
      </p:sp>
      <p:sp>
        <p:nvSpPr>
          <p:cNvPr id="230" name="Google Shape;230;p26"/>
          <p:cNvSpPr txBox="1"/>
          <p:nvPr/>
        </p:nvSpPr>
        <p:spPr>
          <a:xfrm>
            <a:off x="317350" y="3569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δέντρα βλέπεις; Σε ποιο χρώμα κυκλάκι είναι γραμμένος ο αριθμός;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1</a:t>
            </a:r>
            <a:endParaRPr sz="4800"/>
          </a:p>
        </p:txBody>
      </p:sp>
      <p:sp>
        <p:nvSpPr>
          <p:cNvPr id="238" name="Google Shape;238;p27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2</a:t>
            </a:r>
            <a:endParaRPr sz="4800"/>
          </a:p>
        </p:txBody>
      </p:sp>
      <p:sp>
        <p:nvSpPr>
          <p:cNvPr id="239" name="Google Shape;239;p27"/>
          <p:cNvSpPr/>
          <p:nvPr/>
        </p:nvSpPr>
        <p:spPr>
          <a:xfrm>
            <a:off x="3701375" y="4293250"/>
            <a:ext cx="745200" cy="713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5</a:t>
            </a:r>
            <a:endParaRPr sz="4800"/>
          </a:p>
        </p:txBody>
      </p:sp>
      <p:sp>
        <p:nvSpPr>
          <p:cNvPr id="240" name="Google Shape;240;p27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4</a:t>
            </a:r>
            <a:endParaRPr sz="4800"/>
          </a:p>
        </p:txBody>
      </p:sp>
      <p:sp>
        <p:nvSpPr>
          <p:cNvPr id="241" name="Google Shape;241;p27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3</a:t>
            </a:r>
            <a:endParaRPr sz="4800"/>
          </a:p>
        </p:txBody>
      </p:sp>
      <p:sp>
        <p:nvSpPr>
          <p:cNvPr id="242" name="Google Shape;242;p27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4825" y="2708225"/>
            <a:ext cx="912474" cy="1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550" y="2805350"/>
            <a:ext cx="912474" cy="1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6938" y="2718900"/>
            <a:ext cx="912474" cy="1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1413" y="2718900"/>
            <a:ext cx="912474" cy="11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9575" y="2708225"/>
            <a:ext cx="912474" cy="11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 txBox="1"/>
          <p:nvPr/>
        </p:nvSpPr>
        <p:spPr>
          <a:xfrm>
            <a:off x="317350" y="3569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παπάκια βλέπεις; Σε ποιο χρώμα κυκλάκι είναι γραμμένος ο αριθμός; </a:t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>
            <a:off x="4115050" y="1858050"/>
            <a:ext cx="745200" cy="713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5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1</a:t>
            </a:r>
            <a:endParaRPr sz="4800"/>
          </a:p>
        </p:txBody>
      </p:sp>
      <p:sp>
        <p:nvSpPr>
          <p:cNvPr id="257" name="Google Shape;257;p28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2</a:t>
            </a:r>
            <a:endParaRPr sz="4800"/>
          </a:p>
        </p:txBody>
      </p:sp>
      <p:sp>
        <p:nvSpPr>
          <p:cNvPr id="258" name="Google Shape;258;p28"/>
          <p:cNvSpPr/>
          <p:nvPr/>
        </p:nvSpPr>
        <p:spPr>
          <a:xfrm>
            <a:off x="3701375" y="4293250"/>
            <a:ext cx="745200" cy="713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5</a:t>
            </a:r>
            <a:endParaRPr sz="4800"/>
          </a:p>
        </p:txBody>
      </p:sp>
      <p:sp>
        <p:nvSpPr>
          <p:cNvPr id="259" name="Google Shape;259;p28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4</a:t>
            </a:r>
            <a:endParaRPr sz="4800"/>
          </a:p>
        </p:txBody>
      </p:sp>
      <p:sp>
        <p:nvSpPr>
          <p:cNvPr id="260" name="Google Shape;260;p28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3</a:t>
            </a:r>
            <a:endParaRPr sz="4800"/>
          </a:p>
        </p:txBody>
      </p:sp>
      <p:sp>
        <p:nvSpPr>
          <p:cNvPr id="261" name="Google Shape;261;p28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sp>
        <p:nvSpPr>
          <p:cNvPr id="262" name="Google Shape;262;p28"/>
          <p:cNvSpPr txBox="1"/>
          <p:nvPr/>
        </p:nvSpPr>
        <p:spPr>
          <a:xfrm>
            <a:off x="317350" y="3149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γατάκια βλέπεις; Σε ποιο χρώμα κυκλάκι είναι γραμμένος ο αριθμός; </a:t>
            </a:r>
            <a:endParaRPr/>
          </a:p>
        </p:txBody>
      </p:sp>
      <p:pic>
        <p:nvPicPr>
          <p:cNvPr id="263" name="Google Shape;26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4825" y="2645225"/>
            <a:ext cx="1016000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1925" y="2369950"/>
            <a:ext cx="1365275" cy="15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5400" y="2040425"/>
            <a:ext cx="1365275" cy="15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8300" y="2440750"/>
            <a:ext cx="1016000" cy="11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/>
          <p:nvPr/>
        </p:nvSpPr>
        <p:spPr>
          <a:xfrm>
            <a:off x="4199388" y="17270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4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1</a:t>
            </a:r>
            <a:endParaRPr sz="4800"/>
          </a:p>
        </p:txBody>
      </p:sp>
      <p:sp>
        <p:nvSpPr>
          <p:cNvPr id="275" name="Google Shape;275;p29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2</a:t>
            </a:r>
            <a:endParaRPr sz="4800"/>
          </a:p>
        </p:txBody>
      </p:sp>
      <p:sp>
        <p:nvSpPr>
          <p:cNvPr id="276" name="Google Shape;276;p29"/>
          <p:cNvSpPr/>
          <p:nvPr/>
        </p:nvSpPr>
        <p:spPr>
          <a:xfrm>
            <a:off x="3701375" y="4293250"/>
            <a:ext cx="745200" cy="713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5</a:t>
            </a:r>
            <a:endParaRPr sz="4800"/>
          </a:p>
        </p:txBody>
      </p:sp>
      <p:sp>
        <p:nvSpPr>
          <p:cNvPr id="277" name="Google Shape;277;p29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4</a:t>
            </a:r>
            <a:endParaRPr sz="4800"/>
          </a:p>
        </p:txBody>
      </p:sp>
      <p:sp>
        <p:nvSpPr>
          <p:cNvPr id="278" name="Google Shape;278;p29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3</a:t>
            </a:r>
            <a:endParaRPr sz="4800"/>
          </a:p>
        </p:txBody>
      </p:sp>
      <p:sp>
        <p:nvSpPr>
          <p:cNvPr id="279" name="Google Shape;279;p29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pic>
        <p:nvPicPr>
          <p:cNvPr id="280" name="Google Shape;28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9850" y="2203825"/>
            <a:ext cx="1787575" cy="16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75" y="2146825"/>
            <a:ext cx="1787575" cy="16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6825" y="1805875"/>
            <a:ext cx="1787575" cy="16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>
            <a:off x="4169825" y="1805875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3</a:t>
            </a:r>
            <a:endParaRPr sz="4800"/>
          </a:p>
        </p:txBody>
      </p:sp>
      <p:sp>
        <p:nvSpPr>
          <p:cNvPr id="284" name="Google Shape;284;p29"/>
          <p:cNvSpPr txBox="1"/>
          <p:nvPr/>
        </p:nvSpPr>
        <p:spPr>
          <a:xfrm>
            <a:off x="317350" y="3542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Πόσες αγελάδες βλέπεις; Σε ποιο χρώμα κυκλάκι είναι γραμμένος ο αριθμός;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0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6</a:t>
            </a:r>
            <a:endParaRPr sz="4800"/>
          </a:p>
        </p:txBody>
      </p:sp>
      <p:sp>
        <p:nvSpPr>
          <p:cNvPr id="292" name="Google Shape;292;p30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7</a:t>
            </a:r>
            <a:endParaRPr sz="4800"/>
          </a:p>
        </p:txBody>
      </p:sp>
      <p:sp>
        <p:nvSpPr>
          <p:cNvPr id="293" name="Google Shape;293;p30"/>
          <p:cNvSpPr/>
          <p:nvPr/>
        </p:nvSpPr>
        <p:spPr>
          <a:xfrm>
            <a:off x="3701375" y="4188275"/>
            <a:ext cx="938400" cy="818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/>
              <a:t>10</a:t>
            </a:r>
            <a:endParaRPr sz="3400"/>
          </a:p>
        </p:txBody>
      </p:sp>
      <p:sp>
        <p:nvSpPr>
          <p:cNvPr id="294" name="Google Shape;294;p30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9</a:t>
            </a:r>
            <a:endParaRPr sz="4800"/>
          </a:p>
        </p:txBody>
      </p:sp>
      <p:sp>
        <p:nvSpPr>
          <p:cNvPr id="295" name="Google Shape;295;p30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8</a:t>
            </a:r>
            <a:endParaRPr sz="4800"/>
          </a:p>
        </p:txBody>
      </p:sp>
      <p:sp>
        <p:nvSpPr>
          <p:cNvPr id="296" name="Google Shape;296;p30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sp>
        <p:nvSpPr>
          <p:cNvPr id="297" name="Google Shape;297;p30"/>
          <p:cNvSpPr txBox="1"/>
          <p:nvPr/>
        </p:nvSpPr>
        <p:spPr>
          <a:xfrm>
            <a:off x="317350" y="3149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πουλάκια  βλέπεις; Σε ποιο χρώμα κυκλάκι είναι γραμμένος ο αριθμός; </a:t>
            </a:r>
            <a:endParaRPr/>
          </a:p>
        </p:txBody>
      </p:sp>
      <p:pic>
        <p:nvPicPr>
          <p:cNvPr id="298" name="Google Shape;2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400" y="2661925"/>
            <a:ext cx="875749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775" y="2571750"/>
            <a:ext cx="875749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675" y="1777063"/>
            <a:ext cx="875749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475" y="1192000"/>
            <a:ext cx="875749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4225" y="428700"/>
            <a:ext cx="875749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0800" y="2661925"/>
            <a:ext cx="875749" cy="81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075" y="1247400"/>
            <a:ext cx="875749" cy="81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0"/>
          <p:cNvSpPr/>
          <p:nvPr/>
        </p:nvSpPr>
        <p:spPr>
          <a:xfrm>
            <a:off x="4199400" y="1829575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7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6</a:t>
            </a:r>
            <a:endParaRPr sz="4800"/>
          </a:p>
        </p:txBody>
      </p:sp>
      <p:sp>
        <p:nvSpPr>
          <p:cNvPr id="313" name="Google Shape;313;p31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7</a:t>
            </a:r>
            <a:endParaRPr sz="4800"/>
          </a:p>
        </p:txBody>
      </p:sp>
      <p:sp>
        <p:nvSpPr>
          <p:cNvPr id="314" name="Google Shape;314;p31"/>
          <p:cNvSpPr/>
          <p:nvPr/>
        </p:nvSpPr>
        <p:spPr>
          <a:xfrm>
            <a:off x="3701375" y="4188275"/>
            <a:ext cx="938400" cy="818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/>
              <a:t>10</a:t>
            </a:r>
            <a:endParaRPr sz="3400"/>
          </a:p>
        </p:txBody>
      </p:sp>
      <p:sp>
        <p:nvSpPr>
          <p:cNvPr id="315" name="Google Shape;315;p31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9</a:t>
            </a:r>
            <a:endParaRPr sz="4800"/>
          </a:p>
        </p:txBody>
      </p:sp>
      <p:sp>
        <p:nvSpPr>
          <p:cNvPr id="316" name="Google Shape;316;p31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8</a:t>
            </a:r>
            <a:endParaRPr sz="4800"/>
          </a:p>
        </p:txBody>
      </p:sp>
      <p:sp>
        <p:nvSpPr>
          <p:cNvPr id="317" name="Google Shape;317;p31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sp>
        <p:nvSpPr>
          <p:cNvPr id="318" name="Google Shape;318;p31"/>
          <p:cNvSpPr txBox="1"/>
          <p:nvPr/>
        </p:nvSpPr>
        <p:spPr>
          <a:xfrm>
            <a:off x="317350" y="3464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σκαντζοχοιράκια βλέπεις; Σε ποιο χρώμα κυκλάκι είναι γραμμένος ο αριθμός; </a:t>
            </a:r>
            <a:endParaRPr/>
          </a:p>
        </p:txBody>
      </p:sp>
      <p:pic>
        <p:nvPicPr>
          <p:cNvPr id="319" name="Google Shape;31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75" y="2519275"/>
            <a:ext cx="806174" cy="117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1150" y="2708200"/>
            <a:ext cx="806174" cy="117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6975" y="2792575"/>
            <a:ext cx="806174" cy="117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8475" y="2277800"/>
            <a:ext cx="806174" cy="117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5675" y="2446575"/>
            <a:ext cx="806174" cy="117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8700" y="1983925"/>
            <a:ext cx="806174" cy="11756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1"/>
          <p:cNvSpPr/>
          <p:nvPr/>
        </p:nvSpPr>
        <p:spPr>
          <a:xfrm>
            <a:off x="4115050" y="1805575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6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7775" y="3554375"/>
            <a:ext cx="1672755" cy="1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47925" y="413725"/>
            <a:ext cx="8340600" cy="615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Γεια σας παιδιά. Είμαι ο Σταμάτης το σαλιγκάρι. Σήμερα θα παίξουμε πολλά διασκεδαστικά παιχνίδια με τους </a:t>
            </a:r>
            <a:r>
              <a:rPr lang="el"/>
              <a:t>αριθμούς ... και όχι μόνο. </a:t>
            </a:r>
            <a:r>
              <a:rPr lang="el"/>
              <a:t> Είστε έτοιμοι; Ωραία! Ας ξεκινήσουμε.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2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6</a:t>
            </a:r>
            <a:endParaRPr sz="4800"/>
          </a:p>
        </p:txBody>
      </p:sp>
      <p:sp>
        <p:nvSpPr>
          <p:cNvPr id="333" name="Google Shape;333;p32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7</a:t>
            </a:r>
            <a:endParaRPr sz="4800"/>
          </a:p>
        </p:txBody>
      </p:sp>
      <p:sp>
        <p:nvSpPr>
          <p:cNvPr id="334" name="Google Shape;334;p32"/>
          <p:cNvSpPr/>
          <p:nvPr/>
        </p:nvSpPr>
        <p:spPr>
          <a:xfrm>
            <a:off x="3701375" y="4188275"/>
            <a:ext cx="938400" cy="818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/>
              <a:t>10</a:t>
            </a:r>
            <a:endParaRPr sz="3400"/>
          </a:p>
        </p:txBody>
      </p:sp>
      <p:sp>
        <p:nvSpPr>
          <p:cNvPr id="335" name="Google Shape;335;p32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9</a:t>
            </a:r>
            <a:endParaRPr sz="4800"/>
          </a:p>
        </p:txBody>
      </p:sp>
      <p:sp>
        <p:nvSpPr>
          <p:cNvPr id="336" name="Google Shape;336;p32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8</a:t>
            </a:r>
            <a:endParaRPr sz="4800"/>
          </a:p>
        </p:txBody>
      </p:sp>
      <p:sp>
        <p:nvSpPr>
          <p:cNvPr id="337" name="Google Shape;337;p32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sp>
        <p:nvSpPr>
          <p:cNvPr id="338" name="Google Shape;338;p32"/>
          <p:cNvSpPr txBox="1"/>
          <p:nvPr/>
        </p:nvSpPr>
        <p:spPr>
          <a:xfrm>
            <a:off x="317350" y="3359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 </a:t>
            </a:r>
            <a:r>
              <a:rPr lang="el"/>
              <a:t>μυρμηγκάκια</a:t>
            </a:r>
            <a:r>
              <a:rPr lang="el"/>
              <a:t> βλέπεις; Σε ποιο χρώμα κυκλάκι είναι γραμμένος ο αριθμός; </a:t>
            </a:r>
            <a:endParaRPr/>
          </a:p>
        </p:txBody>
      </p:sp>
      <p:pic>
        <p:nvPicPr>
          <p:cNvPr id="339" name="Google Shape;33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75" y="313857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613" y="334347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6250" y="269882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3950" y="313857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3325" y="269882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49587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3025" y="334347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650" y="2736975"/>
            <a:ext cx="1128525" cy="6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5050" y="2006738"/>
            <a:ext cx="1128525" cy="6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/>
          <p:nvPr/>
        </p:nvSpPr>
        <p:spPr>
          <a:xfrm>
            <a:off x="4275338" y="18580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9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5" name="Google Shape;3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3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6</a:t>
            </a:r>
            <a:endParaRPr sz="4800"/>
          </a:p>
        </p:txBody>
      </p:sp>
      <p:sp>
        <p:nvSpPr>
          <p:cNvPr id="358" name="Google Shape;358;p33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7</a:t>
            </a:r>
            <a:endParaRPr sz="4800"/>
          </a:p>
        </p:txBody>
      </p:sp>
      <p:sp>
        <p:nvSpPr>
          <p:cNvPr id="359" name="Google Shape;359;p33"/>
          <p:cNvSpPr/>
          <p:nvPr/>
        </p:nvSpPr>
        <p:spPr>
          <a:xfrm>
            <a:off x="3701375" y="4188275"/>
            <a:ext cx="938400" cy="818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/>
              <a:t>10</a:t>
            </a:r>
            <a:endParaRPr sz="3400"/>
          </a:p>
        </p:txBody>
      </p:sp>
      <p:sp>
        <p:nvSpPr>
          <p:cNvPr id="360" name="Google Shape;360;p33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9</a:t>
            </a:r>
            <a:endParaRPr sz="4800"/>
          </a:p>
        </p:txBody>
      </p:sp>
      <p:sp>
        <p:nvSpPr>
          <p:cNvPr id="361" name="Google Shape;361;p33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8</a:t>
            </a:r>
            <a:endParaRPr sz="4800"/>
          </a:p>
        </p:txBody>
      </p:sp>
      <p:sp>
        <p:nvSpPr>
          <p:cNvPr id="362" name="Google Shape;362;p33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sp>
        <p:nvSpPr>
          <p:cNvPr id="363" name="Google Shape;363;p33"/>
          <p:cNvSpPr txBox="1"/>
          <p:nvPr/>
        </p:nvSpPr>
        <p:spPr>
          <a:xfrm>
            <a:off x="317350" y="3359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Πόσες μελισσούλες βλέπεις; Σε ποιο χρώμα κυκλάκι είναι γραμμένος ο αριθμός; </a:t>
            </a:r>
            <a:endParaRPr/>
          </a:p>
        </p:txBody>
      </p:sp>
      <p:pic>
        <p:nvPicPr>
          <p:cNvPr id="364" name="Google Shape;36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7450" y="2807999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0025" y="3007424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1625" y="1550849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900" y="2960399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7375" y="3883849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0575" y="2912212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9375" y="1940574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6325" y="3692449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2325" y="2571749"/>
            <a:ext cx="1041200" cy="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4225" y="834474"/>
            <a:ext cx="1041200" cy="87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3"/>
          <p:cNvSpPr/>
          <p:nvPr/>
        </p:nvSpPr>
        <p:spPr>
          <a:xfrm>
            <a:off x="4141225" y="1852900"/>
            <a:ext cx="938400" cy="818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/>
              <a:t>10</a:t>
            </a:r>
            <a:endParaRPr sz="3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125" y="38838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4"/>
          <p:cNvSpPr/>
          <p:nvPr/>
        </p:nvSpPr>
        <p:spPr>
          <a:xfrm>
            <a:off x="157450" y="4293250"/>
            <a:ext cx="745200" cy="7137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6</a:t>
            </a:r>
            <a:endParaRPr sz="4800"/>
          </a:p>
        </p:txBody>
      </p:sp>
      <p:sp>
        <p:nvSpPr>
          <p:cNvPr id="386" name="Google Shape;386;p34"/>
          <p:cNvSpPr/>
          <p:nvPr/>
        </p:nvSpPr>
        <p:spPr>
          <a:xfrm>
            <a:off x="1049625" y="4293250"/>
            <a:ext cx="745200" cy="713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7</a:t>
            </a:r>
            <a:endParaRPr sz="4800"/>
          </a:p>
        </p:txBody>
      </p:sp>
      <p:sp>
        <p:nvSpPr>
          <p:cNvPr id="387" name="Google Shape;387;p34"/>
          <p:cNvSpPr/>
          <p:nvPr/>
        </p:nvSpPr>
        <p:spPr>
          <a:xfrm>
            <a:off x="3701375" y="4188275"/>
            <a:ext cx="938400" cy="8187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/>
              <a:t>10</a:t>
            </a:r>
            <a:endParaRPr sz="3400"/>
          </a:p>
        </p:txBody>
      </p:sp>
      <p:sp>
        <p:nvSpPr>
          <p:cNvPr id="388" name="Google Shape;388;p34"/>
          <p:cNvSpPr/>
          <p:nvPr/>
        </p:nvSpPr>
        <p:spPr>
          <a:xfrm>
            <a:off x="2810813" y="4293250"/>
            <a:ext cx="745200" cy="7137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9</a:t>
            </a:r>
            <a:endParaRPr sz="4800"/>
          </a:p>
        </p:txBody>
      </p:sp>
      <p:sp>
        <p:nvSpPr>
          <p:cNvPr id="389" name="Google Shape;389;p34"/>
          <p:cNvSpPr/>
          <p:nvPr/>
        </p:nvSpPr>
        <p:spPr>
          <a:xfrm>
            <a:off x="1941800" y="4293250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8</a:t>
            </a:r>
            <a:endParaRPr sz="4800"/>
          </a:p>
        </p:txBody>
      </p:sp>
      <p:sp>
        <p:nvSpPr>
          <p:cNvPr id="390" name="Google Shape;390;p34"/>
          <p:cNvSpPr txBox="1"/>
          <p:nvPr/>
        </p:nvSpPr>
        <p:spPr>
          <a:xfrm>
            <a:off x="2479900" y="1247400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sp>
        <p:nvSpPr>
          <p:cNvPr id="391" name="Google Shape;391;p34"/>
          <p:cNvSpPr txBox="1"/>
          <p:nvPr/>
        </p:nvSpPr>
        <p:spPr>
          <a:xfrm>
            <a:off x="317350" y="2834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Πόσες πεταλούδες  βλέπεις; Σε ποιο χρώμα κυκλάκι είναι γραμμένος ο αριθμός; </a:t>
            </a:r>
            <a:endParaRPr/>
          </a:p>
        </p:txBody>
      </p:sp>
      <p:pic>
        <p:nvPicPr>
          <p:cNvPr id="392" name="Google Shape;392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7769925" y="2894875"/>
            <a:ext cx="1144175" cy="11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3605875" y="2741025"/>
            <a:ext cx="1144175" cy="11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2047275" y="2894875"/>
            <a:ext cx="1144175" cy="11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488675" y="2655488"/>
            <a:ext cx="1144175" cy="11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252675" y="1017725"/>
            <a:ext cx="1144175" cy="11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6254150" y="736125"/>
            <a:ext cx="1144175" cy="11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5816450" y="2655500"/>
            <a:ext cx="1144175" cy="11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7578450" y="1503475"/>
            <a:ext cx="1144175" cy="11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4"/>
          <p:cNvSpPr/>
          <p:nvPr/>
        </p:nvSpPr>
        <p:spPr>
          <a:xfrm>
            <a:off x="4199400" y="1779425"/>
            <a:ext cx="745200" cy="713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/>
              <a:t>8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5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5"/>
          <p:cNvSpPr txBox="1"/>
          <p:nvPr/>
        </p:nvSpPr>
        <p:spPr>
          <a:xfrm>
            <a:off x="76502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Παρατηρώ </a:t>
            </a:r>
            <a:r>
              <a:rPr lang="el"/>
              <a:t>προσεκτικά</a:t>
            </a:r>
            <a:r>
              <a:rPr lang="el"/>
              <a:t> και </a:t>
            </a:r>
            <a:r>
              <a:rPr lang="el"/>
              <a:t>βρίσκω</a:t>
            </a:r>
            <a:r>
              <a:rPr lang="el"/>
              <a:t> τη σειρά  </a:t>
            </a:r>
            <a:endParaRPr/>
          </a:p>
        </p:txBody>
      </p:sp>
      <p:sp>
        <p:nvSpPr>
          <p:cNvPr id="407" name="Google Shape;407;p35"/>
          <p:cNvSpPr txBox="1"/>
          <p:nvPr/>
        </p:nvSpPr>
        <p:spPr>
          <a:xfrm>
            <a:off x="264900" y="6356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Ποιο ζωάκι εμφανίστηκε πρώτο</a:t>
            </a:r>
            <a:r>
              <a:rPr lang="el"/>
              <a:t>; Ποιο δεύτερο; Ποιο τρίτο; Ποιο τέταρτο; </a:t>
            </a:r>
            <a:endParaRPr/>
          </a:p>
        </p:txBody>
      </p:sp>
      <p:pic>
        <p:nvPicPr>
          <p:cNvPr id="408" name="Google Shape;4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250" y="30642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63" y="4068925"/>
            <a:ext cx="1722075" cy="10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75" y="11126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450" y="2913828"/>
            <a:ext cx="1582325" cy="115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325" y="3718075"/>
            <a:ext cx="812726" cy="10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36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1913" y="4068925"/>
            <a:ext cx="1722075" cy="10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3750" y="101772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2475" y="3323228"/>
            <a:ext cx="1582325" cy="115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8350" y="4068913"/>
            <a:ext cx="812726" cy="10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6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τα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7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7"/>
          <p:cNvSpPr txBox="1"/>
          <p:nvPr/>
        </p:nvSpPr>
        <p:spPr>
          <a:xfrm>
            <a:off x="92247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Παρατηρώ προσεκτικά και βρίσκω τη σειρά  </a:t>
            </a:r>
            <a:endParaRPr/>
          </a:p>
        </p:txBody>
      </p:sp>
      <p:sp>
        <p:nvSpPr>
          <p:cNvPr id="431" name="Google Shape;431;p37"/>
          <p:cNvSpPr txBox="1"/>
          <p:nvPr/>
        </p:nvSpPr>
        <p:spPr>
          <a:xfrm>
            <a:off x="327875" y="6740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Ποιο ζωάκι εμφανίστηκε πρώτο; Ποιο τελευταίο; </a:t>
            </a:r>
            <a:endParaRPr/>
          </a:p>
        </p:txBody>
      </p:sp>
      <p:pic>
        <p:nvPicPr>
          <p:cNvPr id="432" name="Google Shape;43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750" y="29592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63" y="4068925"/>
            <a:ext cx="1722075" cy="10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75" y="11126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450" y="2913828"/>
            <a:ext cx="1582325" cy="115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325" y="3718075"/>
            <a:ext cx="812726" cy="10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325" y="3116475"/>
            <a:ext cx="1834625" cy="11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38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1913" y="4068925"/>
            <a:ext cx="1722075" cy="10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3750" y="101772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2475" y="3323228"/>
            <a:ext cx="1582325" cy="115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8350" y="4068913"/>
            <a:ext cx="812726" cy="10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8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τα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pic>
        <p:nvPicPr>
          <p:cNvPr id="450" name="Google Shape;45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8350" y="3634200"/>
            <a:ext cx="1834625" cy="11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9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9"/>
          <p:cNvSpPr txBox="1"/>
          <p:nvPr/>
        </p:nvSpPr>
        <p:spPr>
          <a:xfrm>
            <a:off x="830250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Παρατηρώ και βρίσκω τα μεγέθη  </a:t>
            </a:r>
            <a:endParaRPr/>
          </a:p>
        </p:txBody>
      </p:sp>
      <p:sp>
        <p:nvSpPr>
          <p:cNvPr id="457" name="Google Shape;457;p39"/>
          <p:cNvSpPr txBox="1"/>
          <p:nvPr/>
        </p:nvSpPr>
        <p:spPr>
          <a:xfrm>
            <a:off x="274925" y="6356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Που </a:t>
            </a:r>
            <a:r>
              <a:rPr lang="el"/>
              <a:t>βρίσκεται</a:t>
            </a:r>
            <a:r>
              <a:rPr lang="el"/>
              <a:t> η μικρή μελισσούλα; Που η μεσαία; Που η μεγάλη; </a:t>
            </a:r>
            <a:endParaRPr/>
          </a:p>
        </p:txBody>
      </p:sp>
      <p:pic>
        <p:nvPicPr>
          <p:cNvPr id="458" name="Google Shape;45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30642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04350"/>
            <a:ext cx="1469574" cy="293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925" y="2031163"/>
            <a:ext cx="1583024" cy="10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1775" y="186847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9"/>
          <p:cNvPicPr preferRelativeResize="0"/>
          <p:nvPr/>
        </p:nvPicPr>
        <p:blipFill rotWithShape="1">
          <a:blip r:embed="rId7">
            <a:alphaModFix/>
          </a:blip>
          <a:srcRect b="9942" l="0" r="0" t="0"/>
          <a:stretch/>
        </p:blipFill>
        <p:spPr>
          <a:xfrm>
            <a:off x="4569988" y="3812725"/>
            <a:ext cx="1941926" cy="13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1700" y="3573775"/>
            <a:ext cx="1178499" cy="7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0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0"/>
          <p:cNvSpPr txBox="1"/>
          <p:nvPr/>
        </p:nvSpPr>
        <p:spPr>
          <a:xfrm>
            <a:off x="401700" y="4605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chemeClr val="dk1"/>
                </a:solidFill>
              </a:rPr>
              <a:t>Που βρίσκεται η μικρή μελισσούλα; Που η μεσαία; Που η μεγάλη;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70" name="Google Shape;47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232950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04350"/>
            <a:ext cx="1469574" cy="293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6175" y="3060050"/>
            <a:ext cx="1659949" cy="11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600" y="249827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0"/>
          <p:cNvPicPr preferRelativeResize="0"/>
          <p:nvPr/>
        </p:nvPicPr>
        <p:blipFill rotWithShape="1">
          <a:blip r:embed="rId7">
            <a:alphaModFix/>
          </a:blip>
          <a:srcRect b="9942" l="0" r="0" t="0"/>
          <a:stretch/>
        </p:blipFill>
        <p:spPr>
          <a:xfrm>
            <a:off x="4569988" y="3812725"/>
            <a:ext cx="1941926" cy="13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6750" y="1343600"/>
            <a:ext cx="1084026" cy="68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1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1"/>
          <p:cNvSpPr txBox="1"/>
          <p:nvPr/>
        </p:nvSpPr>
        <p:spPr>
          <a:xfrm>
            <a:off x="92472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Παρατηρώ και βρίσκω τα σχήματα  </a:t>
            </a:r>
            <a:endParaRPr/>
          </a:p>
        </p:txBody>
      </p:sp>
      <p:sp>
        <p:nvSpPr>
          <p:cNvPr id="482" name="Google Shape;482;p41"/>
          <p:cNvSpPr txBox="1"/>
          <p:nvPr/>
        </p:nvSpPr>
        <p:spPr>
          <a:xfrm>
            <a:off x="330125" y="6356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 </a:t>
            </a:r>
            <a:r>
              <a:rPr lang="el"/>
              <a:t> ποια σχήματα έχει φτιαχτεί το σπιτάκι;</a:t>
            </a:r>
            <a:endParaRPr/>
          </a:p>
        </p:txBody>
      </p:sp>
      <p:pic>
        <p:nvPicPr>
          <p:cNvPr id="483" name="Google Shape;4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30642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7025" y="1622825"/>
            <a:ext cx="3619100" cy="3520674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1"/>
          <p:cNvSpPr/>
          <p:nvPr/>
        </p:nvSpPr>
        <p:spPr>
          <a:xfrm>
            <a:off x="262475" y="1139950"/>
            <a:ext cx="3379800" cy="1589400"/>
          </a:xfrm>
          <a:prstGeom prst="triangle">
            <a:avLst>
              <a:gd fmla="val 50000" name="adj"/>
            </a:avLst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"/>
          <p:cNvSpPr/>
          <p:nvPr/>
        </p:nvSpPr>
        <p:spPr>
          <a:xfrm>
            <a:off x="524825" y="3422000"/>
            <a:ext cx="2855100" cy="15642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1"/>
          <p:cNvSpPr/>
          <p:nvPr/>
        </p:nvSpPr>
        <p:spPr>
          <a:xfrm>
            <a:off x="3799875" y="3526950"/>
            <a:ext cx="472500" cy="5037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1"/>
          <p:cNvSpPr/>
          <p:nvPr/>
        </p:nvSpPr>
        <p:spPr>
          <a:xfrm>
            <a:off x="3537238" y="4424650"/>
            <a:ext cx="472500" cy="5037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1"/>
          <p:cNvSpPr/>
          <p:nvPr/>
        </p:nvSpPr>
        <p:spPr>
          <a:xfrm>
            <a:off x="8145600" y="3768375"/>
            <a:ext cx="745200" cy="976200"/>
          </a:xfrm>
          <a:prstGeom prst="rect">
            <a:avLst/>
          </a:prstGeom>
          <a:solidFill>
            <a:srgbClr val="492E1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1"/>
          <p:cNvSpPr/>
          <p:nvPr/>
        </p:nvSpPr>
        <p:spPr>
          <a:xfrm>
            <a:off x="4167050" y="4471700"/>
            <a:ext cx="290100" cy="2730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1"/>
          <p:cNvSpPr/>
          <p:nvPr/>
        </p:nvSpPr>
        <p:spPr>
          <a:xfrm rot="10800000">
            <a:off x="7326050" y="1448575"/>
            <a:ext cx="1469700" cy="829200"/>
          </a:xfrm>
          <a:prstGeom prst="trapezoid">
            <a:avLst>
              <a:gd fmla="val 25000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1"/>
          <p:cNvSpPr/>
          <p:nvPr/>
        </p:nvSpPr>
        <p:spPr>
          <a:xfrm>
            <a:off x="3742550" y="1301575"/>
            <a:ext cx="1139100" cy="9762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1"/>
          <p:cNvSpPr/>
          <p:nvPr/>
        </p:nvSpPr>
        <p:spPr>
          <a:xfrm>
            <a:off x="251925" y="745275"/>
            <a:ext cx="900300" cy="1049700"/>
          </a:xfrm>
          <a:prstGeom prst="diamond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7775" y="3554375"/>
            <a:ext cx="1672755" cy="1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72125" y="5996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Πετάει - πετάει στον ουρανό…..Τι; Πόσα;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6575" y="1046331"/>
            <a:ext cx="1417360" cy="12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416825" y="194585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</a:t>
            </a:r>
            <a:r>
              <a:rPr lang="el" sz="3000"/>
              <a:t>1 πουλάκι</a:t>
            </a:r>
            <a:endParaRPr sz="3000"/>
          </a:p>
        </p:txBody>
      </p:sp>
      <p:sp>
        <p:nvSpPr>
          <p:cNvPr id="74" name="Google Shape;74;p15"/>
          <p:cNvSpPr txBox="1"/>
          <p:nvPr/>
        </p:nvSpPr>
        <p:spPr>
          <a:xfrm>
            <a:off x="96672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      Παρατηρώ και μετρώ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8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2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21000"/>
            <a:ext cx="9144000" cy="51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438" y="1549350"/>
            <a:ext cx="3619100" cy="352067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2"/>
          <p:cNvSpPr/>
          <p:nvPr/>
        </p:nvSpPr>
        <p:spPr>
          <a:xfrm>
            <a:off x="110375" y="1706625"/>
            <a:ext cx="3379800" cy="1589400"/>
          </a:xfrm>
          <a:prstGeom prst="triangle">
            <a:avLst>
              <a:gd fmla="val 50000" name="adj"/>
            </a:avLst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372713" y="3296025"/>
            <a:ext cx="2855100" cy="15642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608800" y="3768375"/>
            <a:ext cx="472500" cy="5037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2"/>
          <p:cNvSpPr/>
          <p:nvPr/>
        </p:nvSpPr>
        <p:spPr>
          <a:xfrm>
            <a:off x="2372063" y="3768375"/>
            <a:ext cx="472500" cy="5037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2"/>
          <p:cNvSpPr/>
          <p:nvPr/>
        </p:nvSpPr>
        <p:spPr>
          <a:xfrm>
            <a:off x="1354088" y="3884025"/>
            <a:ext cx="745200" cy="976200"/>
          </a:xfrm>
          <a:prstGeom prst="rect">
            <a:avLst/>
          </a:prstGeom>
          <a:solidFill>
            <a:srgbClr val="492E1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2"/>
          <p:cNvSpPr/>
          <p:nvPr/>
        </p:nvSpPr>
        <p:spPr>
          <a:xfrm>
            <a:off x="1809200" y="4324750"/>
            <a:ext cx="290100" cy="273000"/>
          </a:xfrm>
          <a:prstGeom prst="ellipse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2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τα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43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3"/>
          <p:cNvSpPr txBox="1"/>
          <p:nvPr/>
        </p:nvSpPr>
        <p:spPr>
          <a:xfrm>
            <a:off x="401700" y="3064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Με  ποια σχήματα έχει φτιαχτεί το διαστημόπλοιο;</a:t>
            </a:r>
            <a:endParaRPr/>
          </a:p>
        </p:txBody>
      </p:sp>
      <p:pic>
        <p:nvPicPr>
          <p:cNvPr id="513" name="Google Shape;5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190950"/>
            <a:ext cx="900250" cy="7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3"/>
          <p:cNvSpPr/>
          <p:nvPr/>
        </p:nvSpPr>
        <p:spPr>
          <a:xfrm>
            <a:off x="3750425" y="2225350"/>
            <a:ext cx="900300" cy="23514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3"/>
          <p:cNvSpPr/>
          <p:nvPr/>
        </p:nvSpPr>
        <p:spPr>
          <a:xfrm rot="10800000">
            <a:off x="7326050" y="1448575"/>
            <a:ext cx="1469700" cy="829200"/>
          </a:xfrm>
          <a:prstGeom prst="trapezoid">
            <a:avLst>
              <a:gd fmla="val 25000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3"/>
          <p:cNvSpPr/>
          <p:nvPr/>
        </p:nvSpPr>
        <p:spPr>
          <a:xfrm>
            <a:off x="251925" y="3358975"/>
            <a:ext cx="1139100" cy="9762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3"/>
          <p:cNvSpPr/>
          <p:nvPr/>
        </p:nvSpPr>
        <p:spPr>
          <a:xfrm>
            <a:off x="251925" y="745275"/>
            <a:ext cx="900300" cy="1049700"/>
          </a:xfrm>
          <a:prstGeom prst="diamond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/>
          <p:nvPr/>
        </p:nvSpPr>
        <p:spPr>
          <a:xfrm>
            <a:off x="6779188" y="2571750"/>
            <a:ext cx="900300" cy="235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/>
          <p:nvPr/>
        </p:nvSpPr>
        <p:spPr>
          <a:xfrm rot="-5400000">
            <a:off x="2779274" y="3605803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3"/>
          <p:cNvSpPr/>
          <p:nvPr/>
        </p:nvSpPr>
        <p:spPr>
          <a:xfrm>
            <a:off x="4650519" y="3605789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3"/>
          <p:cNvSpPr/>
          <p:nvPr/>
        </p:nvSpPr>
        <p:spPr>
          <a:xfrm>
            <a:off x="3443000" y="1259550"/>
            <a:ext cx="1427700" cy="965700"/>
          </a:xfrm>
          <a:prstGeom prst="triangle">
            <a:avLst>
              <a:gd fmla="val 5073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3"/>
          <p:cNvSpPr/>
          <p:nvPr/>
        </p:nvSpPr>
        <p:spPr>
          <a:xfrm>
            <a:off x="4020325" y="2529875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3"/>
          <p:cNvSpPr/>
          <p:nvPr/>
        </p:nvSpPr>
        <p:spPr>
          <a:xfrm>
            <a:off x="4020325" y="3296200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3"/>
          <p:cNvSpPr/>
          <p:nvPr/>
        </p:nvSpPr>
        <p:spPr>
          <a:xfrm>
            <a:off x="648775" y="4461450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3"/>
          <p:cNvSpPr/>
          <p:nvPr/>
        </p:nvSpPr>
        <p:spPr>
          <a:xfrm>
            <a:off x="1711400" y="4335175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3"/>
          <p:cNvSpPr/>
          <p:nvPr/>
        </p:nvSpPr>
        <p:spPr>
          <a:xfrm>
            <a:off x="1391025" y="1259550"/>
            <a:ext cx="1427700" cy="965700"/>
          </a:xfrm>
          <a:prstGeom prst="triangle">
            <a:avLst>
              <a:gd fmla="val 5073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3"/>
          <p:cNvSpPr/>
          <p:nvPr/>
        </p:nvSpPr>
        <p:spPr>
          <a:xfrm rot="-5400000">
            <a:off x="1622024" y="2566503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3"/>
          <p:cNvSpPr/>
          <p:nvPr/>
        </p:nvSpPr>
        <p:spPr>
          <a:xfrm>
            <a:off x="8080619" y="3259339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3"/>
          <p:cNvSpPr/>
          <p:nvPr/>
        </p:nvSpPr>
        <p:spPr>
          <a:xfrm>
            <a:off x="5405925" y="2823675"/>
            <a:ext cx="839700" cy="7296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44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4"/>
          <p:cNvSpPr/>
          <p:nvPr/>
        </p:nvSpPr>
        <p:spPr>
          <a:xfrm>
            <a:off x="2527150" y="2225350"/>
            <a:ext cx="900300" cy="23514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4"/>
          <p:cNvSpPr/>
          <p:nvPr/>
        </p:nvSpPr>
        <p:spPr>
          <a:xfrm>
            <a:off x="6726688" y="2225350"/>
            <a:ext cx="900300" cy="235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4"/>
          <p:cNvSpPr/>
          <p:nvPr/>
        </p:nvSpPr>
        <p:spPr>
          <a:xfrm rot="-5400000">
            <a:off x="1540649" y="3605803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4"/>
          <p:cNvSpPr/>
          <p:nvPr/>
        </p:nvSpPr>
        <p:spPr>
          <a:xfrm>
            <a:off x="3427444" y="3605789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4"/>
          <p:cNvSpPr/>
          <p:nvPr/>
        </p:nvSpPr>
        <p:spPr>
          <a:xfrm>
            <a:off x="2263450" y="1259550"/>
            <a:ext cx="1427700" cy="965700"/>
          </a:xfrm>
          <a:prstGeom prst="triangle">
            <a:avLst>
              <a:gd fmla="val 5073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4"/>
          <p:cNvSpPr/>
          <p:nvPr/>
        </p:nvSpPr>
        <p:spPr>
          <a:xfrm>
            <a:off x="2735650" y="2529875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4"/>
          <p:cNvSpPr/>
          <p:nvPr/>
        </p:nvSpPr>
        <p:spPr>
          <a:xfrm>
            <a:off x="2727875" y="3296200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4"/>
          <p:cNvSpPr/>
          <p:nvPr/>
        </p:nvSpPr>
        <p:spPr>
          <a:xfrm>
            <a:off x="6962513" y="3296200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4"/>
          <p:cNvSpPr/>
          <p:nvPr/>
        </p:nvSpPr>
        <p:spPr>
          <a:xfrm>
            <a:off x="6935200" y="2529875"/>
            <a:ext cx="483300" cy="461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4"/>
          <p:cNvSpPr/>
          <p:nvPr/>
        </p:nvSpPr>
        <p:spPr>
          <a:xfrm>
            <a:off x="6463000" y="1259550"/>
            <a:ext cx="1427700" cy="965700"/>
          </a:xfrm>
          <a:prstGeom prst="triangle">
            <a:avLst>
              <a:gd fmla="val 5073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4"/>
          <p:cNvSpPr/>
          <p:nvPr/>
        </p:nvSpPr>
        <p:spPr>
          <a:xfrm rot="-5400000">
            <a:off x="5768374" y="3605803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4"/>
          <p:cNvSpPr/>
          <p:nvPr/>
        </p:nvSpPr>
        <p:spPr>
          <a:xfrm>
            <a:off x="7668994" y="3605789"/>
            <a:ext cx="965700" cy="9762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4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τα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45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5"/>
          <p:cNvSpPr txBox="1"/>
          <p:nvPr/>
        </p:nvSpPr>
        <p:spPr>
          <a:xfrm>
            <a:off x="92472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Παρατηρώ και βρίσκω το μοτίβο  </a:t>
            </a:r>
            <a:endParaRPr/>
          </a:p>
        </p:txBody>
      </p:sp>
      <p:sp>
        <p:nvSpPr>
          <p:cNvPr id="554" name="Google Shape;554;p45"/>
          <p:cNvSpPr txBox="1"/>
          <p:nvPr/>
        </p:nvSpPr>
        <p:spPr>
          <a:xfrm>
            <a:off x="330125" y="6356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πάει μετά;</a:t>
            </a:r>
            <a:endParaRPr/>
          </a:p>
        </p:txBody>
      </p:sp>
      <p:pic>
        <p:nvPicPr>
          <p:cNvPr id="555" name="Google Shape;55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306425"/>
            <a:ext cx="900250" cy="729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6" name="Google Shape;556;p45"/>
          <p:cNvGraphicFramePr/>
          <p:nvPr/>
        </p:nvGraphicFramePr>
        <p:xfrm>
          <a:off x="348900" y="10358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7" name="Google Shape;557;p45"/>
          <p:cNvGraphicFramePr/>
          <p:nvPr/>
        </p:nvGraphicFramePr>
        <p:xfrm>
          <a:off x="348900" y="2328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58" name="Google Shape;55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050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8125" y="272875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3125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150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200" y="272875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5"/>
          <p:cNvPicPr preferRelativeResize="0"/>
          <p:nvPr/>
        </p:nvPicPr>
        <p:blipFill rotWithShape="1">
          <a:blip r:embed="rId6">
            <a:alphaModFix/>
          </a:blip>
          <a:srcRect b="21031" l="0" r="0" t="17614"/>
          <a:stretch/>
        </p:blipFill>
        <p:spPr>
          <a:xfrm>
            <a:off x="2058125" y="128062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5"/>
          <p:cNvPicPr preferRelativeResize="0"/>
          <p:nvPr/>
        </p:nvPicPr>
        <p:blipFill rotWithShape="1">
          <a:blip r:embed="rId6">
            <a:alphaModFix/>
          </a:blip>
          <a:srcRect b="21031" l="0" r="0" t="17614"/>
          <a:stretch/>
        </p:blipFill>
        <p:spPr>
          <a:xfrm>
            <a:off x="3434163" y="26449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5"/>
          <p:cNvPicPr preferRelativeResize="0"/>
          <p:nvPr/>
        </p:nvPicPr>
        <p:blipFill rotWithShape="1">
          <a:blip r:embed="rId6">
            <a:alphaModFix/>
          </a:blip>
          <a:srcRect b="21031" l="0" r="0" t="17614"/>
          <a:stretch/>
        </p:blipFill>
        <p:spPr>
          <a:xfrm>
            <a:off x="4925875" y="131747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5"/>
          <p:cNvPicPr preferRelativeResize="0"/>
          <p:nvPr/>
        </p:nvPicPr>
        <p:blipFill rotWithShape="1">
          <a:blip r:embed="rId6">
            <a:alphaModFix/>
          </a:blip>
          <a:srcRect b="21031" l="0" r="0" t="17614"/>
          <a:stretch/>
        </p:blipFill>
        <p:spPr>
          <a:xfrm>
            <a:off x="678325" y="26449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5"/>
          <p:cNvPicPr preferRelativeResize="0"/>
          <p:nvPr/>
        </p:nvPicPr>
        <p:blipFill rotWithShape="1">
          <a:blip r:embed="rId6">
            <a:alphaModFix/>
          </a:blip>
          <a:srcRect b="21031" l="0" r="0" t="17614"/>
          <a:stretch/>
        </p:blipFill>
        <p:spPr>
          <a:xfrm>
            <a:off x="5388925" y="40898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5"/>
          <p:cNvPicPr preferRelativeResize="0"/>
          <p:nvPr/>
        </p:nvPicPr>
        <p:blipFill rotWithShape="1">
          <a:blip r:embed="rId6">
            <a:alphaModFix/>
          </a:blip>
          <a:srcRect b="21031" l="0" r="0" t="17614"/>
          <a:stretch/>
        </p:blipFill>
        <p:spPr>
          <a:xfrm>
            <a:off x="6301150" y="2610150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3225" y="4173663"/>
            <a:ext cx="788458" cy="56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46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5" name="Google Shape;575;p46"/>
          <p:cNvGraphicFramePr/>
          <p:nvPr/>
        </p:nvGraphicFramePr>
        <p:xfrm>
          <a:off x="348900" y="10358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6" name="Google Shape;576;p46"/>
          <p:cNvGraphicFramePr/>
          <p:nvPr/>
        </p:nvGraphicFramePr>
        <p:xfrm>
          <a:off x="348900" y="2328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77" name="Google Shape;57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50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8125" y="272875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125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150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200" y="272875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6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2058125" y="128062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6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3434163" y="26449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6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4925875" y="131747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6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678325" y="26449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6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7729725" y="131747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6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6301150" y="2610150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9725" y="2728751"/>
            <a:ext cx="788458" cy="561776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6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47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47"/>
          <p:cNvSpPr txBox="1"/>
          <p:nvPr/>
        </p:nvSpPr>
        <p:spPr>
          <a:xfrm>
            <a:off x="401700" y="3540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πάει μετά;</a:t>
            </a:r>
            <a:endParaRPr/>
          </a:p>
        </p:txBody>
      </p:sp>
      <p:graphicFrame>
        <p:nvGraphicFramePr>
          <p:cNvPr id="596" name="Google Shape;596;p47"/>
          <p:cNvGraphicFramePr/>
          <p:nvPr/>
        </p:nvGraphicFramePr>
        <p:xfrm>
          <a:off x="348900" y="10358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7" name="Google Shape;597;p47"/>
          <p:cNvGraphicFramePr/>
          <p:nvPr/>
        </p:nvGraphicFramePr>
        <p:xfrm>
          <a:off x="348900" y="2328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98" name="Google Shape;5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488" y="269400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775" y="1378313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150" y="1378313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150" y="269400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7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5092425" y="129447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7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2184763" y="2699250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7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3603275" y="129447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7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678325" y="26449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7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5388925" y="40898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7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6301150" y="2610150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3225" y="4173663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50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775" y="190950"/>
            <a:ext cx="900250" cy="7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48"/>
          <p:cNvPicPr preferRelativeResize="0"/>
          <p:nvPr/>
        </p:nvPicPr>
        <p:blipFill rotWithShape="1">
          <a:blip r:embed="rId3">
            <a:alphaModFix/>
          </a:blip>
          <a:srcRect b="11948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6" name="Google Shape;616;p48"/>
          <p:cNvGraphicFramePr/>
          <p:nvPr/>
        </p:nvGraphicFramePr>
        <p:xfrm>
          <a:off x="348900" y="10358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17" name="Google Shape;617;p48"/>
          <p:cNvGraphicFramePr/>
          <p:nvPr/>
        </p:nvGraphicFramePr>
        <p:xfrm>
          <a:off x="348900" y="2328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{121AEEE3-CE28-43FC-9397-DFF0955B8331}</a:tableStyleId>
              </a:tblPr>
              <a:tblGrid>
                <a:gridCol w="1407700"/>
                <a:gridCol w="1407700"/>
                <a:gridCol w="1407700"/>
                <a:gridCol w="1407700"/>
                <a:gridCol w="1407700"/>
                <a:gridCol w="1407700"/>
              </a:tblGrid>
              <a:tr h="129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8" name="Google Shape;61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488" y="269400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775" y="1378313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150" y="1378313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150" y="2694001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8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5092425" y="129447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8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2184763" y="2699250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3603275" y="1294475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8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678325" y="26449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8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7729525" y="2644913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8"/>
          <p:cNvPicPr preferRelativeResize="0"/>
          <p:nvPr/>
        </p:nvPicPr>
        <p:blipFill rotWithShape="1">
          <a:blip r:embed="rId5">
            <a:alphaModFix/>
          </a:blip>
          <a:srcRect b="21031" l="0" r="0" t="17614"/>
          <a:stretch/>
        </p:blipFill>
        <p:spPr>
          <a:xfrm>
            <a:off x="6301150" y="2610150"/>
            <a:ext cx="7884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9350" y="1401313"/>
            <a:ext cx="788458" cy="5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50" y="1401326"/>
            <a:ext cx="788458" cy="561776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48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49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9"/>
          <p:cNvSpPr txBox="1"/>
          <p:nvPr/>
        </p:nvSpPr>
        <p:spPr>
          <a:xfrm>
            <a:off x="92472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Παρατηρώ και βρίσκω τι λείπει  </a:t>
            </a:r>
            <a:endParaRPr/>
          </a:p>
        </p:txBody>
      </p:sp>
      <p:sp>
        <p:nvSpPr>
          <p:cNvPr id="637" name="Google Shape;637;p49"/>
          <p:cNvSpPr txBox="1"/>
          <p:nvPr/>
        </p:nvSpPr>
        <p:spPr>
          <a:xfrm>
            <a:off x="330125" y="6356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Εχουν όλα τα μαιμουδάκια την μπανάνα τους; Πόσες λείπουν; </a:t>
            </a:r>
            <a:endParaRPr/>
          </a:p>
        </p:txBody>
      </p:sp>
      <p:pic>
        <p:nvPicPr>
          <p:cNvPr id="638" name="Google Shape;63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30642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25" y="210990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6975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0150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48713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6558881" y="1558019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2093531" y="1678919"/>
            <a:ext cx="810504" cy="4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50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0"/>
          <p:cNvSpPr txBox="1"/>
          <p:nvPr/>
        </p:nvSpPr>
        <p:spPr>
          <a:xfrm>
            <a:off x="401700" y="3942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Εχουν όλα τα μαιμουδάκια την μπανάνα τους; Πόσες λείπουν;  </a:t>
            </a:r>
            <a:endParaRPr/>
          </a:p>
        </p:txBody>
      </p:sp>
      <p:pic>
        <p:nvPicPr>
          <p:cNvPr id="651" name="Google Shape;65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16997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25" y="210990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6975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0150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48713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2093531" y="1678919"/>
            <a:ext cx="810504" cy="4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51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25" y="210990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975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150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48713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2093531" y="1678919"/>
            <a:ext cx="810504" cy="46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1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pic>
        <p:nvPicPr>
          <p:cNvPr id="668" name="Google Shape;66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6558881" y="1558019"/>
            <a:ext cx="810504" cy="4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7775" y="3554375"/>
            <a:ext cx="1672755" cy="1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Πετάει - πετάει στον ουρανό…...Τι; Πόσα;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4175" y="905281"/>
            <a:ext cx="1417360" cy="12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650" y="813931"/>
            <a:ext cx="1417360" cy="12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2416825" y="194585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</a:t>
            </a:r>
            <a:r>
              <a:rPr lang="el" sz="3000"/>
              <a:t>2</a:t>
            </a:r>
            <a:r>
              <a:rPr lang="el" sz="3000"/>
              <a:t> πουλάκια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9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9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52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52"/>
          <p:cNvSpPr txBox="1"/>
          <p:nvPr/>
        </p:nvSpPr>
        <p:spPr>
          <a:xfrm>
            <a:off x="401700" y="3942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Εχουν όλα τα μαιμουδάκια την μπανάνα τους; Πόσες λείπουν;  </a:t>
            </a:r>
            <a:endParaRPr/>
          </a:p>
        </p:txBody>
      </p:sp>
      <p:pic>
        <p:nvPicPr>
          <p:cNvPr id="675" name="Google Shape;67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16997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25" y="210990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6975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0150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48713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2093531" y="1678919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950" y="257175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2050" y="27089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655888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53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25" y="210990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975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150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48713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2093531" y="1678919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950" y="257175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050" y="27089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655888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53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pic>
        <p:nvPicPr>
          <p:cNvPr id="698" name="Google Shape;69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5283681" y="1505907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8007856" y="1542469"/>
            <a:ext cx="810504" cy="4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6" name="Google Shape;706;p54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4"/>
          <p:cNvSpPr txBox="1"/>
          <p:nvPr/>
        </p:nvSpPr>
        <p:spPr>
          <a:xfrm>
            <a:off x="401700" y="3942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Εχουν όλα τα μαιμουδάκια την μπανάνα τους; Πόσες λείπουν;  </a:t>
            </a:r>
            <a:endParaRPr/>
          </a:p>
        </p:txBody>
      </p:sp>
      <p:pic>
        <p:nvPicPr>
          <p:cNvPr id="708" name="Google Shape;70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775" y="16997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25" y="210990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6975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0150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48713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950" y="257175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2050" y="27089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10049">
            <a:off x="655888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2" name="Google Shape;722;p55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25" y="210990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975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150" y="24461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48713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950" y="2571750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050" y="2708975"/>
            <a:ext cx="900250" cy="1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6558881" y="1458094"/>
            <a:ext cx="810504" cy="468472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55"/>
          <p:cNvSpPr txBox="1"/>
          <p:nvPr/>
        </p:nvSpPr>
        <p:spPr>
          <a:xfrm>
            <a:off x="2437900" y="445025"/>
            <a:ext cx="4015500" cy="4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endParaRPr sz="3000"/>
          </a:p>
        </p:txBody>
      </p:sp>
      <p:pic>
        <p:nvPicPr>
          <p:cNvPr id="731" name="Google Shape;731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2165706" y="16419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5325681" y="1689394"/>
            <a:ext cx="810504" cy="46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10049">
            <a:off x="7950306" y="1841819"/>
            <a:ext cx="810504" cy="4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00"/>
            <a:ext cx="9144000" cy="50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847" y="0"/>
            <a:ext cx="488230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56"/>
          <p:cNvSpPr txBox="1"/>
          <p:nvPr/>
        </p:nvSpPr>
        <p:spPr>
          <a:xfrm>
            <a:off x="924725" y="235475"/>
            <a:ext cx="7151400" cy="400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                  Παρατηρώ και προσθέτω  </a:t>
            </a:r>
            <a:endParaRPr/>
          </a:p>
        </p:txBody>
      </p:sp>
      <p:sp>
        <p:nvSpPr>
          <p:cNvPr id="741" name="Google Shape;741;p56"/>
          <p:cNvSpPr txBox="1"/>
          <p:nvPr/>
        </p:nvSpPr>
        <p:spPr>
          <a:xfrm>
            <a:off x="330125" y="63567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πουλάκια κάθονται στο δέντρο; Αν έρθει κι άλλο ένα πόσα θα είναι; </a:t>
            </a:r>
            <a:endParaRPr/>
          </a:p>
        </p:txBody>
      </p:sp>
      <p:pic>
        <p:nvPicPr>
          <p:cNvPr id="742" name="Google Shape;74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0775" y="306425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56"/>
          <p:cNvPicPr preferRelativeResize="0"/>
          <p:nvPr/>
        </p:nvPicPr>
        <p:blipFill rotWithShape="1">
          <a:blip r:embed="rId6">
            <a:alphaModFix/>
          </a:blip>
          <a:srcRect b="0" l="0" r="0" t="64841"/>
          <a:stretch/>
        </p:blipFill>
        <p:spPr>
          <a:xfrm>
            <a:off x="2444325" y="1112675"/>
            <a:ext cx="2499725" cy="1168088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56"/>
          <p:cNvSpPr txBox="1"/>
          <p:nvPr/>
        </p:nvSpPr>
        <p:spPr>
          <a:xfrm>
            <a:off x="2444325" y="2718700"/>
            <a:ext cx="4020300" cy="554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             2      +      1   =     3</a:t>
            </a:r>
            <a:endParaRPr sz="2400"/>
          </a:p>
        </p:txBody>
      </p:sp>
      <p:pic>
        <p:nvPicPr>
          <p:cNvPr id="745" name="Google Shape;745;p56"/>
          <p:cNvPicPr preferRelativeResize="0"/>
          <p:nvPr/>
        </p:nvPicPr>
        <p:blipFill rotWithShape="1">
          <a:blip r:embed="rId7">
            <a:alphaModFix/>
          </a:blip>
          <a:srcRect b="47582" l="33893" r="0" t="21560"/>
          <a:stretch/>
        </p:blipFill>
        <p:spPr>
          <a:xfrm>
            <a:off x="4818075" y="1312450"/>
            <a:ext cx="850250" cy="7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00"/>
            <a:ext cx="9144000" cy="50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847" y="0"/>
            <a:ext cx="488230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7"/>
          <p:cNvSpPr txBox="1"/>
          <p:nvPr/>
        </p:nvSpPr>
        <p:spPr>
          <a:xfrm>
            <a:off x="284175" y="4710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πουλάκια κάθονται στο δέντρο; Αν έρθουν και άλλα δύο πόσα θα είναι; </a:t>
            </a:r>
            <a:endParaRPr/>
          </a:p>
        </p:txBody>
      </p:sp>
      <p:pic>
        <p:nvPicPr>
          <p:cNvPr id="753" name="Google Shape;753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4525" y="232950"/>
            <a:ext cx="90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57"/>
          <p:cNvPicPr preferRelativeResize="0"/>
          <p:nvPr/>
        </p:nvPicPr>
        <p:blipFill rotWithShape="1">
          <a:blip r:embed="rId6">
            <a:alphaModFix/>
          </a:blip>
          <a:srcRect b="0" l="0" r="0" t="64841"/>
          <a:stretch/>
        </p:blipFill>
        <p:spPr>
          <a:xfrm>
            <a:off x="2444325" y="1112675"/>
            <a:ext cx="2499725" cy="1168088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57"/>
          <p:cNvSpPr txBox="1"/>
          <p:nvPr/>
        </p:nvSpPr>
        <p:spPr>
          <a:xfrm>
            <a:off x="2444325" y="2718700"/>
            <a:ext cx="4273800" cy="554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             2      +         2   =     4</a:t>
            </a:r>
            <a:endParaRPr sz="2400"/>
          </a:p>
        </p:txBody>
      </p:sp>
      <p:pic>
        <p:nvPicPr>
          <p:cNvPr id="756" name="Google Shape;756;p57"/>
          <p:cNvPicPr preferRelativeResize="0"/>
          <p:nvPr/>
        </p:nvPicPr>
        <p:blipFill rotWithShape="1">
          <a:blip r:embed="rId7">
            <a:alphaModFix/>
          </a:blip>
          <a:srcRect b="47582" l="33893" r="0" t="21560"/>
          <a:stretch/>
        </p:blipFill>
        <p:spPr>
          <a:xfrm>
            <a:off x="4818075" y="1332000"/>
            <a:ext cx="85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57"/>
          <p:cNvPicPr preferRelativeResize="0"/>
          <p:nvPr/>
        </p:nvPicPr>
        <p:blipFill rotWithShape="1">
          <a:blip r:embed="rId7">
            <a:alphaModFix/>
          </a:blip>
          <a:srcRect b="47582" l="33893" r="0" t="21560"/>
          <a:stretch/>
        </p:blipFill>
        <p:spPr>
          <a:xfrm>
            <a:off x="5306375" y="1380875"/>
            <a:ext cx="850250" cy="7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00"/>
            <a:ext cx="9144000" cy="50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847" y="0"/>
            <a:ext cx="488230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8"/>
          <p:cNvSpPr txBox="1"/>
          <p:nvPr/>
        </p:nvSpPr>
        <p:spPr>
          <a:xfrm>
            <a:off x="284175" y="4710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πουλάκια κάθονται στο δέντρο; Αν έρθουν και άλλα δύο πόσα θα είναι; </a:t>
            </a:r>
            <a:endParaRPr/>
          </a:p>
        </p:txBody>
      </p:sp>
      <p:pic>
        <p:nvPicPr>
          <p:cNvPr id="765" name="Google Shape;76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4525" y="232950"/>
            <a:ext cx="900250" cy="7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58"/>
          <p:cNvSpPr txBox="1"/>
          <p:nvPr/>
        </p:nvSpPr>
        <p:spPr>
          <a:xfrm>
            <a:off x="2223875" y="2718700"/>
            <a:ext cx="5092500" cy="554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           3              +            2   =     5</a:t>
            </a:r>
            <a:endParaRPr sz="2400"/>
          </a:p>
        </p:txBody>
      </p:sp>
      <p:pic>
        <p:nvPicPr>
          <p:cNvPr id="767" name="Google Shape;767;p58"/>
          <p:cNvPicPr preferRelativeResize="0"/>
          <p:nvPr/>
        </p:nvPicPr>
        <p:blipFill rotWithShape="1">
          <a:blip r:embed="rId6">
            <a:alphaModFix/>
          </a:blip>
          <a:srcRect b="47582" l="33893" r="0" t="21560"/>
          <a:stretch/>
        </p:blipFill>
        <p:spPr>
          <a:xfrm>
            <a:off x="5857300" y="1430250"/>
            <a:ext cx="85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58"/>
          <p:cNvPicPr preferRelativeResize="0"/>
          <p:nvPr/>
        </p:nvPicPr>
        <p:blipFill rotWithShape="1">
          <a:blip r:embed="rId6">
            <a:alphaModFix/>
          </a:blip>
          <a:srcRect b="47582" l="33893" r="0" t="21560"/>
          <a:stretch/>
        </p:blipFill>
        <p:spPr>
          <a:xfrm>
            <a:off x="5327375" y="1245375"/>
            <a:ext cx="85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58"/>
          <p:cNvPicPr preferRelativeResize="0"/>
          <p:nvPr/>
        </p:nvPicPr>
        <p:blipFill rotWithShape="1">
          <a:blip r:embed="rId7">
            <a:alphaModFix/>
          </a:blip>
          <a:srcRect b="37770" l="0" r="20603" t="36198"/>
          <a:stretch/>
        </p:blipFill>
        <p:spPr>
          <a:xfrm>
            <a:off x="2570300" y="1245375"/>
            <a:ext cx="1827925" cy="9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00"/>
            <a:ext cx="9144000" cy="50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847" y="0"/>
            <a:ext cx="488230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59"/>
          <p:cNvSpPr txBox="1"/>
          <p:nvPr/>
        </p:nvSpPr>
        <p:spPr>
          <a:xfrm>
            <a:off x="284175" y="471050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Πόσα πουλάκια κάθονται στο δέντρο; Αν έρθουν και άλλα τρία πόσα θα είναι; </a:t>
            </a:r>
            <a:endParaRPr/>
          </a:p>
        </p:txBody>
      </p:sp>
      <p:pic>
        <p:nvPicPr>
          <p:cNvPr id="777" name="Google Shape;77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4525" y="232950"/>
            <a:ext cx="900250" cy="7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9"/>
          <p:cNvSpPr txBox="1"/>
          <p:nvPr/>
        </p:nvSpPr>
        <p:spPr>
          <a:xfrm>
            <a:off x="2223875" y="2718700"/>
            <a:ext cx="5092500" cy="5541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           3              +             3   =     6</a:t>
            </a:r>
            <a:endParaRPr sz="2400"/>
          </a:p>
        </p:txBody>
      </p:sp>
      <p:pic>
        <p:nvPicPr>
          <p:cNvPr id="779" name="Google Shape;779;p59"/>
          <p:cNvPicPr preferRelativeResize="0"/>
          <p:nvPr/>
        </p:nvPicPr>
        <p:blipFill rotWithShape="1">
          <a:blip r:embed="rId6">
            <a:alphaModFix/>
          </a:blip>
          <a:srcRect b="47582" l="33893" r="0" t="21560"/>
          <a:stretch/>
        </p:blipFill>
        <p:spPr>
          <a:xfrm>
            <a:off x="5857300" y="1430250"/>
            <a:ext cx="85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9"/>
          <p:cNvPicPr preferRelativeResize="0"/>
          <p:nvPr/>
        </p:nvPicPr>
        <p:blipFill rotWithShape="1">
          <a:blip r:embed="rId6">
            <a:alphaModFix/>
          </a:blip>
          <a:srcRect b="47582" l="33893" r="0" t="21560"/>
          <a:stretch/>
        </p:blipFill>
        <p:spPr>
          <a:xfrm>
            <a:off x="5327375" y="1245375"/>
            <a:ext cx="850250" cy="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9"/>
          <p:cNvPicPr preferRelativeResize="0"/>
          <p:nvPr/>
        </p:nvPicPr>
        <p:blipFill rotWithShape="1">
          <a:blip r:embed="rId7">
            <a:alphaModFix/>
          </a:blip>
          <a:srcRect b="37770" l="0" r="20603" t="36198"/>
          <a:stretch/>
        </p:blipFill>
        <p:spPr>
          <a:xfrm>
            <a:off x="2570300" y="1245375"/>
            <a:ext cx="1827925" cy="9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59"/>
          <p:cNvPicPr preferRelativeResize="0"/>
          <p:nvPr/>
        </p:nvPicPr>
        <p:blipFill rotWithShape="1">
          <a:blip r:embed="rId6">
            <a:alphaModFix/>
          </a:blip>
          <a:srcRect b="47582" l="33893" r="0" t="21560"/>
          <a:stretch/>
        </p:blipFill>
        <p:spPr>
          <a:xfrm>
            <a:off x="5636250" y="767950"/>
            <a:ext cx="850250" cy="7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59"/>
          <p:cNvSpPr txBox="1"/>
          <p:nvPr/>
        </p:nvSpPr>
        <p:spPr>
          <a:xfrm>
            <a:off x="2463625" y="4475875"/>
            <a:ext cx="42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Γερμανού Ελισάβετ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7775" y="3554375"/>
            <a:ext cx="1672755" cy="12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Σέρνεται</a:t>
            </a:r>
            <a:r>
              <a:rPr lang="el"/>
              <a:t>- σέρνεται στο χορτάρι…...Τι; Πόσα;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530" y="3967564"/>
            <a:ext cx="1599675" cy="8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5905" y="4268464"/>
            <a:ext cx="1599675" cy="8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330" y="4268464"/>
            <a:ext cx="1599675" cy="87503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2416825" y="194585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 </a:t>
            </a:r>
            <a:r>
              <a:rPr lang="el" sz="3000"/>
              <a:t>3</a:t>
            </a:r>
            <a:r>
              <a:rPr lang="el" sz="3000"/>
              <a:t> φίδια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800" y="25717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Περπατάει - περπατάει</a:t>
            </a:r>
            <a:r>
              <a:rPr lang="el"/>
              <a:t> στο χορτάρι…...Τι; Πόσες;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800" y="3103000"/>
            <a:ext cx="1451100" cy="15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275" y="2990200"/>
            <a:ext cx="1451100" cy="15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888" y="3448163"/>
            <a:ext cx="1451100" cy="15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6100" y="3554375"/>
            <a:ext cx="1451100" cy="15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479900" y="124740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</a:t>
            </a:r>
            <a:r>
              <a:rPr lang="el" sz="3000"/>
              <a:t>4</a:t>
            </a:r>
            <a:r>
              <a:rPr lang="el" sz="3000"/>
              <a:t> γαλοπούλες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800" y="25717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2479900" y="124740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</a:t>
            </a:r>
            <a:r>
              <a:rPr lang="el" sz="3000"/>
              <a:t>5</a:t>
            </a:r>
            <a:r>
              <a:rPr lang="el" sz="3000"/>
              <a:t> δεινοσαυράκια</a:t>
            </a:r>
            <a:endParaRPr sz="3000"/>
          </a:p>
        </p:txBody>
      </p:sp>
      <p:sp>
        <p:nvSpPr>
          <p:cNvPr id="115" name="Google Shape;115;p19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Περπατάει - περπατάει στο χορτάρι…...Τι; Πόσα;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600" y="2379675"/>
            <a:ext cx="1519350" cy="18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125" y="3324425"/>
            <a:ext cx="1519350" cy="18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5">
            <a:alphaModFix/>
          </a:blip>
          <a:srcRect b="13134" l="0" r="0" t="0"/>
          <a:stretch/>
        </p:blipFill>
        <p:spPr>
          <a:xfrm>
            <a:off x="1296450" y="3506863"/>
            <a:ext cx="1519350" cy="15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24425"/>
            <a:ext cx="1519350" cy="18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379675"/>
            <a:ext cx="1519350" cy="18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2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3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3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800" y="2571750"/>
            <a:ext cx="1451101" cy="87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805" y="4268464"/>
            <a:ext cx="1599675" cy="8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0705" y="3282164"/>
            <a:ext cx="1599675" cy="8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6805" y="3695214"/>
            <a:ext cx="1599675" cy="8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330" y="4268464"/>
            <a:ext cx="1599675" cy="8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230" y="3753464"/>
            <a:ext cx="1599675" cy="87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330" y="3098389"/>
            <a:ext cx="1599675" cy="875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Σέρνεται- σέρνεται στο χορτάρι…...Τι; Πόσα;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2479900" y="124740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         </a:t>
            </a:r>
            <a:r>
              <a:rPr lang="el" sz="3000"/>
              <a:t>6 φίδια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6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1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800" y="2571750"/>
            <a:ext cx="1451101" cy="8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347925" y="413725"/>
            <a:ext cx="8340600" cy="400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Πηδάει</a:t>
            </a:r>
            <a:r>
              <a:rPr lang="el"/>
              <a:t> - πηδάει</a:t>
            </a:r>
            <a:r>
              <a:rPr lang="el"/>
              <a:t> στο χορτάρι…...Τι; Πόσα;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50" y="3680150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50" y="3207025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72950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850" y="4290900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53888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89275"/>
            <a:ext cx="126817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84525"/>
            <a:ext cx="1268175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2479900" y="1247400"/>
            <a:ext cx="4015500" cy="1077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  Για να δούμε αν το βρήκες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   </a:t>
            </a:r>
            <a:r>
              <a:rPr lang="el" sz="3000"/>
              <a:t>7 βατραχάκια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