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49" autoAdjust="0"/>
    <p:restoredTop sz="94660"/>
  </p:normalViewPr>
  <p:slideViewPr>
    <p:cSldViewPr snapToGrid="0">
      <p:cViewPr varScale="1">
        <p:scale>
          <a:sx n="87" d="100"/>
          <a:sy n="87" d="100"/>
        </p:scale>
        <p:origin x="29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hw.gr/chronos/12/gr/1821_1833/diethni/04.html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l.wikipedia.org/wiki/%CE%9D%CE%B1%CF%85%CE%BC%CE%B1%CF%87%CE%AF%CE%B1_%CF%84%CE%BF%CF%85_%CE%9D%CE%B1%CF%85%CE%B1%CF%81%CE%AF%CE%BD%CE%BF%CF%85" TargetMode="External"/><Relationship Id="rId2" Type="http://schemas.openxmlformats.org/officeDocument/2006/relationships/hyperlink" Target="https://el.wikipedia.org/wiki/%CE%A3%CF%85%CE%BD%CE%B8%CE%AE%CE%BA%CE%B7_%CF%84%CE%BF%CF%85_%CE%9B%CE%BF%CE%BD%CE%B4%CE%AF%CE%BD%CE%BF%CF%85_(1827)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el.wikipedia.org/wiki/%CE%A3%CF%85%CE%BD%CE%B8%CE%AE%CE%BA%CE%B7_%CF%84%CE%B7%CF%82_%CE%91%CE%B4%CF%81%CE%B9%CE%B1%CE%BD%CE%BF%CF%8D%CF%80%CE%BF%CE%BB%CE%B7%CF%82" TargetMode="External"/><Relationship Id="rId4" Type="http://schemas.openxmlformats.org/officeDocument/2006/relationships/hyperlink" Target="https://el.wikipedia.org/wiki/%CE%A1%CF%89%CF%83%CE%BF%CF%84%CE%BF%CF%85%CF%81%CE%BA%CE%B9%CE%BA%CF%8C%CF%82_%CE%A0%CF%8C%CE%BB%CE%B5%CE%BC%CE%BF%CF%82_(1828-1829)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el.wikipedia.org/wiki/%CE%A6%CE%B9%CE%BB%CE%AD%CE%BB%CE%BB%CE%B7%CE%BD%CE%B1%CF%82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b0SUD14KYUs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678637" y="1685698"/>
            <a:ext cx="7036093" cy="30469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endParaRPr lang="el-GR" sz="3200" b="1" dirty="0" smtClean="0">
              <a:solidFill>
                <a:srgbClr val="8D2424"/>
              </a:solidFill>
              <a:latin typeface="Arial" panose="020B0604020202020204" pitchFamily="34" charset="0"/>
            </a:endParaRPr>
          </a:p>
          <a:p>
            <a:endParaRPr lang="el-GR" sz="3200" b="1" dirty="0">
              <a:solidFill>
                <a:srgbClr val="8D2424"/>
              </a:solidFill>
              <a:latin typeface="Arial" panose="020B0604020202020204" pitchFamily="34" charset="0"/>
            </a:endParaRPr>
          </a:p>
          <a:p>
            <a:r>
              <a:rPr lang="el-GR" sz="3200" b="1" dirty="0" smtClean="0">
                <a:solidFill>
                  <a:srgbClr val="8D2424"/>
                </a:solidFill>
                <a:latin typeface="Arial" panose="020B0604020202020204" pitchFamily="34" charset="0"/>
              </a:rPr>
              <a:t>Ελληνική </a:t>
            </a:r>
            <a:r>
              <a:rPr lang="el-GR" sz="3200" b="1" dirty="0">
                <a:solidFill>
                  <a:srgbClr val="8D2424"/>
                </a:solidFill>
                <a:latin typeface="Arial" panose="020B0604020202020204" pitchFamily="34" charset="0"/>
              </a:rPr>
              <a:t>επανάσταση και </a:t>
            </a:r>
            <a:r>
              <a:rPr lang="el-GR" sz="3200" b="1" dirty="0" smtClean="0">
                <a:solidFill>
                  <a:srgbClr val="8D2424"/>
                </a:solidFill>
                <a:latin typeface="Arial" panose="020B0604020202020204" pitchFamily="34" charset="0"/>
              </a:rPr>
              <a:t>Ευρώπη</a:t>
            </a:r>
          </a:p>
          <a:p>
            <a:endParaRPr lang="el-GR" sz="3200" b="1" dirty="0">
              <a:solidFill>
                <a:srgbClr val="8D2424"/>
              </a:solidFill>
              <a:latin typeface="Arial" panose="020B0604020202020204" pitchFamily="34" charset="0"/>
            </a:endParaRPr>
          </a:p>
          <a:p>
            <a:endParaRPr lang="el-GR" sz="3200" b="1" dirty="0" smtClean="0">
              <a:solidFill>
                <a:srgbClr val="8D2424"/>
              </a:solidFill>
              <a:latin typeface="Arial" panose="020B0604020202020204" pitchFamily="34" charset="0"/>
            </a:endParaRPr>
          </a:p>
          <a:p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2054924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94709" y="501548"/>
            <a:ext cx="7856059" cy="61247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l-GR" sz="2800" dirty="0"/>
              <a:t/>
            </a:r>
            <a:br>
              <a:rPr lang="el-GR" sz="2800" dirty="0"/>
            </a:br>
            <a:r>
              <a:rPr lang="el-GR" sz="2800" b="1" dirty="0">
                <a:solidFill>
                  <a:srgbClr val="7A7A7B"/>
                </a:solidFill>
                <a:latin typeface="Arial" panose="020B0604020202020204" pitchFamily="34" charset="0"/>
              </a:rPr>
              <a:t>Ελληνική επανάσταση και </a:t>
            </a:r>
            <a:endParaRPr lang="el-GR" sz="2800" b="1" dirty="0" smtClean="0">
              <a:solidFill>
                <a:srgbClr val="7A7A7B"/>
              </a:solidFill>
              <a:latin typeface="Arial" panose="020B0604020202020204" pitchFamily="34" charset="0"/>
            </a:endParaRPr>
          </a:p>
          <a:p>
            <a:pPr algn="ctr"/>
            <a:r>
              <a:rPr lang="el-GR" sz="2800" b="1" dirty="0" smtClean="0">
                <a:solidFill>
                  <a:srgbClr val="7A7A7B"/>
                </a:solidFill>
                <a:latin typeface="Arial" panose="020B0604020202020204" pitchFamily="34" charset="0"/>
              </a:rPr>
              <a:t>ευρωπαϊκή </a:t>
            </a:r>
            <a:r>
              <a:rPr lang="el-GR" sz="2800" b="1" dirty="0">
                <a:solidFill>
                  <a:srgbClr val="7A7A7B"/>
                </a:solidFill>
                <a:latin typeface="Arial" panose="020B0604020202020204" pitchFamily="34" charset="0"/>
              </a:rPr>
              <a:t>διπλωματία (1821-1830</a:t>
            </a:r>
            <a:r>
              <a:rPr lang="el-GR" sz="2800" b="1" dirty="0" smtClean="0">
                <a:solidFill>
                  <a:srgbClr val="7A7A7B"/>
                </a:solidFill>
                <a:latin typeface="Arial" panose="020B0604020202020204" pitchFamily="34" charset="0"/>
              </a:rPr>
              <a:t>)</a:t>
            </a:r>
          </a:p>
          <a:p>
            <a:r>
              <a:rPr lang="el-GR" sz="2800" dirty="0"/>
              <a:t/>
            </a:r>
            <a:br>
              <a:rPr lang="el-GR" sz="2800" dirty="0"/>
            </a:br>
            <a:r>
              <a:rPr lang="el-GR" sz="2800" b="1" i="1" u="sng" dirty="0">
                <a:solidFill>
                  <a:srgbClr val="7A7A7B"/>
                </a:solidFill>
                <a:latin typeface="Arial" panose="020B0604020202020204" pitchFamily="34" charset="0"/>
              </a:rPr>
              <a:t>Η αρνητική διεθνής συγκυρία</a:t>
            </a:r>
            <a:r>
              <a:rPr lang="el-GR" sz="2800" b="1" i="1" u="sng" dirty="0" smtClean="0">
                <a:solidFill>
                  <a:srgbClr val="7A7A7B"/>
                </a:solidFill>
                <a:latin typeface="Arial" panose="020B0604020202020204" pitchFamily="34" charset="0"/>
              </a:rPr>
              <a:t>:</a:t>
            </a:r>
          </a:p>
          <a:p>
            <a:r>
              <a:rPr lang="el-GR" sz="2800" dirty="0"/>
              <a:t/>
            </a:r>
            <a:br>
              <a:rPr lang="el-GR" sz="2800" dirty="0"/>
            </a:br>
            <a:r>
              <a:rPr lang="el-GR" sz="2800" dirty="0">
                <a:solidFill>
                  <a:srgbClr val="7A7A7B"/>
                </a:solidFill>
                <a:latin typeface="Arial" panose="020B0604020202020204" pitchFamily="34" charset="0"/>
              </a:rPr>
              <a:t>Στόχος των ευρωπαϊκών δυνάμεων ήταν η εξασφάλιση ισορροπίας δυνάμεων, που θα απέτρεπε μελλοντικές συγκρούσεις</a:t>
            </a:r>
            <a:r>
              <a:rPr lang="el-GR" sz="2800" dirty="0" smtClean="0">
                <a:solidFill>
                  <a:srgbClr val="7A7A7B"/>
                </a:solidFill>
                <a:latin typeface="Arial" panose="020B0604020202020204" pitchFamily="34" charset="0"/>
              </a:rPr>
              <a:t>.</a:t>
            </a:r>
          </a:p>
          <a:p>
            <a:r>
              <a:rPr lang="el-GR" sz="2800" dirty="0"/>
              <a:t/>
            </a:r>
            <a:br>
              <a:rPr lang="el-GR" sz="2800" dirty="0"/>
            </a:br>
            <a:r>
              <a:rPr lang="el-GR" sz="2800" dirty="0">
                <a:solidFill>
                  <a:srgbClr val="7A7A7B"/>
                </a:solidFill>
                <a:latin typeface="Arial" panose="020B0604020202020204" pitchFamily="34" charset="0"/>
              </a:rPr>
              <a:t>Η Ευρώπη βίωνε την Παλινόρθωση.</a:t>
            </a:r>
            <a:r>
              <a:rPr lang="el-GR" sz="2800" dirty="0"/>
              <a:t/>
            </a:r>
            <a:br>
              <a:rPr lang="el-GR" sz="2800" dirty="0"/>
            </a:br>
            <a:r>
              <a:rPr lang="el-GR" sz="2800" dirty="0">
                <a:solidFill>
                  <a:srgbClr val="7A7A7B"/>
                </a:solidFill>
                <a:latin typeface="Arial" panose="020B0604020202020204" pitchFamily="34" charset="0"/>
              </a:rPr>
              <a:t>Η ελληνική επανάσταση ήταν μια συνιστώσα του </a:t>
            </a:r>
            <a:r>
              <a:rPr lang="el-GR" sz="2800" i="1" dirty="0">
                <a:solidFill>
                  <a:srgbClr val="7A7A7B"/>
                </a:solidFill>
                <a:latin typeface="Arial" panose="020B0604020202020204" pitchFamily="34" charset="0"/>
              </a:rPr>
              <a:t>ανατολικού ζητήματος</a:t>
            </a:r>
            <a:r>
              <a:rPr lang="el-GR" sz="2800" dirty="0" smtClean="0">
                <a:solidFill>
                  <a:srgbClr val="7A7A7B"/>
                </a:solidFill>
                <a:latin typeface="Arial" panose="020B0604020202020204" pitchFamily="34" charset="0"/>
              </a:rPr>
              <a:t>.</a:t>
            </a:r>
          </a:p>
          <a:p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1942545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7668" y="345851"/>
            <a:ext cx="10993582" cy="58939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l-GR" sz="2400" b="1" i="1" u="sng" dirty="0">
                <a:solidFill>
                  <a:srgbClr val="2A2A2A"/>
                </a:solidFill>
                <a:latin typeface="Arial" panose="020B0604020202020204" pitchFamily="34" charset="0"/>
              </a:rPr>
              <a:t>Διπλωματικές εξελίξεις κατά τη διάρκεια </a:t>
            </a:r>
            <a:endParaRPr lang="el-GR" sz="2400" b="1" i="1" u="sng" dirty="0" smtClean="0">
              <a:solidFill>
                <a:srgbClr val="2A2A2A"/>
              </a:solidFill>
              <a:latin typeface="Arial" panose="020B0604020202020204" pitchFamily="34" charset="0"/>
            </a:endParaRPr>
          </a:p>
          <a:p>
            <a:pPr algn="ctr"/>
            <a:r>
              <a:rPr lang="el-GR" sz="2400" b="1" i="1" u="sng" dirty="0" smtClean="0">
                <a:solidFill>
                  <a:srgbClr val="2A2A2A"/>
                </a:solidFill>
                <a:latin typeface="Arial" panose="020B0604020202020204" pitchFamily="34" charset="0"/>
              </a:rPr>
              <a:t>της </a:t>
            </a:r>
            <a:r>
              <a:rPr lang="el-GR" sz="2400" b="1" i="1" u="sng" dirty="0">
                <a:solidFill>
                  <a:srgbClr val="2A2A2A"/>
                </a:solidFill>
                <a:latin typeface="Arial" panose="020B0604020202020204" pitchFamily="34" charset="0"/>
              </a:rPr>
              <a:t>ελληνικής επανάστασης (1821-1830</a:t>
            </a:r>
            <a:r>
              <a:rPr lang="el-GR" sz="2400" b="1" i="1" u="sng" dirty="0" smtClean="0">
                <a:solidFill>
                  <a:srgbClr val="2A2A2A"/>
                </a:solidFill>
                <a:latin typeface="Arial" panose="020B0604020202020204" pitchFamily="34" charset="0"/>
              </a:rPr>
              <a:t>: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l-GR" sz="2400" i="1" u="sng" dirty="0">
              <a:solidFill>
                <a:srgbClr val="2A2A2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400" b="1" dirty="0">
                <a:latin typeface="Arial" panose="020B0604020202020204" pitchFamily="34" charset="0"/>
                <a:cs typeface="Arial" panose="020B0604020202020204" pitchFamily="34" charset="0"/>
              </a:rPr>
              <a:t>1821-1822: 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καταδίκη της ελληνικής επανάστασης από τον τσάρο και επικράτηση του δόγματος της ακεραιότητας της Οθωμανικής Αυτοκρατορίας.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400" b="1" dirty="0">
                <a:latin typeface="Arial" panose="020B0604020202020204" pitchFamily="34" charset="0"/>
                <a:cs typeface="Arial" panose="020B0604020202020204" pitchFamily="34" charset="0"/>
              </a:rPr>
              <a:t>1823: 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στροφή στην ευρωπαϊκή διπλωματία από τον Άγγλο υπουργό Εξωτερικών Τζόρτζ Κάνιγκ, που αναγνώρισε τους Έλληνες ως εμπόλεμη δύναμη.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400" b="1" dirty="0">
                <a:latin typeface="Arial" panose="020B0604020202020204" pitchFamily="34" charset="0"/>
                <a:cs typeface="Arial" panose="020B0604020202020204" pitchFamily="34" charset="0"/>
              </a:rPr>
              <a:t>1824: 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αντίδραση της Ρωσίας με την πρόταση του 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σχεδίου των τριών τμημάτων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, το οποίο απορρίφθηκε και από το σουλτάνο και από τους Έλληνες.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400" b="1" dirty="0">
                <a:latin typeface="Arial" panose="020B0604020202020204" pitchFamily="34" charset="0"/>
                <a:cs typeface="Arial" panose="020B0604020202020204" pitchFamily="34" charset="0"/>
              </a:rPr>
              <a:t>1824-1825: 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σύναψη από τους επαναστάτες δύο δανείων με αγγλικές τράπεζες.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400" b="1" dirty="0">
                <a:latin typeface="Arial" panose="020B0604020202020204" pitchFamily="34" charset="0"/>
                <a:cs typeface="Arial" panose="020B0604020202020204" pitchFamily="34" charset="0"/>
              </a:rPr>
              <a:t>1825: 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υπογραφή από τους Έλληνες της </a:t>
            </a:r>
            <a:r>
              <a:rPr lang="el-GR" sz="2400" i="1" dirty="0">
                <a:latin typeface="Arial" panose="020B0604020202020204" pitchFamily="34" charset="0"/>
                <a:cs typeface="Arial" panose="020B0604020202020204" pitchFamily="34" charset="0"/>
              </a:rPr>
              <a:t>πράξης προστασίας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 από τους Άγγλους.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400" b="1" dirty="0">
                <a:latin typeface="Arial" panose="020B0604020202020204" pitchFamily="34" charset="0"/>
                <a:cs typeface="Arial" panose="020B0604020202020204" pitchFamily="34" charset="0"/>
              </a:rPr>
              <a:t>1826: 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απόφαση των Μεγάλων Δυνάμεων να λύσουν το ελληνικό ζήτημα</a:t>
            </a: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l-G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3271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87063" y="540630"/>
            <a:ext cx="9741876" cy="600164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/>
            <a:endParaRPr lang="el-GR" sz="2400" b="1" dirty="0" smtClean="0">
              <a:solidFill>
                <a:srgbClr val="7A7A7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l-G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1827</a:t>
            </a:r>
            <a:r>
              <a:rPr lang="el-GR" sz="24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υπογραφή από Αγγλία, Γαλλία και Ρωσία της</a:t>
            </a:r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l-GR" sz="2400" dirty="0">
                <a:solidFill>
                  <a:srgbClr val="34946E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ιουλιανής συνθήκης του Λονδίνου</a:t>
            </a:r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και ένοπλη επέμβασή τους, στη</a:t>
            </a:r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l-GR" sz="2400" dirty="0">
                <a:solidFill>
                  <a:srgbClr val="34946E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ναυμαχία του Ναβαρίνου</a:t>
            </a:r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όπου οι στόλοι των τριών Δυνάμεων σύντριψαν τον τουρκοαιγυπτιακό στόλο</a:t>
            </a: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l-G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l-GR" sz="2400" b="1" dirty="0">
                <a:latin typeface="Arial" panose="020B0604020202020204" pitchFamily="34" charset="0"/>
                <a:cs typeface="Arial" panose="020B0604020202020204" pitchFamily="34" charset="0"/>
              </a:rPr>
              <a:t>1828-1829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: ήττα του σουλτάνου στο</a:t>
            </a:r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l-GR" sz="2400" dirty="0">
                <a:solidFill>
                  <a:srgbClr val="34946E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ρωσοτουρκικό πόλεμο</a:t>
            </a:r>
            <a:r>
              <a:rPr lang="el-GR" sz="2400" dirty="0" smtClean="0">
                <a:solidFill>
                  <a:srgbClr val="7A7A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l-GR" sz="2400" dirty="0">
              <a:solidFill>
                <a:srgbClr val="7A7A7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l-GR" sz="2400" b="1" dirty="0">
                <a:latin typeface="Arial" panose="020B0604020202020204" pitchFamily="34" charset="0"/>
                <a:cs typeface="Arial" panose="020B0604020202020204" pitchFamily="34" charset="0"/>
              </a:rPr>
              <a:t>1829: 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αποδοχή από τον σουλτάνο των αποφάσεων των Δυνάμεων με τη</a:t>
            </a:r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l-GR" sz="2400" dirty="0">
                <a:solidFill>
                  <a:srgbClr val="34946E"/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συνθήκη της Αδριανούπολης</a:t>
            </a:r>
            <a:r>
              <a:rPr lang="el-GR" sz="2400" dirty="0" smtClean="0">
                <a:solidFill>
                  <a:srgbClr val="7A7A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l-GR" sz="2400" dirty="0">
              <a:solidFill>
                <a:srgbClr val="7A7A7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l-GR" sz="2400" b="1" dirty="0">
                <a:latin typeface="Arial" panose="020B0604020202020204" pitchFamily="34" charset="0"/>
                <a:cs typeface="Arial" panose="020B0604020202020204" pitchFamily="34" charset="0"/>
              </a:rPr>
              <a:t>1830: 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υπογραφή της συνθήκης του Λονδίνου, με την οποία οι Δυνάμεις αποφάσισαν την ίδρυση ανεξάρτητου ελληνικού κράτους και επέλεξαν ως ηγεμόνα του τον Λεοπόλδο του Σαξ-Κόμπουργκ, αλλά ο ίδιος δεν αποδέχτηκε την εκλογή του</a:t>
            </a: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l-GR" sz="2400" b="0" i="0" dirty="0">
              <a:solidFill>
                <a:srgbClr val="7A7A7B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2959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1381" y="508798"/>
            <a:ext cx="10335491" cy="600164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l-GR" sz="2400" b="1" dirty="0">
                <a:latin typeface="Arial" panose="020B0604020202020204" pitchFamily="34" charset="0"/>
              </a:rPr>
              <a:t>ο κίνημα του φιλελληνισμού</a:t>
            </a:r>
            <a:r>
              <a:rPr lang="el-GR" sz="2400" dirty="0">
                <a:latin typeface="Arial" panose="020B0604020202020204" pitchFamily="34" charset="0"/>
              </a:rPr>
              <a:t/>
            </a:r>
            <a:br>
              <a:rPr lang="el-GR" sz="2400" dirty="0">
                <a:latin typeface="Arial" panose="020B0604020202020204" pitchFamily="34" charset="0"/>
              </a:rPr>
            </a:br>
            <a:r>
              <a:rPr lang="el-GR" sz="2400" b="1" i="1" u="sng" dirty="0">
                <a:latin typeface="Arial" panose="020B0604020202020204" pitchFamily="34" charset="0"/>
              </a:rPr>
              <a:t>Ορισμός:</a:t>
            </a:r>
            <a:r>
              <a:rPr lang="el-GR" sz="2400" dirty="0">
                <a:latin typeface="Arial" panose="020B0604020202020204" pitchFamily="34" charset="0"/>
              </a:rPr>
              <a:t/>
            </a:r>
            <a:br>
              <a:rPr lang="el-GR" sz="2400" dirty="0">
                <a:latin typeface="Arial" panose="020B0604020202020204" pitchFamily="34" charset="0"/>
              </a:rPr>
            </a:br>
            <a:r>
              <a:rPr lang="el-GR" sz="2400" dirty="0">
                <a:latin typeface="Arial" panose="020B0604020202020204" pitchFamily="34" charset="0"/>
              </a:rPr>
              <a:t>Ο</a:t>
            </a:r>
            <a:r>
              <a:rPr lang="el-GR" sz="2400" dirty="0">
                <a:solidFill>
                  <a:srgbClr val="34946E"/>
                </a:solidFill>
                <a:latin typeface="Arial" panose="020B0604020202020204" pitchFamily="34" charset="0"/>
                <a:hlinkClick r:id="rId2"/>
              </a:rPr>
              <a:t> φιλελληνισμός</a:t>
            </a:r>
            <a:r>
              <a:rPr lang="el-GR" sz="2400" dirty="0">
                <a:latin typeface="Arial" panose="020B0604020202020204" pitchFamily="34" charset="0"/>
              </a:rPr>
              <a:t> ήταν ένα κίνημα συμπαράστασης στους Έλληνες και στρεφόταν εναντίον τόσο της οθωμανικής απολυταρχίας, όσο και της Ιερής συμμαχίας.</a:t>
            </a:r>
            <a:br>
              <a:rPr lang="el-GR" sz="2400" dirty="0">
                <a:latin typeface="Arial" panose="020B0604020202020204" pitchFamily="34" charset="0"/>
              </a:rPr>
            </a:br>
            <a:r>
              <a:rPr lang="el-GR" sz="2400" dirty="0">
                <a:latin typeface="Arial" panose="020B0604020202020204" pitchFamily="34" charset="0"/>
              </a:rPr>
              <a:t/>
            </a:r>
            <a:br>
              <a:rPr lang="el-GR" sz="2400" dirty="0">
                <a:latin typeface="Arial" panose="020B0604020202020204" pitchFamily="34" charset="0"/>
              </a:rPr>
            </a:br>
            <a:r>
              <a:rPr lang="el-GR" sz="2400" b="1" i="1" u="sng" dirty="0">
                <a:latin typeface="Arial" panose="020B0604020202020204" pitchFamily="34" charset="0"/>
              </a:rPr>
              <a:t>Αιτίες ανάπτυξης του φιλελληνισμού:</a:t>
            </a:r>
            <a:r>
              <a:rPr lang="el-GR" sz="2400" dirty="0">
                <a:latin typeface="Arial" panose="020B0604020202020204" pitchFamily="34" charset="0"/>
              </a:rPr>
              <a:t/>
            </a:r>
            <a:br>
              <a:rPr lang="el-GR" sz="2400" dirty="0">
                <a:latin typeface="Arial" panose="020B0604020202020204" pitchFamily="34" charset="0"/>
              </a:rPr>
            </a:br>
            <a:r>
              <a:rPr lang="el-GR" sz="2400" dirty="0">
                <a:latin typeface="Arial" panose="020B0604020202020204" pitchFamily="34" charset="0"/>
              </a:rPr>
              <a:t>α) ο φιλελευθερισμός και ο ριζοσπαστισμός της γαλλική επανάστασης,</a:t>
            </a:r>
            <a:br>
              <a:rPr lang="el-GR" sz="2400" dirty="0">
                <a:latin typeface="Arial" panose="020B0604020202020204" pitchFamily="34" charset="0"/>
              </a:rPr>
            </a:br>
            <a:r>
              <a:rPr lang="el-GR" sz="2400" dirty="0">
                <a:latin typeface="Arial" panose="020B0604020202020204" pitchFamily="34" charset="0"/>
              </a:rPr>
              <a:t>β) ο θαυμασμός των Ευρωπαίων για τον αρχαίο ελληνικό πολιτισμό,</a:t>
            </a:r>
            <a:br>
              <a:rPr lang="el-GR" sz="2400" dirty="0">
                <a:latin typeface="Arial" panose="020B0604020202020204" pitchFamily="34" charset="0"/>
              </a:rPr>
            </a:br>
            <a:r>
              <a:rPr lang="el-GR" sz="2400" dirty="0">
                <a:latin typeface="Arial" panose="020B0604020202020204" pitchFamily="34" charset="0"/>
              </a:rPr>
              <a:t>γ) ο αποτροπιασμός για τις βιαιότητες των Τούρκων,</a:t>
            </a:r>
            <a:br>
              <a:rPr lang="el-GR" sz="2400" dirty="0">
                <a:latin typeface="Arial" panose="020B0604020202020204" pitchFamily="34" charset="0"/>
              </a:rPr>
            </a:br>
            <a:r>
              <a:rPr lang="el-GR" sz="2400" dirty="0">
                <a:latin typeface="Arial" panose="020B0604020202020204" pitchFamily="34" charset="0"/>
              </a:rPr>
              <a:t>δ) η συγκίνηση από τις ελληνικές επιτυχίες.</a:t>
            </a:r>
            <a:br>
              <a:rPr lang="el-GR" sz="2400" dirty="0">
                <a:latin typeface="Arial" panose="020B0604020202020204" pitchFamily="34" charset="0"/>
              </a:rPr>
            </a:br>
            <a:r>
              <a:rPr lang="el-GR" sz="2400" b="1" dirty="0">
                <a:latin typeface="Arial" panose="020B0604020202020204" pitchFamily="34" charset="0"/>
              </a:rPr>
              <a:t/>
            </a:r>
            <a:br>
              <a:rPr lang="el-GR" sz="2400" b="1" dirty="0">
                <a:latin typeface="Arial" panose="020B0604020202020204" pitchFamily="34" charset="0"/>
              </a:rPr>
            </a:br>
            <a:r>
              <a:rPr lang="el-GR" sz="2400" b="1" i="1" u="sng" dirty="0">
                <a:latin typeface="Arial" panose="020B0604020202020204" pitchFamily="34" charset="0"/>
              </a:rPr>
              <a:t>Η προσφορά του φιλελληνισμού</a:t>
            </a:r>
            <a:r>
              <a:rPr lang="el-GR" sz="2400" b="1" i="1" u="sng" dirty="0" smtClean="0">
                <a:latin typeface="Arial" panose="020B0604020202020204" pitchFamily="34" charset="0"/>
              </a:rPr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 smtClean="0">
                <a:latin typeface="Arial" panose="020B0604020202020204" pitchFamily="34" charset="0"/>
              </a:rPr>
              <a:t>οικονομική </a:t>
            </a:r>
            <a:r>
              <a:rPr lang="el-GR" sz="2400" dirty="0">
                <a:latin typeface="Arial" panose="020B0604020202020204" pitchFamily="34" charset="0"/>
              </a:rPr>
              <a:t>ενίσχυση,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>
                <a:latin typeface="Arial" panose="020B0604020202020204" pitchFamily="34" charset="0"/>
              </a:rPr>
              <a:t>ηθική συμπαράσταση,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>
                <a:latin typeface="Arial" panose="020B0604020202020204" pitchFamily="34" charset="0"/>
              </a:rPr>
              <a:t>προσωπική συμμετοχή φιλελλήνων στον Αγώνα.</a:t>
            </a:r>
            <a:endParaRPr lang="el-GR" sz="2400" b="0" i="0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38889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4" y="624109"/>
            <a:ext cx="8911687" cy="4758381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el-GR" dirty="0" smtClean="0">
                <a:hlinkClick r:id="rId2"/>
              </a:rPr>
              <a:t/>
            </a:r>
            <a:br>
              <a:rPr lang="el-GR" dirty="0" smtClean="0">
                <a:hlinkClick r:id="rId2"/>
              </a:rPr>
            </a:br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www.youtube.com/watch?v=b0SUD14KYUs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/>
              <a:t/>
            </a:r>
            <a:br>
              <a:rPr lang="el-GR" dirty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/>
              <a:t>Ο ΦΙΛΕΛΛΗΝΙΣΜΟΣ Απόσπασμα από το ντοκιμαντέρ του National Geopraphic και από το 1821 του ΣΚΑΪ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12317898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</TotalTime>
  <Words>79</Words>
  <Application>Microsoft Office PowerPoint</Application>
  <PresentationFormat>Widescreen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Wisp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https://www.youtube.com/watch?v=b0SUD14KYUs   Ο ΦΙΛΕΛΛΗΝΙΣΜΟΣ Απόσπασμα από το ντοκιμαντέρ του National Geopraphic και από το 1821 του ΣΚΑΪ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ΤΑΣΙΟΠΟΥΛΟΥ</dc:creator>
  <cp:lastModifiedBy>huawei</cp:lastModifiedBy>
  <cp:revision>2</cp:revision>
  <dcterms:created xsi:type="dcterms:W3CDTF">2023-09-02T22:52:24Z</dcterms:created>
  <dcterms:modified xsi:type="dcterms:W3CDTF">2023-09-03T18:12:44Z</dcterms:modified>
</cp:coreProperties>
</file>