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3/5/2024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reek-language.gr/digitalResources/ancient_greek/library/browse.html?text_id=78&amp;page=8" TargetMode="External"/><Relationship Id="rId2" Type="http://schemas.openxmlformats.org/officeDocument/2006/relationships/hyperlink" Target="https://www.greek-language.gr/digitalResources/ancient_greek/library/browse.html?text_id=78&amp;page=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books.edu.gr/ebooks/v/html/8547/2664/Arches-Filosofias_B-Lykeiou_html-apli/index6.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8EE353-F745-8108-46B5-A448AC4CD337}"/>
              </a:ext>
            </a:extLst>
          </p:cNvPr>
          <p:cNvSpPr>
            <a:spLocks noGrp="1"/>
          </p:cNvSpPr>
          <p:nvPr>
            <p:ph type="ctrTitle"/>
          </p:nvPr>
        </p:nvSpPr>
        <p:spPr/>
        <p:txBody>
          <a:bodyPr>
            <a:normAutofit fontScale="90000"/>
          </a:bodyPr>
          <a:lstStyle/>
          <a:p>
            <a:pPr algn="ctr"/>
            <a:r>
              <a:rPr lang="el-GR" b="1" dirty="0"/>
              <a:t>Η ΟΙΚΟΓΕΝΕΙΑ ΜΕΤΑΞΥ ΕΥΤΥΧΙΑΣ ΚΑΙ ΚΑΘΗΚΟΝΤΟΣ</a:t>
            </a:r>
          </a:p>
        </p:txBody>
      </p:sp>
    </p:spTree>
    <p:extLst>
      <p:ext uri="{BB962C8B-B14F-4D97-AF65-F5344CB8AC3E}">
        <p14:creationId xmlns:p14="http://schemas.microsoft.com/office/powerpoint/2010/main" val="3524044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DDA47DC-D24D-9079-1057-F68265B70227}"/>
              </a:ext>
            </a:extLst>
          </p:cNvPr>
          <p:cNvSpPr>
            <a:spLocks noGrp="1"/>
          </p:cNvSpPr>
          <p:nvPr>
            <p:ph idx="1"/>
          </p:nvPr>
        </p:nvSpPr>
        <p:spPr>
          <a:xfrm>
            <a:off x="2589212" y="816746"/>
            <a:ext cx="8915400" cy="5094476"/>
          </a:xfrm>
        </p:spPr>
        <p:txBody>
          <a:bodyPr/>
          <a:lstStyle/>
          <a:p>
            <a:pPr algn="just">
              <a:lnSpc>
                <a:spcPct val="200000"/>
              </a:lnSpc>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Μια οικογένεια έχει δύο παιδιά, το ένα υγιές ενώ το άλλο υποφέρει από βαριά αναπηρία.</a:t>
            </a:r>
          </a:p>
          <a:p>
            <a:pPr algn="just">
              <a:lnSpc>
                <a:spcPct val="200000"/>
              </a:lnSpc>
            </a:pPr>
            <a:r>
              <a:rPr lang="el-GR" sz="1800">
                <a:effectLst/>
                <a:latin typeface="Times New Roman" panose="02020603050405020304" pitchFamily="18" charset="0"/>
                <a:ea typeface="Calibri" panose="020F0502020204030204" pitchFamily="34" charset="0"/>
                <a:cs typeface="Times New Roman" panose="02020603050405020304" pitchFamily="18" charset="0"/>
              </a:rPr>
              <a:t>Οι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γονείς έχουν να επιλέξουν μεταξύ της δυνατότητας να μετακομίσουν πηγαίνοντας σε μια μεγάλη πόλη, όπου το ανάπηρο παιδί θα ακολουθήσει ειδικές θεραπείες αλλά η βελτίωση θα είναι ελάχιστη ενώ οι ευκαιρίες για το υγιές παιδί δεν θα είναι εξαιρετικές, πέρα από το προσδοκώμενο</a:t>
            </a:r>
            <a:r>
              <a:rPr lang="el-GR" sz="180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200000"/>
              </a:lnSpc>
            </a:pPr>
            <a:r>
              <a:rPr lang="el-GR" sz="1800">
                <a:effectLst/>
                <a:latin typeface="Times New Roman" panose="02020603050405020304" pitchFamily="18" charset="0"/>
                <a:ea typeface="Calibri" panose="020F0502020204030204" pitchFamily="34" charset="0"/>
                <a:cs typeface="Times New Roman" panose="02020603050405020304" pitchFamily="18" charset="0"/>
              </a:rPr>
              <a:t>Η</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να ζήσουν σε ένα προάστιο όπου το υγιές παιδί μεγαλώνει ευνοϊκά με τα καλύτερα των σχολείων και σε ευνοϊκό περιβάλλον. Σ’ αυτήν την τελευταία προοπτική το ανάπηρο παιδί δεν έχει κάποια αλλαγή να περιμένει.</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239012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6EE16F-42D2-BB57-A518-1F7B47DE0D33}"/>
              </a:ext>
            </a:extLst>
          </p:cNvPr>
          <p:cNvSpPr>
            <a:spLocks noGrp="1"/>
          </p:cNvSpPr>
          <p:nvPr>
            <p:ph type="title"/>
          </p:nvPr>
        </p:nvSpPr>
        <p:spPr/>
        <p:txBody>
          <a:bodyPr>
            <a:normAutofit/>
          </a:bodyPr>
          <a:lstStyle/>
          <a:p>
            <a:r>
              <a:rPr lang="el-GR" sz="360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l-GR" sz="3600" baseline="30000" dirty="0">
                <a:effectLst/>
                <a:latin typeface="Times New Roman" panose="02020603050405020304" pitchFamily="18" charset="0"/>
                <a:ea typeface="Times New Roman" panose="02020603050405020304" pitchFamily="18" charset="0"/>
                <a:cs typeface="Times New Roman" panose="02020603050405020304" pitchFamily="18" charset="0"/>
              </a:rPr>
              <a:t>ο</a:t>
            </a:r>
            <a:r>
              <a:rPr lang="el-GR" sz="3600" dirty="0">
                <a:effectLst/>
                <a:latin typeface="Times New Roman" panose="02020603050405020304" pitchFamily="18" charset="0"/>
                <a:ea typeface="Times New Roman" panose="02020603050405020304" pitchFamily="18" charset="0"/>
                <a:cs typeface="Times New Roman" panose="02020603050405020304" pitchFamily="18" charset="0"/>
              </a:rPr>
              <a:t> Φύλλο Εργασίας </a:t>
            </a:r>
            <a:r>
              <a:rPr lang="el-GR" sz="3600" i="1" dirty="0">
                <a:effectLst/>
                <a:latin typeface="Times New Roman" panose="02020603050405020304" pitchFamily="18" charset="0"/>
                <a:ea typeface="Times New Roman" panose="02020603050405020304" pitchFamily="18" charset="0"/>
                <a:cs typeface="Times New Roman" panose="02020603050405020304" pitchFamily="18" charset="0"/>
              </a:rPr>
              <a:t>: Κατανοώντας το δίλημμα</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656FF3A0-1FE3-689F-82C8-4EC21893B87B}"/>
              </a:ext>
            </a:extLst>
          </p:cNvPr>
          <p:cNvSpPr>
            <a:spLocks noGrp="1"/>
          </p:cNvSpPr>
          <p:nvPr>
            <p:ph idx="1"/>
          </p:nvPr>
        </p:nvSpPr>
        <p:spPr>
          <a:xfrm>
            <a:off x="2589212" y="1251751"/>
            <a:ext cx="8915400" cy="4659471"/>
          </a:xfrm>
        </p:spPr>
        <p:txBody>
          <a:bodyPr>
            <a:normAutofit fontScale="25000" lnSpcReduction="20000"/>
          </a:bodyPr>
          <a:lstStyle/>
          <a:p>
            <a:pPr marL="342900" lvl="0" indent="-342900" algn="just">
              <a:lnSpc>
                <a:spcPct val="107000"/>
              </a:lnSpc>
              <a:buFont typeface="Symbol" panose="05050102010706020507" pitchFamily="18" charset="2"/>
              <a:buChar char=""/>
            </a:pPr>
            <a:r>
              <a:rPr lang="el-GR" sz="5200" dirty="0">
                <a:effectLst/>
                <a:latin typeface="Times New Roman" panose="02020603050405020304" pitchFamily="18" charset="0"/>
                <a:ea typeface="Times New Roman" panose="02020603050405020304" pitchFamily="18" charset="0"/>
                <a:cs typeface="Times New Roman" panose="02020603050405020304" pitchFamily="18" charset="0"/>
              </a:rPr>
              <a:t>Με βάση το σενάριο, ποιες είναι οι προοπτικές </a:t>
            </a:r>
            <a:r>
              <a:rPr lang="el-GR" sz="5200" i="1" dirty="0">
                <a:effectLst/>
                <a:latin typeface="Times New Roman" panose="02020603050405020304" pitchFamily="18" charset="0"/>
                <a:ea typeface="Times New Roman" panose="02020603050405020304" pitchFamily="18" charset="0"/>
                <a:cs typeface="Times New Roman" panose="02020603050405020304" pitchFamily="18" charset="0"/>
              </a:rPr>
              <a:t>ευτυχίας</a:t>
            </a:r>
            <a:r>
              <a:rPr lang="el-GR" sz="5200" dirty="0">
                <a:effectLst/>
                <a:latin typeface="Times New Roman" panose="02020603050405020304" pitchFamily="18" charset="0"/>
                <a:ea typeface="Times New Roman" panose="02020603050405020304" pitchFamily="18" charset="0"/>
                <a:cs typeface="Times New Roman" panose="02020603050405020304" pitchFamily="18" charset="0"/>
              </a:rPr>
              <a:t> ανάμεσα στις οποίες έχει να διαλέξει η οικογένεια;</a:t>
            </a:r>
            <a:endParaRPr lang="el-GR" sz="5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70000"/>
              </a:lnSpc>
              <a:spcAft>
                <a:spcPts val="800"/>
              </a:spcAft>
              <a:buFont typeface="Symbol" panose="05050102010706020507" pitchFamily="18" charset="2"/>
              <a:buChar char=""/>
            </a:pPr>
            <a:r>
              <a:rPr lang="el-GR" sz="5200" dirty="0">
                <a:effectLst/>
                <a:latin typeface="Times New Roman" panose="02020603050405020304" pitchFamily="18" charset="0"/>
                <a:ea typeface="Times New Roman" panose="02020603050405020304" pitchFamily="18" charset="0"/>
                <a:cs typeface="Times New Roman" panose="02020603050405020304" pitchFamily="18" charset="0"/>
              </a:rPr>
              <a:t>Αφού διαβάσουμε ο παρακάτω απόσπασμα σχετικά με την άποψη περί ευδαιμονισμού, σκεφτόμαστε αν μπορεί η ευτυχία να είναι πραγματοποιήσιμη. Γιατί;</a:t>
            </a:r>
            <a:endParaRPr lang="el-GR" sz="5200" dirty="0">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lnSpc>
                <a:spcPct val="170000"/>
              </a:lnSpc>
              <a:spcAft>
                <a:spcPts val="800"/>
              </a:spcAft>
              <a:buNone/>
            </a:pPr>
            <a:r>
              <a:rPr lang="el-GR" sz="5200" dirty="0">
                <a:effectLst/>
                <a:latin typeface="Times New Roman" panose="02020603050405020304" pitchFamily="18" charset="0"/>
                <a:ea typeface="Times New Roman" panose="02020603050405020304" pitchFamily="18" charset="0"/>
                <a:cs typeface="Times New Roman" panose="02020603050405020304" pitchFamily="18" charset="0"/>
              </a:rPr>
              <a:t>Αριστοτέλης, </a:t>
            </a:r>
            <a:r>
              <a:rPr lang="el-GR" sz="5200" i="1" dirty="0">
                <a:effectLst/>
                <a:latin typeface="Times New Roman" panose="02020603050405020304" pitchFamily="18" charset="0"/>
                <a:ea typeface="Times New Roman" panose="02020603050405020304" pitchFamily="18" charset="0"/>
                <a:cs typeface="Times New Roman" panose="02020603050405020304" pitchFamily="18" charset="0"/>
              </a:rPr>
              <a:t>Ηθικά </a:t>
            </a:r>
            <a:r>
              <a:rPr lang="el-GR" sz="5200" i="1" dirty="0" err="1">
                <a:effectLst/>
                <a:latin typeface="Times New Roman" panose="02020603050405020304" pitchFamily="18" charset="0"/>
                <a:ea typeface="Times New Roman" panose="02020603050405020304" pitchFamily="18" charset="0"/>
                <a:cs typeface="Times New Roman" panose="02020603050405020304" pitchFamily="18" charset="0"/>
              </a:rPr>
              <a:t>Νικομάχεια</a:t>
            </a:r>
            <a:r>
              <a:rPr lang="el-GR" sz="52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lvl="0" indent="0" algn="just">
              <a:lnSpc>
                <a:spcPct val="170000"/>
              </a:lnSpc>
              <a:spcAft>
                <a:spcPts val="800"/>
              </a:spcAft>
              <a:buNone/>
            </a:pPr>
            <a:r>
              <a:rPr lang="el-GR" sz="5200" dirty="0">
                <a:effectLst/>
                <a:latin typeface="Times New Roman" panose="02020603050405020304" pitchFamily="18" charset="0"/>
                <a:ea typeface="Times New Roman" panose="02020603050405020304" pitchFamily="18" charset="0"/>
                <a:cs typeface="Times New Roman" panose="02020603050405020304" pitchFamily="18" charset="0"/>
              </a:rPr>
              <a:t>1097</a:t>
            </a:r>
            <a:r>
              <a:rPr lang="en-US" sz="5200" dirty="0">
                <a:effectLst/>
                <a:latin typeface="Times New Roman" panose="02020603050405020304" pitchFamily="18" charset="0"/>
                <a:ea typeface="Times New Roman" panose="02020603050405020304" pitchFamily="18" charset="0"/>
                <a:cs typeface="Times New Roman" panose="02020603050405020304" pitchFamily="18" charset="0"/>
              </a:rPr>
              <a:t>b</a:t>
            </a:r>
            <a:r>
              <a:rPr lang="el-GR" sz="5200" dirty="0">
                <a:effectLst/>
                <a:latin typeface="Times New Roman" panose="02020603050405020304" pitchFamily="18" charset="0"/>
                <a:ea typeface="Times New Roman" panose="02020603050405020304" pitchFamily="18" charset="0"/>
                <a:cs typeface="Times New Roman" panose="02020603050405020304" pitchFamily="18" charset="0"/>
              </a:rPr>
              <a:t>: «Γίνεται λοιπόν έτσι φανερό ότι η ευδαιμονία είναι ένα τελικό αγαθό, κάτι που και από μόνο του είναι αρκετό για τον άνθρωπο: είναι το </a:t>
            </a:r>
            <a:r>
              <a:rPr lang="el-GR" sz="5200" i="1" dirty="0">
                <a:effectLst/>
                <a:latin typeface="Times New Roman" panose="02020603050405020304" pitchFamily="18" charset="0"/>
                <a:ea typeface="Times New Roman" panose="02020603050405020304" pitchFamily="18" charset="0"/>
                <a:cs typeface="Times New Roman" panose="02020603050405020304" pitchFamily="18" charset="0"/>
              </a:rPr>
              <a:t>τέλος</a:t>
            </a:r>
            <a:r>
              <a:rPr lang="el-GR" sz="5200" dirty="0">
                <a:effectLst/>
                <a:latin typeface="Times New Roman" panose="02020603050405020304" pitchFamily="18" charset="0"/>
                <a:ea typeface="Times New Roman" panose="02020603050405020304" pitchFamily="18" charset="0"/>
                <a:cs typeface="Times New Roman" panose="02020603050405020304" pitchFamily="18" charset="0"/>
              </a:rPr>
              <a:t> των </a:t>
            </a:r>
            <a:r>
              <a:rPr lang="el-GR" sz="5200" dirty="0" err="1">
                <a:effectLst/>
                <a:latin typeface="Times New Roman" panose="02020603050405020304" pitchFamily="18" charset="0"/>
                <a:ea typeface="Times New Roman" panose="02020603050405020304" pitchFamily="18" charset="0"/>
                <a:cs typeface="Times New Roman" panose="02020603050405020304" pitchFamily="18" charset="0"/>
              </a:rPr>
              <a:t>πράξεών</a:t>
            </a:r>
            <a:r>
              <a:rPr lang="el-GR" sz="5200" dirty="0">
                <a:effectLst/>
                <a:latin typeface="Times New Roman" panose="02020603050405020304" pitchFamily="18" charset="0"/>
                <a:ea typeface="Times New Roman" panose="02020603050405020304" pitchFamily="18" charset="0"/>
                <a:cs typeface="Times New Roman" panose="02020603050405020304" pitchFamily="18" charset="0"/>
              </a:rPr>
              <a:t> μας». (Πηγή: </a:t>
            </a:r>
            <a:r>
              <a:rPr lang="el-GR" sz="5200"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Πύλη για την ελληνική γλώσσα</a:t>
            </a:r>
            <a:r>
              <a:rPr lang="el-GR" sz="52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lvl="0" indent="0" algn="just">
              <a:lnSpc>
                <a:spcPct val="170000"/>
              </a:lnSpc>
              <a:spcAft>
                <a:spcPts val="800"/>
              </a:spcAft>
              <a:buNone/>
            </a:pPr>
            <a:r>
              <a:rPr lang="el-GR" sz="5200" dirty="0">
                <a:effectLst/>
                <a:latin typeface="Times New Roman" panose="02020603050405020304" pitchFamily="18" charset="0"/>
                <a:ea typeface="Times New Roman" panose="02020603050405020304" pitchFamily="18" charset="0"/>
                <a:cs typeface="Times New Roman" panose="02020603050405020304" pitchFamily="18" charset="0"/>
              </a:rPr>
              <a:t> 1099</a:t>
            </a:r>
            <a:r>
              <a:rPr lang="en-US" sz="52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l-GR" sz="5200" dirty="0">
                <a:effectLst/>
                <a:latin typeface="Times New Roman" panose="02020603050405020304" pitchFamily="18" charset="0"/>
                <a:ea typeface="Times New Roman" panose="02020603050405020304" pitchFamily="18" charset="0"/>
                <a:cs typeface="Times New Roman" panose="02020603050405020304" pitchFamily="18" charset="0"/>
              </a:rPr>
              <a:t>: «Συμπέρασμα: Η ευδαιμονία είναι το υπέρτατο αγαθό, και μαζί ό,τι πιο ωραίο και ό,τι πιο ευχάριστο: οι τρεις αυτές ιδιότητες δεν πρέπει να χωρίζονται με τον τρόπο που αυτό γίνεται στην επιγραφή της Δήλου: </a:t>
            </a:r>
            <a:r>
              <a:rPr lang="el-GR" sz="5200" i="1" dirty="0">
                <a:effectLst/>
                <a:latin typeface="Times New Roman" panose="02020603050405020304" pitchFamily="18" charset="0"/>
                <a:ea typeface="Times New Roman" panose="02020603050405020304" pitchFamily="18" charset="0"/>
                <a:cs typeface="Times New Roman" panose="02020603050405020304" pitchFamily="18" charset="0"/>
              </a:rPr>
              <a:t>Το δικαιότατο είναι το πιο όμορφο, η υγεία το καλύτερο·</a:t>
            </a:r>
            <a:br>
              <a:rPr lang="el-GR" sz="5200" dirty="0">
                <a:effectLst/>
                <a:latin typeface="Times New Roman" panose="02020603050405020304" pitchFamily="18" charset="0"/>
                <a:ea typeface="Times New Roman" panose="02020603050405020304" pitchFamily="18" charset="0"/>
                <a:cs typeface="Times New Roman" panose="02020603050405020304" pitchFamily="18" charset="0"/>
              </a:rPr>
            </a:br>
            <a:r>
              <a:rPr lang="el-GR" sz="5200" i="1" dirty="0">
                <a:effectLst/>
                <a:latin typeface="Times New Roman" panose="02020603050405020304" pitchFamily="18" charset="0"/>
                <a:ea typeface="Times New Roman" panose="02020603050405020304" pitchFamily="18" charset="0"/>
                <a:cs typeface="Times New Roman" panose="02020603050405020304" pitchFamily="18" charset="0"/>
              </a:rPr>
              <a:t>το πιο ευχάριστο </a:t>
            </a:r>
            <a:r>
              <a:rPr lang="el-GR" sz="5200" i="1" dirty="0" err="1">
                <a:effectLst/>
                <a:latin typeface="Times New Roman" panose="02020603050405020304" pitchFamily="18" charset="0"/>
                <a:ea typeface="Times New Roman" panose="02020603050405020304" pitchFamily="18" charset="0"/>
                <a:cs typeface="Times New Roman" panose="02020603050405020304" pitchFamily="18" charset="0"/>
              </a:rPr>
              <a:t>απ</a:t>
            </a:r>
            <a:r>
              <a:rPr lang="el-GR" sz="5200" i="1" dirty="0">
                <a:effectLst/>
                <a:latin typeface="Times New Roman" panose="02020603050405020304" pitchFamily="18" charset="0"/>
                <a:ea typeface="Times New Roman" panose="02020603050405020304" pitchFamily="18" charset="0"/>
                <a:cs typeface="Times New Roman" panose="02020603050405020304" pitchFamily="18" charset="0"/>
              </a:rPr>
              <a:t>᾽ όλα να ᾽</a:t>
            </a:r>
            <a:r>
              <a:rPr lang="el-GR" sz="5200" i="1" dirty="0" err="1">
                <a:effectLst/>
                <a:latin typeface="Times New Roman" panose="02020603050405020304" pitchFamily="18" charset="0"/>
                <a:ea typeface="Times New Roman" panose="02020603050405020304" pitchFamily="18" charset="0"/>
                <a:cs typeface="Times New Roman" panose="02020603050405020304" pitchFamily="18" charset="0"/>
              </a:rPr>
              <a:t>χει</a:t>
            </a:r>
            <a:r>
              <a:rPr lang="el-GR" sz="5200" i="1" dirty="0">
                <a:effectLst/>
                <a:latin typeface="Times New Roman" panose="02020603050405020304" pitchFamily="18" charset="0"/>
                <a:ea typeface="Times New Roman" panose="02020603050405020304" pitchFamily="18" charset="0"/>
                <a:cs typeface="Times New Roman" panose="02020603050405020304" pitchFamily="18" charset="0"/>
              </a:rPr>
              <a:t> κανείς ό,τι αγαπά·</a:t>
            </a:r>
            <a:r>
              <a:rPr lang="el-GR" sz="5200" dirty="0">
                <a:effectLst/>
                <a:latin typeface="Times New Roman" panose="02020603050405020304" pitchFamily="18" charset="0"/>
                <a:ea typeface="Times New Roman" panose="02020603050405020304" pitchFamily="18" charset="0"/>
                <a:cs typeface="Times New Roman" panose="02020603050405020304" pitchFamily="18" charset="0"/>
              </a:rPr>
              <a:t> ο λόγος είναι ότι όλες αυτές οι ιδιότητες συνυπάρχουν στις άριστες ενέργειες — αυτές, ή μία από αυτές, η καλύτερη, λέμε πως είναι η ευδαιμονία. Ολοφάνερα όμως —όπως το είπαμε κιόλας— η ευδαιμονία χρειάζεται και τα εξωτερικά αγαθά· γιατί είναι αδύνατο, ή τουλάχιστο δεν είναι εύκολο, να κάνει κανείς τις καλές και ωραίες ενέργειες, αν δεν έχει στη διάθεσή του τη βοήθεια των εξωτερικών αγαθών». (Πηγή: </a:t>
            </a:r>
            <a:r>
              <a:rPr lang="el-GR" sz="5200"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Πύλη για την ελληνική γλώσσα</a:t>
            </a:r>
            <a:r>
              <a:rPr lang="el-GR" sz="5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5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451365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8C956B1-8E58-F61B-22C6-28DE44583C55}"/>
              </a:ext>
            </a:extLst>
          </p:cNvPr>
          <p:cNvSpPr>
            <a:spLocks noGrp="1"/>
          </p:cNvSpPr>
          <p:nvPr>
            <p:ph idx="1"/>
          </p:nvPr>
        </p:nvSpPr>
        <p:spPr>
          <a:xfrm>
            <a:off x="2589212" y="994299"/>
            <a:ext cx="8915400" cy="4916923"/>
          </a:xfrm>
        </p:spPr>
        <p:txBody>
          <a:bodyPr>
            <a:normAutofit lnSpcReduction="10000"/>
          </a:bodyPr>
          <a:lstStyle/>
          <a:p>
            <a:pPr marL="342900" lvl="0" indent="-342900" algn="just">
              <a:lnSpc>
                <a:spcPct val="115000"/>
              </a:lnSpc>
              <a:spcAft>
                <a:spcPts val="800"/>
              </a:spcAft>
              <a:buFont typeface="Symbol" panose="05050102010706020507" pitchFamily="18" charset="2"/>
              <a:buChar char=""/>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Με βάση τα παρακάτω αποσπάσματα, τίθεται η εφικτή ευτυχία της αρχαίας ελληνικής σκέψης υπό αμφισβήτηση; Γιατί;</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u="sng" dirty="0" err="1">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Καντ</a:t>
            </a:r>
            <a:r>
              <a:rPr lang="el-GR" sz="1800"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 (πηγή 4, ενότητα δεύτερη).</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b="0" i="1" dirty="0">
                <a:solidFill>
                  <a:srgbClr val="970B0C"/>
                </a:solidFill>
                <a:effectLst/>
                <a:latin typeface="Times New Roman" panose="02020603050405020304" pitchFamily="18" charset="0"/>
              </a:rPr>
              <a:t>“Πράττε έτσι, ώστε να χρησιμοποιείς την ανθρωπότητα, τόσο στο πρόσωπό σου όσο και στο πρόσωπο του άλλου ανθρώπου, πάντα ταυτόχρονα ως σκοπό και ποτέ μόνο ως μέσο”.</a:t>
            </a:r>
            <a:br>
              <a:rPr lang="el-GR" dirty="0"/>
            </a:br>
            <a:r>
              <a:rPr lang="el-GR" sz="1600" b="0" i="0" dirty="0">
                <a:solidFill>
                  <a:srgbClr val="970B0C"/>
                </a:solidFill>
                <a:effectLst/>
                <a:latin typeface="Times New Roman" panose="02020603050405020304" pitchFamily="18" charset="0"/>
              </a:rPr>
              <a:t>(Ι. </a:t>
            </a:r>
            <a:r>
              <a:rPr lang="el-GR" sz="1600" b="0" i="0" dirty="0" err="1">
                <a:solidFill>
                  <a:srgbClr val="970B0C"/>
                </a:solidFill>
                <a:effectLst/>
                <a:latin typeface="Times New Roman" panose="02020603050405020304" pitchFamily="18" charset="0"/>
              </a:rPr>
              <a:t>Καντ</a:t>
            </a:r>
            <a:r>
              <a:rPr lang="el-GR" sz="1600" b="0" i="0" dirty="0">
                <a:solidFill>
                  <a:srgbClr val="970B0C"/>
                </a:solidFill>
                <a:effectLst/>
                <a:latin typeface="Times New Roman" panose="02020603050405020304" pitchFamily="18" charset="0"/>
              </a:rPr>
              <a:t>, </a:t>
            </a:r>
            <a:r>
              <a:rPr lang="el-GR" sz="1600" b="0" i="1" dirty="0">
                <a:solidFill>
                  <a:srgbClr val="970B0C"/>
                </a:solidFill>
                <a:effectLst/>
                <a:latin typeface="Times New Roman" panose="02020603050405020304" pitchFamily="18" charset="0"/>
              </a:rPr>
              <a:t>Τα θεμέλια της μεταφυσικής των ηθών</a:t>
            </a:r>
            <a:r>
              <a:rPr lang="el-GR" sz="1600" b="0" i="0" dirty="0">
                <a:solidFill>
                  <a:srgbClr val="970B0C"/>
                </a:solidFill>
                <a:effectLst/>
                <a:latin typeface="Times New Roman" panose="02020603050405020304" pitchFamily="18" charset="0"/>
              </a:rPr>
              <a:t>, </a:t>
            </a:r>
            <a:r>
              <a:rPr lang="el-GR" sz="1600" b="0" i="0" dirty="0" err="1">
                <a:solidFill>
                  <a:srgbClr val="970B0C"/>
                </a:solidFill>
                <a:effectLst/>
                <a:latin typeface="Times New Roman" panose="02020603050405020304" pitchFamily="18" charset="0"/>
              </a:rPr>
              <a:t>μτφρ</a:t>
            </a:r>
            <a:r>
              <a:rPr lang="el-GR" sz="1600" b="0" i="0" dirty="0">
                <a:solidFill>
                  <a:srgbClr val="970B0C"/>
                </a:solidFill>
                <a:effectLst/>
                <a:latin typeface="Times New Roman" panose="02020603050405020304" pitchFamily="18" charset="0"/>
              </a:rPr>
              <a:t>. Γ. Τζαβάρα, </a:t>
            </a:r>
            <a:r>
              <a:rPr lang="el-GR" sz="1600" b="0" i="0" dirty="0" err="1">
                <a:solidFill>
                  <a:srgbClr val="970B0C"/>
                </a:solidFill>
                <a:effectLst/>
                <a:latin typeface="Times New Roman" panose="02020603050405020304" pitchFamily="18" charset="0"/>
              </a:rPr>
              <a:t>εκδ</a:t>
            </a:r>
            <a:r>
              <a:rPr lang="el-GR" sz="1600" b="0" i="0" dirty="0">
                <a:solidFill>
                  <a:srgbClr val="970B0C"/>
                </a:solidFill>
                <a:effectLst/>
                <a:latin typeface="Times New Roman" panose="02020603050405020304" pitchFamily="18" charset="0"/>
              </a:rPr>
              <a:t>. Δωδώνη, Αθήνα-Γιάννινα 1984, σ. 81)</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2) «άρα μια ελεύθερη θέληση και μια θέληση κάτω από ηθικούς νόμους είναι ένα και το αυτό...».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Καντ,Ι</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(1984). </a:t>
            </a:r>
            <a:r>
              <a:rPr lang="el-GR" sz="1800" i="1" dirty="0">
                <a:effectLst/>
                <a:latin typeface="Times New Roman" panose="02020603050405020304" pitchFamily="18" charset="0"/>
                <a:ea typeface="Times New Roman" panose="02020603050405020304" pitchFamily="18" charset="0"/>
                <a:cs typeface="Times New Roman" panose="02020603050405020304" pitchFamily="18" charset="0"/>
              </a:rPr>
              <a:t>Τα θεμέλια της μεταφυσικής των ηθών</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μτφρ</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Γ. Τζαβάρας,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εκδ</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Δωδώνη, Αθήνα-Γιάννινα, σ.107).</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3) «Για τη σύγχρονη σκέψη, ζητούμενο ήταν πολύ περισσότερο να συλλάβει την ελευθερία ως άπειρη διαδικασία απελευθέρωσης ή χειραφέτησης, ή μάλλον άρσης της αλλοτρίωσης, σε σχέση με τις αυταπάτες που μας αποκρύπτουν το πραγματικό, συμπεριλαμβανομένης της αυταπάτης του αυτεξούσιου».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Renaut</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i="1" dirty="0">
                <a:effectLst/>
                <a:latin typeface="Times New Roman" panose="02020603050405020304" pitchFamily="18" charset="0"/>
                <a:ea typeface="Times New Roman" panose="02020603050405020304" pitchFamily="18" charset="0"/>
                <a:cs typeface="Times New Roman" panose="02020603050405020304" pitchFamily="18" charset="0"/>
              </a:rPr>
              <a:t>Η φιλοσοφία</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σ. 715).</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570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FCB7240-A58A-609A-A580-76CA4EC5C35B}"/>
              </a:ext>
            </a:extLst>
          </p:cNvPr>
          <p:cNvSpPr>
            <a:spLocks noGrp="1"/>
          </p:cNvSpPr>
          <p:nvPr>
            <p:ph idx="1"/>
          </p:nvPr>
        </p:nvSpPr>
        <p:spPr/>
        <p:txBody>
          <a:bodyPr/>
          <a:lstStyle/>
          <a:p>
            <a:pPr algn="ctr"/>
            <a:endParaRPr lang="el-GR" sz="3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l-GR" sz="3600" dirty="0">
                <a:effectLst/>
                <a:latin typeface="Times New Roman" panose="02020603050405020304" pitchFamily="18" charset="0"/>
                <a:ea typeface="Times New Roman" panose="02020603050405020304" pitchFamily="18" charset="0"/>
                <a:cs typeface="Times New Roman" panose="02020603050405020304" pitchFamily="18" charset="0"/>
              </a:rPr>
              <a:t>Τελικά,</a:t>
            </a:r>
          </a:p>
          <a:p>
            <a:pPr marL="0" indent="0" algn="ctr">
              <a:buNone/>
            </a:pPr>
            <a:r>
              <a:rPr lang="el-GR" sz="360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3600" dirty="0">
                <a:effectLst/>
                <a:latin typeface="Times New Roman" panose="02020603050405020304" pitchFamily="18" charset="0"/>
                <a:ea typeface="Times New Roman" panose="02020603050405020304" pitchFamily="18" charset="0"/>
                <a:cs typeface="Times New Roman" panose="02020603050405020304" pitchFamily="18" charset="0"/>
              </a:rPr>
              <a:t>για την οικογένεια η ευτυχία είναι εφικτή, </a:t>
            </a:r>
            <a:r>
              <a:rPr lang="el-GR" sz="3600">
                <a:effectLst/>
                <a:latin typeface="Times New Roman" panose="02020603050405020304" pitchFamily="18" charset="0"/>
                <a:ea typeface="Times New Roman" panose="02020603050405020304" pitchFamily="18" charset="0"/>
                <a:cs typeface="Times New Roman" panose="02020603050405020304" pitchFamily="18" charset="0"/>
              </a:rPr>
              <a:t>ευκταία </a:t>
            </a:r>
          </a:p>
          <a:p>
            <a:pPr marL="0" indent="0" algn="ctr">
              <a:buNone/>
            </a:pPr>
            <a:r>
              <a:rPr lang="el-GR" sz="3600">
                <a:effectLst/>
                <a:latin typeface="Times New Roman" panose="02020603050405020304" pitchFamily="18" charset="0"/>
                <a:ea typeface="Times New Roman" panose="02020603050405020304" pitchFamily="18" charset="0"/>
                <a:cs typeface="Times New Roman" panose="02020603050405020304" pitchFamily="18" charset="0"/>
              </a:rPr>
              <a:t>ή </a:t>
            </a:r>
            <a:r>
              <a:rPr lang="el-GR" sz="3600" dirty="0">
                <a:effectLst/>
                <a:latin typeface="Times New Roman" panose="02020603050405020304" pitchFamily="18" charset="0"/>
                <a:ea typeface="Times New Roman" panose="02020603050405020304" pitchFamily="18" charset="0"/>
                <a:cs typeface="Times New Roman" panose="02020603050405020304" pitchFamily="18" charset="0"/>
              </a:rPr>
              <a:t>ουδέποτε δυνατή να αποκτηθεί;</a:t>
            </a:r>
            <a:endParaRPr lang="el-GR"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765732757"/>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TotalTime>
  <Words>586</Words>
  <Application>Microsoft Office PowerPoint</Application>
  <PresentationFormat>Ευρεία οθόνη</PresentationFormat>
  <Paragraphs>18</Paragraphs>
  <Slides>5</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5</vt:i4>
      </vt:variant>
    </vt:vector>
  </HeadingPairs>
  <TitlesOfParts>
    <vt:vector size="12" baseType="lpstr">
      <vt:lpstr>Arial</vt:lpstr>
      <vt:lpstr>Calibri</vt:lpstr>
      <vt:lpstr>Century Gothic</vt:lpstr>
      <vt:lpstr>Symbol</vt:lpstr>
      <vt:lpstr>Times New Roman</vt:lpstr>
      <vt:lpstr>Wingdings 3</vt:lpstr>
      <vt:lpstr>Θρόισμα</vt:lpstr>
      <vt:lpstr>Η ΟΙΚΟΓΕΝΕΙΑ ΜΕΤΑΞΥ ΕΥΤΥΧΙΑΣ ΚΑΙ ΚΑΘΗΚΟΝΤΟΣ</vt:lpstr>
      <vt:lpstr>Παρουσίαση του PowerPoint</vt:lpstr>
      <vt:lpstr>1ο Φύλλο Εργασίας : Κατανοώντας το δίλημμα </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ΟΙΚΟΓΕΝΕΙΑ ΜΕΤΑΞΥ ΕΥΤΥΧΙΑΣ ΚΑΙ ΚΑΘΗΚΟΝΤΟΣ</dc:title>
  <dc:creator>Φωτεινή Κυριακού</dc:creator>
  <cp:lastModifiedBy>Φωτεινή Κυριακού</cp:lastModifiedBy>
  <cp:revision>2</cp:revision>
  <dcterms:created xsi:type="dcterms:W3CDTF">2024-03-05T13:29:27Z</dcterms:created>
  <dcterms:modified xsi:type="dcterms:W3CDTF">2024-03-05T19:47:31Z</dcterms:modified>
</cp:coreProperties>
</file>