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9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@HROES1821" TargetMode="External"/><Relationship Id="rId2" Type="http://schemas.openxmlformats.org/officeDocument/2006/relationships/hyperlink" Target="https://www.youtube.com/watch?v=8Lv6m31vckE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EMuS1F6La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1067" y="1704110"/>
            <a:ext cx="8915399" cy="330187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4000" b="1" dirty="0" smtClean="0"/>
              <a:t>Ο ελληνισμός </a:t>
            </a:r>
            <a:r>
              <a:rPr lang="el-GR" sz="4000" b="1" dirty="0" smtClean="0"/>
              <a:t/>
            </a:r>
            <a:br>
              <a:rPr lang="el-GR" sz="4000" b="1" dirty="0" smtClean="0"/>
            </a:br>
            <a:r>
              <a:rPr lang="el-GR" sz="4000" b="1" dirty="0" smtClean="0"/>
              <a:t>από </a:t>
            </a:r>
            <a:r>
              <a:rPr lang="el-GR" sz="4000" b="1" dirty="0"/>
              <a:t>τα μέσα του 18ου αιώνα </a:t>
            </a:r>
            <a:r>
              <a:rPr lang="el-GR" sz="4000" b="1" dirty="0" smtClean="0"/>
              <a:t>έως τις </a:t>
            </a:r>
            <a:r>
              <a:rPr lang="el-GR" sz="4000" b="1" dirty="0"/>
              <a:t>αρχές του 19ου αιώνα</a:t>
            </a:r>
            <a:r>
              <a:rPr lang="el-GR" sz="4000" dirty="0"/>
              <a:t>.</a:t>
            </a:r>
            <a:br>
              <a:rPr lang="el-GR" sz="4000" dirty="0"/>
            </a:br>
            <a:endParaRPr lang="el-GR" sz="4000" b="1" dirty="0"/>
          </a:p>
        </p:txBody>
      </p:sp>
    </p:spTree>
    <p:extLst>
      <p:ext uri="{BB962C8B-B14F-4D97-AF65-F5344CB8AC3E}">
        <p14:creationId xmlns:p14="http://schemas.microsoft.com/office/powerpoint/2010/main" val="3419695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7982" y="270164"/>
            <a:ext cx="11714018" cy="63709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l-GR" sz="2400" b="1" dirty="0" smtClean="0">
                <a:latin typeface="Arial" panose="020B0604020202020204" pitchFamily="34" charset="0"/>
              </a:rPr>
              <a:t>Αδαμάντιος Κοραής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400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Arial" panose="020B0604020202020204" pitchFamily="34" charset="0"/>
              </a:rPr>
              <a:t>Υποστήριζε </a:t>
            </a:r>
            <a:r>
              <a:rPr lang="el-GR" sz="2400" dirty="0">
                <a:latin typeface="Arial" panose="020B0604020202020204" pitchFamily="34" charset="0"/>
              </a:rPr>
              <a:t>τις φιλελεύθερες Ιδέες της Γαλλικής Επανάστασης:</a:t>
            </a:r>
          </a:p>
          <a:p>
            <a:pPr>
              <a:buFont typeface="+mj-lt"/>
              <a:buAutoNum type="arabicPeriod"/>
            </a:pPr>
            <a:r>
              <a:rPr lang="el-GR" sz="2400" dirty="0">
                <a:latin typeface="Arial" panose="020B0604020202020204" pitchFamily="34" charset="0"/>
              </a:rPr>
              <a:t>Οι Έλληνες πρέπει πρώτα να μορφωθούν για να απελευθερωθούν</a:t>
            </a:r>
          </a:p>
          <a:p>
            <a:pPr>
              <a:buFont typeface="+mj-lt"/>
              <a:buAutoNum type="arabicPeriod"/>
            </a:pPr>
            <a:r>
              <a:rPr lang="el-GR" sz="2400" dirty="0">
                <a:latin typeface="Arial" panose="020B0604020202020204" pitchFamily="34" charset="0"/>
              </a:rPr>
              <a:t>Όχι στον εξαρχαϊσμό της γλώσσας αλλά όχι και στη δημοτική αυτούσια.</a:t>
            </a:r>
          </a:p>
          <a:p>
            <a:r>
              <a:rPr lang="el-GR" sz="2400" dirty="0">
                <a:latin typeface="Arial" panose="020B0604020202020204" pitchFamily="34" charset="0"/>
              </a:rPr>
              <a:t> </a:t>
            </a:r>
            <a:r>
              <a:rPr lang="el-GR" sz="2400" dirty="0"/>
              <a:t/>
            </a:r>
            <a:br>
              <a:rPr lang="el-GR" sz="2400" dirty="0"/>
            </a:br>
            <a:r>
              <a:rPr lang="el-GR" sz="2400" b="1" dirty="0">
                <a:latin typeface="Arial" panose="020B0604020202020204" pitchFamily="34" charset="0"/>
              </a:rPr>
              <a:t>Ανώνυμος:</a:t>
            </a:r>
            <a:r>
              <a:rPr lang="el-GR" sz="2400" dirty="0">
                <a:latin typeface="Arial" panose="020B0604020202020204" pitchFamily="34" charset="0"/>
              </a:rPr>
              <a:t/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dirty="0">
                <a:latin typeface="Arial" panose="020B0604020202020204" pitchFamily="34" charset="0"/>
              </a:rPr>
              <a:t/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dirty="0">
                <a:latin typeface="Arial" panose="020B0604020202020204" pitchFamily="34" charset="0"/>
              </a:rPr>
              <a:t>Άγνωστος συγγραφέας της «Ελληνικής Νομαρχίας» υποστήριζε με πάθος την ιδέα ότι οι Έλληνες πρέπει να αγωνιστούν μόνοι τους για την Ελευθερία τους.</a:t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dirty="0">
                <a:latin typeface="Arial" panose="020B0604020202020204" pitchFamily="34" charset="0"/>
              </a:rPr>
              <a:t> </a:t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b="1" dirty="0">
                <a:latin typeface="Arial" panose="020B0604020202020204" pitchFamily="34" charset="0"/>
              </a:rPr>
              <a:t>Άλλοι Εκπρόσωποι του Νεοελληνικού Διαφωτισμού:</a:t>
            </a:r>
            <a:r>
              <a:rPr lang="el-GR" sz="2400" dirty="0">
                <a:latin typeface="Arial" panose="020B0604020202020204" pitchFamily="34" charset="0"/>
              </a:rPr>
              <a:t/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dirty="0">
                <a:latin typeface="Arial" panose="020B0604020202020204" pitchFamily="34" charset="0"/>
              </a:rPr>
              <a:t/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dirty="0">
                <a:latin typeface="Arial" panose="020B0604020202020204" pitchFamily="34" charset="0"/>
              </a:rPr>
              <a:t>Κοσμάς Αιτωλός</a:t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dirty="0">
                <a:latin typeface="Arial" panose="020B0604020202020204" pitchFamily="34" charset="0"/>
              </a:rPr>
              <a:t>Ευγένιος Βούλγαρης</a:t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dirty="0">
                <a:latin typeface="Arial" panose="020B0604020202020204" pitchFamily="34" charset="0"/>
              </a:rPr>
              <a:t>Ιώσηπος Μοισιόδακας</a:t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dirty="0">
                <a:latin typeface="Arial" panose="020B0604020202020204" pitchFamily="34" charset="0"/>
              </a:rPr>
              <a:t>Δημήτριος Καταρτζής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784161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02838" y="637015"/>
            <a:ext cx="7747634" cy="56323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endParaRPr lang="el-GR" sz="2400" dirty="0" smtClean="0">
              <a:hlinkClick r:id="rId2"/>
            </a:endParaRPr>
          </a:p>
          <a:p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www.youtube.com/watch?v=8Lv6m31vckE</a:t>
            </a:r>
            <a:endParaRPr lang="el-GR" sz="2400" dirty="0" smtClean="0"/>
          </a:p>
          <a:p>
            <a:endParaRPr lang="el-GR" sz="2400" dirty="0"/>
          </a:p>
          <a:p>
            <a:endParaRPr lang="el-GR" sz="2400" dirty="0" smtClean="0"/>
          </a:p>
          <a:p>
            <a:endParaRPr lang="el-GR" sz="2400" dirty="0"/>
          </a:p>
          <a:p>
            <a:endParaRPr lang="el-GR" sz="2400" dirty="0" smtClean="0"/>
          </a:p>
          <a:p>
            <a:endParaRPr lang="el-GR" sz="2400" dirty="0"/>
          </a:p>
          <a:p>
            <a:r>
              <a:rPr lang="el-GR" sz="2400" b="1" dirty="0"/>
              <a:t>ΑΔΑΜΑΝΤΙΟΣ ΚΟΡΑΗΣ 1748-1833</a:t>
            </a:r>
          </a:p>
          <a:p>
            <a:endParaRPr lang="el-GR" sz="2400" dirty="0" smtClean="0"/>
          </a:p>
          <a:p>
            <a:endParaRPr lang="el-GR" sz="2400" dirty="0"/>
          </a:p>
          <a:p>
            <a:r>
              <a:rPr lang="en-US" sz="2400" dirty="0">
                <a:hlinkClick r:id="rId3"/>
              </a:rPr>
              <a:t/>
            </a:r>
            <a:br>
              <a:rPr lang="en-US" sz="2400" dirty="0">
                <a:hlinkClick r:id="rId3"/>
              </a:rPr>
            </a:br>
            <a:r>
              <a:rPr lang="en-US" sz="2400" dirty="0">
                <a:hlinkClick r:id="rId3"/>
              </a:rPr>
              <a:t>HROES1821</a:t>
            </a:r>
            <a:endParaRPr lang="en-US" sz="2400" dirty="0"/>
          </a:p>
          <a:p>
            <a:r>
              <a:rPr lang="en-US" sz="2400" dirty="0" smtClean="0"/>
              <a:t>HROES1821</a:t>
            </a:r>
            <a:endParaRPr lang="el-GR" sz="2400" dirty="0" smtClean="0"/>
          </a:p>
          <a:p>
            <a:endParaRPr lang="el-GR" sz="2400" dirty="0"/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730682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8868" y="322782"/>
            <a:ext cx="7828085" cy="60016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Οικονομικές αλλαγές</a:t>
            </a:r>
            <a:b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</a:b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/>
            </a:r>
            <a:b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</a:b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Α. </a:t>
            </a:r>
            <a:r>
              <a:rPr lang="el-GR" sz="2400" b="1" u="sng" dirty="0">
                <a:solidFill>
                  <a:srgbClr val="7A7A7B"/>
                </a:solidFill>
                <a:latin typeface="Arial" panose="020B0604020202020204" pitchFamily="34" charset="0"/>
              </a:rPr>
              <a:t>Επέκταση του ευρωπαϊκού εμπορίου στην Ανατολή:</a:t>
            </a: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/>
            </a:r>
            <a:b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</a:b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 </a:t>
            </a:r>
            <a:r>
              <a:rPr lang="el-GR" sz="2400" dirty="0">
                <a:latin typeface="Arial" panose="020B0604020202020204" pitchFamily="34" charset="0"/>
              </a:rPr>
              <a:t>Έλληνες, Εβραίοι, Αρμένιοι διακρίθηκαν στο εμπόριο και στη ναυτιλία εξαιτίας: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</a:rPr>
              <a:t> Συνθήκη Κιουτσούκ Καϊναρτζή (ελεύθερη κίνηση εμπορικών πλοίων με ρωσική σημαία).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</a:rPr>
              <a:t>Περιορισμένη παρουσία γαλλικών και βρετανικών πλοίων (λόγω ναπολεόντειων πολέμων).</a:t>
            </a:r>
          </a:p>
          <a:p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/>
            </a:r>
            <a:b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</a:b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Β. </a:t>
            </a:r>
            <a:r>
              <a:rPr lang="el-GR" sz="2400" b="1" u="sng" dirty="0">
                <a:solidFill>
                  <a:srgbClr val="7A7A7B"/>
                </a:solidFill>
                <a:latin typeface="Arial" panose="020B0604020202020204" pitchFamily="34" charset="0"/>
              </a:rPr>
              <a:t>Εξέλιξη πόλεων σε σημαντικά εμπορικά κέντρα:</a:t>
            </a: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 Θεσ/νίκη, Ιωάννινα, Σμύρνη, Χίος</a:t>
            </a:r>
            <a:b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</a:br>
            <a:r>
              <a:rPr lang="el-GR" sz="2400" b="1" u="sng" dirty="0">
                <a:solidFill>
                  <a:srgbClr val="7A7A7B"/>
                </a:solidFill>
                <a:latin typeface="Arial" panose="020B0604020202020204" pitchFamily="34" charset="0"/>
              </a:rPr>
              <a:t/>
            </a:r>
            <a:br>
              <a:rPr lang="el-GR" sz="2400" b="1" u="sng" dirty="0">
                <a:solidFill>
                  <a:srgbClr val="7A7A7B"/>
                </a:solidFill>
                <a:latin typeface="Arial" panose="020B0604020202020204" pitchFamily="34" charset="0"/>
              </a:rPr>
            </a:br>
            <a:r>
              <a:rPr lang="el-GR" sz="2400" b="1" u="sng" dirty="0">
                <a:solidFill>
                  <a:srgbClr val="7A7A7B"/>
                </a:solidFill>
                <a:latin typeface="Arial" panose="020B0604020202020204" pitchFamily="34" charset="0"/>
              </a:rPr>
              <a:t>​Γ. Εξέλιξη ελληνικών παροικιών: (</a:t>
            </a: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Βιέννη, Βενετία, Τεργέστη κ.ά).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843776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0077" y="595424"/>
            <a:ext cx="7537938" cy="56323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buFont typeface="+mj-lt"/>
              <a:buAutoNum type="arabicPeriod"/>
            </a:pPr>
            <a:r>
              <a:rPr lang="el-GR" sz="2400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Κοινωνικοί </a:t>
            </a: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μετασχηματισμοί</a:t>
            </a:r>
            <a:r>
              <a:rPr lang="el-GR" sz="2400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:</a:t>
            </a:r>
          </a:p>
          <a:p>
            <a:pPr algn="just"/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/>
            </a:r>
            <a:b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</a:b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/>
            </a:r>
            <a:b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</a:b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Α. </a:t>
            </a:r>
            <a:r>
              <a:rPr lang="el-GR" sz="2400" u="sng" dirty="0">
                <a:solidFill>
                  <a:srgbClr val="7A7A7B"/>
                </a:solidFill>
                <a:latin typeface="Arial" panose="020B0604020202020204" pitchFamily="34" charset="0"/>
              </a:rPr>
              <a:t>Ορθόδοξη εκκλησία 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 (αναγνωριζόταν από τους Οθωμανούς ως ηγεσία των υπόδουλων Ελλήνων) αποτελούνταν από</a:t>
            </a:r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</a:rPr>
              <a:t>:</a:t>
            </a:r>
          </a:p>
          <a:p>
            <a:pPr algn="just"/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/>
            </a:r>
            <a:b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</a:br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</a:rPr>
              <a:t>1. </a:t>
            </a:r>
            <a:r>
              <a:rPr lang="el-GR" sz="2400" u="sng" dirty="0" smtClean="0">
                <a:solidFill>
                  <a:srgbClr val="7A7A7B"/>
                </a:solidFill>
                <a:latin typeface="Arial" panose="020B0604020202020204" pitchFamily="34" charset="0"/>
              </a:rPr>
              <a:t>κληρικούς</a:t>
            </a:r>
            <a:r>
              <a:rPr lang="el-GR" sz="2400" u="sng" dirty="0">
                <a:solidFill>
                  <a:srgbClr val="7A7A7B"/>
                </a:solidFill>
                <a:latin typeface="Arial" panose="020B0604020202020204" pitchFamily="34" charset="0"/>
              </a:rPr>
              <a:t>  που ήταν αντίθετοι στο Διαφωτισμό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: φόβος για την ύπαρξη της ίδιας της εκκλησίας αλλά και όλου του </a:t>
            </a:r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</a:rPr>
              <a:t>έθνους</a:t>
            </a:r>
          </a:p>
          <a:p>
            <a:pPr algn="just">
              <a:buFont typeface="+mj-lt"/>
              <a:buAutoNum type="arabicPeriod"/>
            </a:pPr>
            <a:endParaRPr lang="el-GR" sz="2400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 algn="just"/>
            <a:r>
              <a:rPr lang="el-GR" sz="2400" u="sng" dirty="0" smtClean="0">
                <a:solidFill>
                  <a:srgbClr val="7A7A7B"/>
                </a:solidFill>
                <a:latin typeface="Arial" panose="020B0604020202020204" pitchFamily="34" charset="0"/>
              </a:rPr>
              <a:t>2. κληρικούς </a:t>
            </a:r>
            <a:r>
              <a:rPr lang="el-GR" sz="2400" u="sng" dirty="0">
                <a:solidFill>
                  <a:srgbClr val="7A7A7B"/>
                </a:solidFill>
                <a:latin typeface="Arial" panose="020B0604020202020204" pitchFamily="34" charset="0"/>
              </a:rPr>
              <a:t>που ασπάζονταν το Διαφωτισμό 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και στρέφονταν ενάντια στους Οθωμανού</a:t>
            </a:r>
          </a:p>
          <a:p>
            <a:pPr algn="just"/>
            <a:r>
              <a:rPr lang="el-GR" sz="2400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l-GR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841696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56792" y="289790"/>
            <a:ext cx="8874369" cy="60016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/>
            </a:r>
            <a:b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</a:b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Β. </a:t>
            </a:r>
            <a:r>
              <a:rPr lang="el-GR" sz="2400" b="1" u="sng" dirty="0">
                <a:solidFill>
                  <a:srgbClr val="7A7A7B"/>
                </a:solidFill>
                <a:latin typeface="Arial" panose="020B0604020202020204" pitchFamily="34" charset="0"/>
              </a:rPr>
              <a:t>Φαναριώτες </a:t>
            </a:r>
            <a:r>
              <a:rPr lang="el-GR" sz="2400" u="sng" dirty="0">
                <a:solidFill>
                  <a:srgbClr val="7A7A7B"/>
                </a:solidFill>
                <a:latin typeface="Arial" panose="020B0604020202020204" pitchFamily="34" charset="0"/>
              </a:rPr>
              <a:t>(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Έλληνες ευγενείς που κατοικούσαν στο Φανάρι της Κων/πολης) </a:t>
            </a:r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</a:rPr>
              <a:t>:</a:t>
            </a:r>
          </a:p>
          <a:p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</a:rPr>
              <a:t>Μάθαιναν 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ξένες γλώσσες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Σπούδαζαν στη Δύση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Κάποιοι σταδιοδρομούσαν στην Οθωμανική Διοίκηση (ηγεμόνες σε παραδουνάβιες ηγεμονίες π.χ. Μολδαβία, Βλαχία) μέχρι την κήρυξη της επανάσταση που έχασαν τις θέσεις τους.</a:t>
            </a:r>
          </a:p>
          <a:p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/>
            </a:r>
            <a:b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</a:b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Γ.</a:t>
            </a:r>
            <a:r>
              <a:rPr lang="el-GR" sz="2400" b="1" u="sng" dirty="0">
                <a:solidFill>
                  <a:srgbClr val="7A7A7B"/>
                </a:solidFill>
                <a:latin typeface="Arial" panose="020B0604020202020204" pitchFamily="34" charset="0"/>
              </a:rPr>
              <a:t> Προεστοί</a:t>
            </a: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: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/>
            </a:r>
            <a:b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</a:br>
            <a:endParaRPr lang="el-GR" sz="2400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</a:rPr>
              <a:t>Διοικούσαν ελληνικές κοινότητες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</a:rPr>
              <a:t>Συγκέντρωναν 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τους φόρους και τους απέδιδαν στους Οθωμανούς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Είχαν πολιτική εμπειρία και μεγάλες περιουσίες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Μερικοί ασκούσαν επιρροή στους Τούρκους αξιωματούχους.</a:t>
            </a:r>
            <a:endParaRPr lang="el-GR" sz="2400" i="0" dirty="0">
              <a:solidFill>
                <a:srgbClr val="7A7A7B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140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66193" y="300759"/>
            <a:ext cx="9724292" cy="63709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  <a:t>Δ. </a:t>
            </a:r>
            <a:r>
              <a:rPr lang="el-G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Έμποροι-Καραβοκύρηδες</a:t>
            </a:r>
            <a:r>
              <a:rPr lang="el-G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Καλή 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οικονομική κατάσταση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Μερικοί 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έμποροι των παροικιών ενδιαφέρονταν για τη διάδοση των νεωτερικών ιδεών (τύπωναν βιβλία, ίδρυαν σχολεία, χορηγούσαν υποτροφίες).</a:t>
            </a:r>
          </a:p>
          <a:p>
            <a: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  <a:t>Ε. </a:t>
            </a:r>
            <a:r>
              <a:rPr lang="el-G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Κλέφτες</a:t>
            </a:r>
            <a:r>
              <a:rPr lang="el-GR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l-G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Αγρότες 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που αναγκάζονταν ή επέλεγαν να καταφύγουν στα βουνά και ζούσαν με τη ληστεία.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Συχνά 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τους υποστήριζαν οι απλοί άνθρωποι και τους υμνούσαν για την τόλμη του.</a:t>
            </a:r>
          </a:p>
          <a:p>
            <a: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  <a:t>ΣΤ. </a:t>
            </a:r>
            <a:r>
              <a:rPr lang="el-G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Αρματολοί</a:t>
            </a:r>
            <a:r>
              <a:rPr lang="el-GR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Ανήκαν 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σε ένοπλα σώματα που στην αρχή τα είχαν οργανώσει οι Οθωμανοί για να τηρούν την τάξη</a:t>
            </a:r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Συχνά 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γίνονταν οι αρματολοί κλέφτες και το αντίθετο.</a:t>
            </a:r>
            <a:endParaRPr lang="el-GR" sz="2400" b="0" i="0" dirty="0">
              <a:solidFill>
                <a:srgbClr val="7A7A7B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276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7999" y="1997839"/>
            <a:ext cx="8821615" cy="41549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el-GR" sz="2400" dirty="0" smtClean="0"/>
              <a:t>  </a:t>
            </a:r>
            <a:r>
              <a:rPr lang="el-GR" sz="2400" dirty="0" smtClean="0">
                <a:latin typeface="Arial" panose="020B0604020202020204" pitchFamily="34" charset="0"/>
              </a:rPr>
              <a:t>Αρχές </a:t>
            </a:r>
            <a:r>
              <a:rPr lang="el-GR" sz="2400" dirty="0">
                <a:latin typeface="Arial" panose="020B0604020202020204" pitchFamily="34" charset="0"/>
              </a:rPr>
              <a:t>18ου αιώνα οι Έλληνες στράφηκαν στην ομόδοξη Ρωσία ζητώντας βοήθεια και οργανώθηκαν κάποια </a:t>
            </a:r>
            <a:r>
              <a:rPr lang="el-GR" sz="2400" b="1" dirty="0">
                <a:latin typeface="Arial" panose="020B0604020202020204" pitchFamily="34" charset="0"/>
              </a:rPr>
              <a:t>επαναστατικά κινήματα</a:t>
            </a:r>
            <a:r>
              <a:rPr lang="el-GR" sz="2400" b="1" dirty="0" smtClean="0">
                <a:latin typeface="Arial" panose="020B0604020202020204" pitchFamily="34" charset="0"/>
              </a:rPr>
              <a:t>:</a:t>
            </a:r>
          </a:p>
          <a:p>
            <a:endParaRPr lang="el-GR" sz="2400" dirty="0" smtClean="0">
              <a:latin typeface="Arial" panose="020B0604020202020204" pitchFamily="34" charset="0"/>
            </a:endParaRPr>
          </a:p>
          <a:p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</a:rPr>
              <a:t>2. </a:t>
            </a:r>
            <a:r>
              <a:rPr lang="el-GR" sz="2400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Ορλοφικά</a:t>
            </a:r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</a:rPr>
              <a:t> 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(1770-από τους αδερφούς Ορλόφ): υποκινήθηκαν από τη Ρωσία, εκδηλώθηκαν στην Πελοπόννησο, κατεστάλησαν.</a:t>
            </a:r>
          </a:p>
          <a:p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</a:rPr>
              <a:t>3. </a:t>
            </a:r>
            <a:r>
              <a:rPr lang="el-GR" sz="2400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Κίνημα </a:t>
            </a: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Λ. Κατσώνη 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(1792): υποκινήθηκε από τη Ρωσία, εκδηλώθηκε στα Νησιά του Αιγαίου, κατεστάλη και αυτό.</a:t>
            </a:r>
          </a:p>
          <a:p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</a:rPr>
              <a:t>4. </a:t>
            </a:r>
            <a:r>
              <a:rPr lang="el-GR" sz="2400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Σύγκρουση </a:t>
            </a: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Σουλιωτών με τον Αλή Πασά 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(1803): φυγή από την Ελλάδα.</a:t>
            </a:r>
            <a:endParaRPr lang="el-GR" sz="2400" b="0" i="0" dirty="0">
              <a:solidFill>
                <a:srgbClr val="7A7A7B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0" y="1020680"/>
            <a:ext cx="882161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Κινήματα εναντίον της Οθωμανικής Κυριαρχίας: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322230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1218" y="416161"/>
            <a:ext cx="7031181" cy="63709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el-GR" sz="2400" b="1" dirty="0">
                <a:latin typeface="Arial" panose="020B0604020202020204" pitchFamily="34" charset="0"/>
              </a:rPr>
              <a:t>Νεοελληνικός Διαφωτισμός</a:t>
            </a:r>
            <a:r>
              <a:rPr lang="el-GR" sz="2400" dirty="0">
                <a:latin typeface="Arial" panose="020B0604020202020204" pitchFamily="34" charset="0"/>
              </a:rPr>
              <a:t/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dirty="0">
                <a:latin typeface="Arial" panose="020B0604020202020204" pitchFamily="34" charset="0"/>
              </a:rPr>
              <a:t>(φορείς της διάδοσης των ιδεών των Διαφωτιστών ήταν  Έμποροι και ταξιδευτές στην Ευρώπη</a:t>
            </a:r>
            <a:r>
              <a:rPr lang="el-GR" sz="2400" dirty="0" smtClean="0">
                <a:latin typeface="Arial" panose="020B0604020202020204" pitchFamily="34" charset="0"/>
              </a:rPr>
              <a:t>):</a:t>
            </a:r>
          </a:p>
          <a:p>
            <a:pPr algn="ctr">
              <a:buFont typeface="Arial" panose="020B0604020202020204" pitchFamily="34" charset="0"/>
              <a:buChar char="•"/>
            </a:pPr>
            <a:endParaRPr lang="el-GR" sz="2400" dirty="0" smtClean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</a:rPr>
              <a:t>Η 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λογική δεν μπορεί μόνο να ερμηνεύσει αλλά και να αλλάξει τον κόσμο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Η εκπαίδευση μπορεί να οδηγήσει στον εθνικοαπελευθερωτικό αγώνα.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Μέσα 18ου αιώνα δημιουργήθηκε ένα κίνημα που επεδίωκε τη διάδοση των ιδεών του Διαφωτισμού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Σκοπός του: 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η Ιδεολογική προετοιμασία της διεκδίκησης της ελευθερίας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Αναπτύχθηκε στις παροικίες + εμπορικά κέντρα του ελληνισμού (Σμύρνη, Χίος κ.ά).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Ονομάστηκε αργότερα Νεοελληνικός </a:t>
            </a:r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</a:rPr>
              <a:t>Διαφωτισμός</a:t>
            </a:r>
          </a:p>
          <a:p>
            <a:endParaRPr lang="el-GR" sz="2400" b="0" i="0" dirty="0">
              <a:solidFill>
                <a:srgbClr val="7A7A7B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0648" y="416160"/>
            <a:ext cx="3286214" cy="5632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0685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42492" y="190896"/>
            <a:ext cx="7107116" cy="63709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/>
            </a:r>
            <a:b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</a:b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Οι υποστηρικτές του Διαφωτισμού:</a:t>
            </a:r>
            <a:b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</a:br>
            <a:endParaRPr lang="el-GR" sz="2400" b="1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</a:rPr>
              <a:t>Θαύμαζαν 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τον αρχαίο ελληνικό πολιτισμό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</a:rPr>
              <a:t> Τον 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συνέδεαν με την ιδέα της Ελευθερίας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</a:rPr>
              <a:t> Πίστευαν 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ότι η εκπαίδευση έπρεπε να βασίζεται στις θετικές επιστήμες</a:t>
            </a:r>
            <a:b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</a:br>
            <a:endParaRPr lang="el-GR" sz="2400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Να γίνεται στη λαϊκή γλώσσα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Να στοχεύει στην ελευθερία</a:t>
            </a:r>
            <a:b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</a:br>
            <a:endParaRPr lang="el-GR" sz="2400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r>
              <a:rPr lang="el-GR" sz="2400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Αντιδράσεις </a:t>
            </a: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στις Ιδέες του Νεοελληνικού Διαφωτισμού</a:t>
            </a:r>
            <a:r>
              <a:rPr lang="el-GR" sz="2400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:</a:t>
            </a:r>
          </a:p>
          <a:p>
            <a:endParaRPr lang="el-GR" sz="2400" b="1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</a:rPr>
              <a:t>Κύκλοι 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του Πατριαρχείου και συντηρητικοί λόγιοι που θεωρούσαν τα διδάγματα των διαφωτιστών ανατρεπτικά της Ορθόδοξης πίστης.</a:t>
            </a:r>
            <a:endParaRPr lang="el-GR" sz="2400" b="0" i="0" dirty="0">
              <a:solidFill>
                <a:srgbClr val="7A7A7B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031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20435" y="1143000"/>
            <a:ext cx="6805780" cy="4893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Έγραψε ένα έργο επηρεασμένο από τις ιδέες των Γάλλων Ιακωβίνων, τη «Νέα Πολιτική Διοίκηση».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Πρότεινε τη δημιουργία μιας </a:t>
            </a: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«Ελληνικής Δημοκρατίας» σε όλη τη Βαλκανική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, θα αντικαθιστούσε την Οθωμανική Αυτοκρατορία και θα εξασφάλιζε </a:t>
            </a:r>
            <a:r>
              <a:rPr lang="el-GR" sz="2400" u="sng" dirty="0">
                <a:solidFill>
                  <a:srgbClr val="7A7A7B"/>
                </a:solidFill>
                <a:latin typeface="Arial" panose="020B0604020202020204" pitchFamily="34" charset="0"/>
              </a:rPr>
              <a:t>ισονομία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 και </a:t>
            </a:r>
            <a:r>
              <a:rPr lang="el-GR" sz="2400" u="sng" dirty="0">
                <a:solidFill>
                  <a:srgbClr val="7A7A7B"/>
                </a:solidFill>
                <a:latin typeface="Arial" panose="020B0604020202020204" pitchFamily="34" charset="0"/>
              </a:rPr>
              <a:t>ισοπολιτεία.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Πριν εφαρμόσει τα σχέδιά του συνελήφθη από τους Αυστριακούς μαζί με τους συνεργάτες του.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 Τον παρέδωσαν στους Τούρκους, οι οποίοι αρχικά τον φυλάκισαν στο Βελιγράδι.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Στη συνέχεια μαζί με τους 7 συντρόφους του, τον εκτέλεσαν και τον πέταξαν στο Δούναβη.</a:t>
            </a:r>
            <a:endParaRPr lang="el-GR" sz="2400" b="0" i="0" dirty="0">
              <a:solidFill>
                <a:srgbClr val="7A7A7B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25822" y="480352"/>
            <a:ext cx="587374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b="1" dirty="0">
                <a:solidFill>
                  <a:srgbClr val="8D2424"/>
                </a:solidFill>
                <a:latin typeface="Arial" panose="020B0604020202020204" pitchFamily="34" charset="0"/>
              </a:rPr>
              <a:t>Ρήγας Βελεστινλής: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7793182" y="1143000"/>
            <a:ext cx="3803072" cy="4893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www.youtube.com/watch?v=mEMuS1F6LaM</a:t>
            </a:r>
            <a:endParaRPr lang="el-GR" sz="2400" dirty="0" smtClean="0"/>
          </a:p>
          <a:p>
            <a:endParaRPr lang="el-GR" sz="2400" dirty="0"/>
          </a:p>
          <a:p>
            <a:endParaRPr lang="el-GR" sz="2400" dirty="0" smtClean="0"/>
          </a:p>
          <a:p>
            <a:endParaRPr lang="el-GR" sz="2400" dirty="0"/>
          </a:p>
          <a:p>
            <a:r>
              <a:rPr lang="el-GR" sz="2400" b="1" dirty="0"/>
              <a:t>Ρήγας Φεραίος</a:t>
            </a:r>
          </a:p>
          <a:p>
            <a:endParaRPr lang="el-GR" sz="2400" dirty="0" smtClean="0"/>
          </a:p>
          <a:p>
            <a:endParaRPr lang="el-GR" sz="2400" dirty="0"/>
          </a:p>
          <a:p>
            <a:endParaRPr lang="el-GR" sz="2400" dirty="0" smtClean="0"/>
          </a:p>
          <a:p>
            <a:r>
              <a:rPr lang="en-US" sz="2400" dirty="0" err="1" smtClean="0"/>
              <a:t>EducationalTVGreece</a:t>
            </a:r>
            <a:endParaRPr lang="el-GR" sz="2400" dirty="0"/>
          </a:p>
          <a:p>
            <a:endParaRPr lang="el-GR" sz="2400" dirty="0" smtClean="0"/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05622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</TotalTime>
  <Words>196</Words>
  <Application>Microsoft Office PowerPoint</Application>
  <PresentationFormat>Widescreen</PresentationFormat>
  <Paragraphs>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Wisp</vt:lpstr>
      <vt:lpstr>Ο ελληνισμός  από τα μέσα του 18ου αιώνα έως τις αρχές του 19ου αιώνα.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ελληνισμός από τα μέσα του 18ου αιώνα έως τις αρχές του 19ου αιώνα.</dc:title>
  <dc:creator>ΤΑΣΙΟΠΟΥΛΟΥ</dc:creator>
  <cp:lastModifiedBy>huawei</cp:lastModifiedBy>
  <cp:revision>4</cp:revision>
  <dcterms:created xsi:type="dcterms:W3CDTF">2023-09-02T21:37:27Z</dcterms:created>
  <dcterms:modified xsi:type="dcterms:W3CDTF">2023-09-03T19:02:16Z</dcterms:modified>
</cp:coreProperties>
</file>