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@HROES1821" TargetMode="External"/><Relationship Id="rId2" Type="http://schemas.openxmlformats.org/officeDocument/2006/relationships/hyperlink" Target="https://www.youtube.com/watch?v=8Lv6m31vckE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EMuS1F6La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1067" y="1704110"/>
            <a:ext cx="8915399" cy="330187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4000" b="1" dirty="0" smtClean="0"/>
              <a:t>Ο ελληνισμός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από </a:t>
            </a:r>
            <a:r>
              <a:rPr lang="el-GR" sz="4000" b="1" dirty="0"/>
              <a:t>τα μέσα του 18ου αιώνα </a:t>
            </a:r>
            <a:r>
              <a:rPr lang="el-GR" sz="4000" b="1" dirty="0" smtClean="0"/>
              <a:t>έως τις </a:t>
            </a:r>
            <a:r>
              <a:rPr lang="el-GR" sz="4000" b="1" dirty="0"/>
              <a:t>αρχές του 19ου αιώνα</a:t>
            </a:r>
            <a:r>
              <a:rPr lang="el-GR" sz="4000" dirty="0"/>
              <a:t>.</a:t>
            </a:r>
            <a:br>
              <a:rPr lang="el-GR" sz="4000" dirty="0"/>
            </a:br>
            <a:endParaRPr lang="el-GR" sz="4000" b="1" dirty="0"/>
          </a:p>
        </p:txBody>
      </p:sp>
    </p:spTree>
    <p:extLst>
      <p:ext uri="{BB962C8B-B14F-4D97-AF65-F5344CB8AC3E}">
        <p14:creationId xmlns:p14="http://schemas.microsoft.com/office/powerpoint/2010/main" val="3419695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7982" y="270164"/>
            <a:ext cx="11714018" cy="63709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400" b="1" dirty="0" smtClean="0">
                <a:latin typeface="Arial" panose="020B0604020202020204" pitchFamily="34" charset="0"/>
              </a:rPr>
              <a:t>Αδαμάντιος Κοραής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Υποστήριζε </a:t>
            </a:r>
            <a:r>
              <a:rPr lang="el-GR" sz="2400" dirty="0">
                <a:latin typeface="Arial" panose="020B0604020202020204" pitchFamily="34" charset="0"/>
              </a:rPr>
              <a:t>τις φιλελεύθερες Ιδέες της Γαλλικής Επανάστασης:</a:t>
            </a:r>
          </a:p>
          <a:p>
            <a:pPr>
              <a:buFont typeface="+mj-lt"/>
              <a:buAutoNum type="arabicPeriod"/>
            </a:pPr>
            <a:r>
              <a:rPr lang="el-GR" sz="2400" dirty="0">
                <a:latin typeface="Arial" panose="020B0604020202020204" pitchFamily="34" charset="0"/>
              </a:rPr>
              <a:t>Οι Έλληνες πρέπει πρώτα να μορφωθούν για να απελευθερωθούν</a:t>
            </a:r>
          </a:p>
          <a:p>
            <a:pPr>
              <a:buFont typeface="+mj-lt"/>
              <a:buAutoNum type="arabicPeriod"/>
            </a:pPr>
            <a:r>
              <a:rPr lang="el-GR" sz="2400" dirty="0">
                <a:latin typeface="Arial" panose="020B0604020202020204" pitchFamily="34" charset="0"/>
              </a:rPr>
              <a:t>Όχι στον εξαρχαϊσμό της γλώσσας αλλά όχι και στη δημοτική αυτούσια.</a:t>
            </a:r>
          </a:p>
          <a:p>
            <a:r>
              <a:rPr lang="el-GR" sz="2400" dirty="0">
                <a:latin typeface="Arial" panose="020B0604020202020204" pitchFamily="34" charset="0"/>
              </a:rPr>
              <a:t> 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>
                <a:latin typeface="Arial" panose="020B0604020202020204" pitchFamily="34" charset="0"/>
              </a:rPr>
              <a:t>Ανώνυμος:</a:t>
            </a: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Άγνωστος συγγραφέας της «Ελληνικής Νομαρχίας» υποστήριζε με πάθος την ιδέα ότι οι Έλληνες πρέπει να αγωνιστούν μόνοι τους για την Ελευθερία τους.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 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Άλλοι Εκπρόσωποι του Νεοελληνικού Διαφωτισμού:</a:t>
            </a: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Κοσμάς Αιτωλός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Ευγένιος Βούλγαρης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Ιώσηπος Μοισιόδακας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Δημήτριος Καταρτζής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784161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02838" y="637015"/>
            <a:ext cx="7747634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endParaRPr lang="el-GR" sz="2400" dirty="0" smtClean="0">
              <a:hlinkClick r:id="rId2"/>
            </a:endParaRPr>
          </a:p>
          <a:p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www.youtube.com/watch?v=8Lv6m31vckE</a:t>
            </a:r>
            <a:endParaRPr lang="el-GR" sz="2400" dirty="0" smtClean="0"/>
          </a:p>
          <a:p>
            <a:endParaRPr lang="el-GR" sz="2400" dirty="0"/>
          </a:p>
          <a:p>
            <a:endParaRPr lang="el-GR" sz="2400" dirty="0" smtClean="0"/>
          </a:p>
          <a:p>
            <a:endParaRPr lang="el-GR" sz="2400" dirty="0"/>
          </a:p>
          <a:p>
            <a:endParaRPr lang="el-GR" sz="2400" dirty="0" smtClean="0"/>
          </a:p>
          <a:p>
            <a:endParaRPr lang="el-GR" sz="2400" dirty="0"/>
          </a:p>
          <a:p>
            <a:r>
              <a:rPr lang="el-GR" sz="2400" b="1" dirty="0"/>
              <a:t>ΑΔΑΜΑΝΤΙΟΣ ΚΟΡΑΗΣ 1748-1833</a:t>
            </a:r>
          </a:p>
          <a:p>
            <a:endParaRPr lang="el-GR" sz="2400" dirty="0" smtClean="0"/>
          </a:p>
          <a:p>
            <a:endParaRPr lang="el-GR" sz="2400" dirty="0"/>
          </a:p>
          <a:p>
            <a:r>
              <a:rPr lang="en-US" sz="2400" dirty="0">
                <a:hlinkClick r:id="rId3"/>
              </a:rPr>
              <a:t/>
            </a:r>
            <a:br>
              <a:rPr lang="en-US" sz="2400" dirty="0">
                <a:hlinkClick r:id="rId3"/>
              </a:rPr>
            </a:br>
            <a:r>
              <a:rPr lang="en-US" sz="2400" dirty="0">
                <a:hlinkClick r:id="rId3"/>
              </a:rPr>
              <a:t>HROES1821</a:t>
            </a:r>
            <a:endParaRPr lang="en-US" sz="2400" dirty="0"/>
          </a:p>
          <a:p>
            <a:r>
              <a:rPr lang="en-US" sz="2400" dirty="0" smtClean="0"/>
              <a:t>HROES1821</a:t>
            </a:r>
            <a:endParaRPr lang="el-GR" sz="2400" dirty="0" smtClean="0"/>
          </a:p>
          <a:p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3068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8868" y="322782"/>
            <a:ext cx="7828085" cy="6001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Οικονομικές αλλαγές</a:t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Α. </a:t>
            </a:r>
            <a:r>
              <a:rPr lang="el-GR" sz="2400" b="1" u="sng" dirty="0">
                <a:solidFill>
                  <a:srgbClr val="7A7A7B"/>
                </a:solidFill>
                <a:latin typeface="Arial" panose="020B0604020202020204" pitchFamily="34" charset="0"/>
              </a:rPr>
              <a:t>Επέκταση του ευρωπαϊκού εμπορίου στην Ανατολή: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 </a:t>
            </a:r>
            <a:r>
              <a:rPr lang="el-GR" sz="2400" dirty="0">
                <a:latin typeface="Arial" panose="020B0604020202020204" pitchFamily="34" charset="0"/>
              </a:rPr>
              <a:t>Έλληνες, Εβραίοι, Αρμένιοι διακρίθηκαν στο εμπόριο και στη ναυτιλία εξαιτίας: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 Συνθήκη Κιουτσούκ Καϊναρτζή (ελεύθερη κίνηση εμπορικών πλοίων με ρωσική σημαία).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Περιορισμένη παρουσία γαλλικών και βρετανικών πλοίων (λόγω ναπολεόντειων πολέμων).</a:t>
            </a:r>
          </a:p>
          <a:p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Β. </a:t>
            </a:r>
            <a:r>
              <a:rPr lang="el-GR" sz="2400" b="1" u="sng" dirty="0">
                <a:solidFill>
                  <a:srgbClr val="7A7A7B"/>
                </a:solidFill>
                <a:latin typeface="Arial" panose="020B0604020202020204" pitchFamily="34" charset="0"/>
              </a:rPr>
              <a:t>Εξέλιξη πόλεων σε σημαντικά εμπορικά κέντρα: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 Θεσ/νίκη, Ιωάννινα, Σμύρνη, Χίος</a:t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u="sng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b="1" u="sng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u="sng" dirty="0">
                <a:solidFill>
                  <a:srgbClr val="7A7A7B"/>
                </a:solidFill>
                <a:latin typeface="Arial" panose="020B0604020202020204" pitchFamily="34" charset="0"/>
              </a:rPr>
              <a:t>​Γ. Εξέλιξη ελληνικών παροικιών: (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Βιέννη, Βενετία, Τεργέστη κ.ά).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843776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0077" y="595424"/>
            <a:ext cx="7537938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/>
            </a:pP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Κοινωνικοί 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μετασχηματισμοί</a:t>
            </a: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Α. </a:t>
            </a:r>
            <a:r>
              <a:rPr lang="el-GR" sz="2400" u="sng" dirty="0">
                <a:solidFill>
                  <a:srgbClr val="7A7A7B"/>
                </a:solidFill>
                <a:latin typeface="Arial" panose="020B0604020202020204" pitchFamily="34" charset="0"/>
              </a:rPr>
              <a:t>Ορθόδοξη εκκλησία 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(αναγνωριζόταν από τους Οθωμανούς ως ηγεσία των υπόδουλων Ελλήνων) αποτελούνταν από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1. </a:t>
            </a:r>
            <a:r>
              <a:rPr lang="el-GR" sz="2400" u="sng" dirty="0" smtClean="0">
                <a:solidFill>
                  <a:srgbClr val="7A7A7B"/>
                </a:solidFill>
                <a:latin typeface="Arial" panose="020B0604020202020204" pitchFamily="34" charset="0"/>
              </a:rPr>
              <a:t>κληρικούς</a:t>
            </a:r>
            <a:r>
              <a:rPr lang="el-GR" sz="2400" u="sng" dirty="0">
                <a:solidFill>
                  <a:srgbClr val="7A7A7B"/>
                </a:solidFill>
                <a:latin typeface="Arial" panose="020B0604020202020204" pitchFamily="34" charset="0"/>
              </a:rPr>
              <a:t>  που ήταν αντίθετοι στο Διαφωτισμό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: φόβος για την ύπαρξη της ίδιας της εκκλησίας αλλά και όλου του 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έθνους</a:t>
            </a:r>
          </a:p>
          <a:p>
            <a:pPr algn="just">
              <a:buFont typeface="+mj-lt"/>
              <a:buAutoNum type="arabicPeriod"/>
            </a:pP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just"/>
            <a:r>
              <a:rPr lang="el-GR" sz="2400" u="sng" dirty="0" smtClean="0">
                <a:solidFill>
                  <a:srgbClr val="7A7A7B"/>
                </a:solidFill>
                <a:latin typeface="Arial" panose="020B0604020202020204" pitchFamily="34" charset="0"/>
              </a:rPr>
              <a:t>2. κληρικούς </a:t>
            </a:r>
            <a:r>
              <a:rPr lang="el-GR" sz="2400" u="sng" dirty="0">
                <a:solidFill>
                  <a:srgbClr val="7A7A7B"/>
                </a:solidFill>
                <a:latin typeface="Arial" panose="020B0604020202020204" pitchFamily="34" charset="0"/>
              </a:rPr>
              <a:t>που ασπάζονταν το Διαφωτισμό 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και στρέφονταν ενάντια στους Οθωμανού</a:t>
            </a:r>
          </a:p>
          <a:p>
            <a:pPr algn="just"/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84169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56792" y="289790"/>
            <a:ext cx="8874369" cy="6001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Β. </a:t>
            </a:r>
            <a:r>
              <a:rPr lang="el-GR" sz="2400" b="1" u="sng" dirty="0">
                <a:solidFill>
                  <a:srgbClr val="7A7A7B"/>
                </a:solidFill>
                <a:latin typeface="Arial" panose="020B0604020202020204" pitchFamily="34" charset="0"/>
              </a:rPr>
              <a:t>Φαναριώτες </a:t>
            </a:r>
            <a:r>
              <a:rPr lang="el-GR" sz="2400" u="sng" dirty="0">
                <a:solidFill>
                  <a:srgbClr val="7A7A7B"/>
                </a:solidFill>
                <a:latin typeface="Arial" panose="020B0604020202020204" pitchFamily="34" charset="0"/>
              </a:rPr>
              <a:t>(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Έλληνες ευγενείς που κατοικούσαν στο Φανάρι της Κων/πολης) 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:</a:t>
            </a:r>
          </a:p>
          <a:p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Μάθαιναν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ξένες γλώσσες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Σπούδαζαν στη Δύση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Κάποιοι σταδιοδρομούσαν στην Οθωμανική Διοίκηση (ηγεμόνες σε παραδουνάβιες ηγεμονίες π.χ. Μολδαβία, Βλαχία) μέχρι την κήρυξη της επανάσταση που έχασαν τις θέσεις τους.</a:t>
            </a:r>
          </a:p>
          <a:p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Γ.</a:t>
            </a:r>
            <a:r>
              <a:rPr lang="el-GR" sz="2400" b="1" u="sng" dirty="0">
                <a:solidFill>
                  <a:srgbClr val="7A7A7B"/>
                </a:solidFill>
                <a:latin typeface="Arial" panose="020B0604020202020204" pitchFamily="34" charset="0"/>
              </a:rPr>
              <a:t> Προεστοί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: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Διοικούσαν ελληνικές κοινότητες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Συγκέντρωναν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τους φόρους και τους απέδιδαν στους Οθωμανούς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Είχαν πολιτική εμπειρία και μεγάλες περιουσίες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Μερικοί ασκούσαν επιρροή στους Τούρκους αξιωματούχους.</a:t>
            </a:r>
            <a:endParaRPr lang="el-GR" sz="240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14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6193" y="300759"/>
            <a:ext cx="9724292" cy="63709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Δ. </a:t>
            </a:r>
            <a:r>
              <a:rPr lang="el-G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Έμποροι-Καραβοκύρηδες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Καλή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οικονομική κατάσταση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Μερικοί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έμποροι των παροικιών ενδιαφέρονταν για τη διάδοση των νεωτερικών ιδεών (τύπωναν βιβλία, ίδρυαν σχολεία, χορηγούσαν υποτροφίες).</a:t>
            </a:r>
          </a:p>
          <a:p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Ε. </a:t>
            </a:r>
            <a:r>
              <a:rPr lang="el-G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Κλέφτες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l-G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Αγρότες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αναγκάζονταν ή επέλεγαν να καταφύγουν στα βουνά και ζούσαν με τη ληστεία.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Συχνά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τους υποστήριζαν οι απλοί άνθρωποι και τους υμνούσαν για την τόλμη του.</a:t>
            </a:r>
          </a:p>
          <a:p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ΣΤ. </a:t>
            </a:r>
            <a:r>
              <a:rPr lang="el-G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Αρματολοί</a:t>
            </a:r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Ανήκαν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σε ένοπλα σώματα που στην αρχή τα είχαν οργανώσει οι Οθωμανοί για να τηρούν την τάξη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Συχνά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γίνονταν οι αρματολοί κλέφτες και το αντίθετο.</a:t>
            </a:r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276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7999" y="1997839"/>
            <a:ext cx="8821615" cy="4154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l-GR" sz="2400" dirty="0" smtClean="0"/>
              <a:t>  </a:t>
            </a:r>
            <a:r>
              <a:rPr lang="el-GR" sz="2400" dirty="0" smtClean="0">
                <a:latin typeface="Arial" panose="020B0604020202020204" pitchFamily="34" charset="0"/>
              </a:rPr>
              <a:t>Αρχές </a:t>
            </a:r>
            <a:r>
              <a:rPr lang="el-GR" sz="2400" dirty="0">
                <a:latin typeface="Arial" panose="020B0604020202020204" pitchFamily="34" charset="0"/>
              </a:rPr>
              <a:t>18ου αιώνα οι Έλληνες στράφηκαν στην ομόδοξη Ρωσία ζητώντας βοήθεια και οργανώθηκαν κάποια </a:t>
            </a:r>
            <a:r>
              <a:rPr lang="el-GR" sz="2400" b="1" dirty="0">
                <a:latin typeface="Arial" panose="020B0604020202020204" pitchFamily="34" charset="0"/>
              </a:rPr>
              <a:t>επαναστατικά κινήματα</a:t>
            </a:r>
            <a:r>
              <a:rPr lang="el-GR" sz="2400" b="1" dirty="0" smtClean="0">
                <a:latin typeface="Arial" panose="020B0604020202020204" pitchFamily="34" charset="0"/>
              </a:rPr>
              <a:t>:</a:t>
            </a:r>
          </a:p>
          <a:p>
            <a:endParaRPr lang="el-GR" sz="2400" dirty="0" smtClean="0">
              <a:latin typeface="Arial" panose="020B0604020202020204" pitchFamily="34" charset="0"/>
            </a:endParaRPr>
          </a:p>
          <a:p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2. </a:t>
            </a: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Ορλοφικά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(1770-από τους αδερφούς Ορλόφ): υποκινήθηκαν από τη Ρωσία, εκδηλώθηκαν στην Πελοπόννησο, κατεστάλησαν.</a:t>
            </a:r>
          </a:p>
          <a:p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3. </a:t>
            </a: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Κίνημα 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Λ. Κατσώνη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(1792): υποκινήθηκε από τη Ρωσία, εκδηλώθηκε στα Νησιά του Αιγαίου, κατεστάλη και αυτό.</a:t>
            </a:r>
          </a:p>
          <a:p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4. </a:t>
            </a: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Σύγκρουση 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Σουλιωτών με τον Αλή Πασά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(1803): φυγή από την Ελλάδα.</a:t>
            </a:r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0" y="1020680"/>
            <a:ext cx="882161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Κινήματα εναντίον της Οθωμανικής Κυριαρχίας: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322230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1218" y="416161"/>
            <a:ext cx="7031181" cy="63709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l-GR" sz="2400" b="1" dirty="0">
                <a:latin typeface="Arial" panose="020B0604020202020204" pitchFamily="34" charset="0"/>
              </a:rPr>
              <a:t>Νεοελληνικός Διαφωτισμός</a:t>
            </a: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(φορείς της διάδοσης των ιδεών των Διαφωτιστών ήταν  Έμποροι και ταξιδευτές στην Ευρώπη</a:t>
            </a:r>
            <a:r>
              <a:rPr lang="el-GR" sz="2400" dirty="0" smtClean="0">
                <a:latin typeface="Arial" panose="020B0604020202020204" pitchFamily="34" charset="0"/>
              </a:rPr>
              <a:t>):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l-GR" sz="24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Η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λογική δεν μπορεί μόνο να ερμηνεύσει αλλά και να αλλάξει τον κόσμο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Η εκπαίδευση μπορεί να οδηγήσει στον εθνικοαπελευθερωτικό αγώνα.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Μέσα 18ου αιώνα δημιουργήθηκε ένα κίνημα που επεδίωκε τη διάδοση των ιδεών του Διαφωτισμού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Σκοπός του: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η Ιδεολογική προετοιμασία της διεκδίκησης της ελευθερίας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Αναπτύχθηκε στις παροικίες + εμπορικά κέντρα του ελληνισμού (Σμύρνη, Χίος κ.ά).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Ονομάστηκε αργότερα Νεοελληνικός 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Διαφωτισμός</a:t>
            </a:r>
          </a:p>
          <a:p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0648" y="416160"/>
            <a:ext cx="3286214" cy="5632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685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42492" y="190896"/>
            <a:ext cx="7107116" cy="63709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Οι υποστηρικτές του Διαφωτισμού:</a:t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Θαύμαζαν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τον αρχαίο ελληνικό πολιτισμό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 Τον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συνέδεαν με την ιδέα της Ελευθερίας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 Πίστευαν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ότι η εκπαίδευση έπρεπε να βασίζεται στις θετικές επιστήμες</a:t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Να γίνεται στη λαϊκή γλώσσα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Να στοχεύει στην ελευθερία</a:t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Αντιδράσεις 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στις Ιδέες του Νεοελληνικού Διαφωτισμού</a:t>
            </a: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:</a:t>
            </a:r>
          </a:p>
          <a:p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Κύκλοι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του Πατριαρχείου και συντηρητικοί λόγιοι που θεωρούσαν τα διδάγματα των διαφωτιστών ανατρεπτικά της Ορθόδοξης πίστης.</a:t>
            </a:r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031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0435" y="1143000"/>
            <a:ext cx="6805780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Έγραψε ένα έργο επηρεασμένο από τις ιδέες των Γάλλων Ιακωβίνων, τη «Νέα Πολιτική Διοίκηση».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Πρότεινε τη δημιουργία μιας 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«Ελληνικής Δημοκρατίας» σε όλη τη Βαλκανική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, θα αντικαθιστούσε την Οθωμανική Αυτοκρατορία και θα εξασφάλιζε </a:t>
            </a:r>
            <a:r>
              <a:rPr lang="el-GR" sz="2400" u="sng" dirty="0">
                <a:solidFill>
                  <a:srgbClr val="7A7A7B"/>
                </a:solidFill>
                <a:latin typeface="Arial" panose="020B0604020202020204" pitchFamily="34" charset="0"/>
              </a:rPr>
              <a:t>ισονομία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 και </a:t>
            </a:r>
            <a:r>
              <a:rPr lang="el-GR" sz="2400" u="sng" dirty="0">
                <a:solidFill>
                  <a:srgbClr val="7A7A7B"/>
                </a:solidFill>
                <a:latin typeface="Arial" panose="020B0604020202020204" pitchFamily="34" charset="0"/>
              </a:rPr>
              <a:t>ισοπολιτεία.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Πριν εφαρμόσει τα σχέδιά του συνελήφθη από τους Αυστριακούς μαζί με τους συνεργάτες του.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Τον παρέδωσαν στους Τούρκους, οι οποίοι αρχικά τον φυλάκισαν στο Βελιγράδι.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Στη συνέχεια μαζί με τους 7 συντρόφους του, τον εκτέλεσαν και τον πέταξαν στο Δούναβη.</a:t>
            </a:r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25822" y="480352"/>
            <a:ext cx="587374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srgbClr val="8D2424"/>
                </a:solidFill>
                <a:latin typeface="Arial" panose="020B0604020202020204" pitchFamily="34" charset="0"/>
              </a:rPr>
              <a:t>Ρήγας Βελεστινλής: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7793182" y="1143000"/>
            <a:ext cx="3803072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www.youtube.com/watch?v=mEMuS1F6LaM</a:t>
            </a:r>
            <a:endParaRPr lang="el-GR" sz="2400" dirty="0" smtClean="0"/>
          </a:p>
          <a:p>
            <a:endParaRPr lang="el-GR" sz="2400" dirty="0"/>
          </a:p>
          <a:p>
            <a:endParaRPr lang="el-GR" sz="2400" dirty="0" smtClean="0"/>
          </a:p>
          <a:p>
            <a:endParaRPr lang="el-GR" sz="2400" dirty="0"/>
          </a:p>
          <a:p>
            <a:r>
              <a:rPr lang="el-GR" sz="2400" b="1" dirty="0"/>
              <a:t>Ρήγας Φεραίος</a:t>
            </a:r>
          </a:p>
          <a:p>
            <a:endParaRPr lang="el-GR" sz="2400" dirty="0" smtClean="0"/>
          </a:p>
          <a:p>
            <a:endParaRPr lang="el-GR" sz="2400" dirty="0"/>
          </a:p>
          <a:p>
            <a:endParaRPr lang="el-GR" sz="2400" dirty="0" smtClean="0"/>
          </a:p>
          <a:p>
            <a:r>
              <a:rPr lang="en-US" sz="2400" dirty="0" err="1" smtClean="0"/>
              <a:t>EducationalTVGreece</a:t>
            </a:r>
            <a:endParaRPr lang="el-GR" sz="2400" dirty="0"/>
          </a:p>
          <a:p>
            <a:endParaRPr lang="el-GR" sz="2400" dirty="0" smtClean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05622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196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Wisp</vt:lpstr>
      <vt:lpstr>Ο ελληνισμός  από τα μέσα του 18ου αιώνα έως τις αρχές του 19ου αιώνα.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ελληνισμός από τα μέσα του 18ου αιώνα έως τις αρχές του 19ου αιώνα.</dc:title>
  <dc:creator>ΤΑΣΙΟΠΟΥΛΟΥ</dc:creator>
  <cp:lastModifiedBy>huawei</cp:lastModifiedBy>
  <cp:revision>4</cp:revision>
  <dcterms:created xsi:type="dcterms:W3CDTF">2023-09-02T21:37:27Z</dcterms:created>
  <dcterms:modified xsi:type="dcterms:W3CDTF">2023-09-03T19:02:16Z</dcterms:modified>
</cp:coreProperties>
</file>