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2MNq3Fs_nw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iBKcCJ9KUk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68782" y="1630326"/>
            <a:ext cx="6096000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295C69"/>
                </a:solidFill>
                <a:latin typeface="Lato"/>
              </a:rPr>
              <a:t> </a:t>
            </a:r>
            <a:endParaRPr lang="el-GR" sz="2400" dirty="0" smtClean="0">
              <a:solidFill>
                <a:srgbClr val="295C69"/>
              </a:solidFill>
              <a:latin typeface="Lato"/>
            </a:endParaRPr>
          </a:p>
          <a:p>
            <a:r>
              <a:rPr lang="el-GR" sz="2400" dirty="0" smtClean="0">
                <a:solidFill>
                  <a:srgbClr val="295C69"/>
                </a:solidFill>
                <a:latin typeface="Lato"/>
              </a:rPr>
              <a:t>Η </a:t>
            </a:r>
            <a:r>
              <a:rPr lang="el-GR" sz="2400" dirty="0" smtClean="0">
                <a:solidFill>
                  <a:srgbClr val="295C69"/>
                </a:solidFill>
                <a:latin typeface="Lato"/>
              </a:rPr>
              <a:t>Φιλική </a:t>
            </a:r>
            <a:r>
              <a:rPr lang="el-GR" sz="2400" dirty="0">
                <a:solidFill>
                  <a:srgbClr val="295C69"/>
                </a:solidFill>
                <a:latin typeface="Lato"/>
              </a:rPr>
              <a:t>Εταιρεία και η Επανάσταση στις Παραδουνάβιες </a:t>
            </a:r>
            <a:r>
              <a:rPr lang="el-GR" sz="2400" dirty="0" smtClean="0">
                <a:solidFill>
                  <a:srgbClr val="295C69"/>
                </a:solidFill>
                <a:latin typeface="Lato"/>
              </a:rPr>
              <a:t>Ηγεμονίες</a:t>
            </a:r>
          </a:p>
          <a:p>
            <a:endParaRPr lang="el-GR" sz="2400" b="0" i="0" dirty="0">
              <a:solidFill>
                <a:srgbClr val="295C69"/>
              </a:solidFill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59774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112" y="501162"/>
            <a:ext cx="11450781" cy="61863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Font typeface="+mj-lt"/>
              <a:buAutoNum type="arabicPeriod"/>
            </a:pPr>
            <a:r>
              <a:rPr lang="el-GR" b="1" dirty="0">
                <a:latin typeface="Arial" panose="020B0604020202020204" pitchFamily="34" charset="0"/>
              </a:rPr>
              <a:t>Η ίδρυση και η ανάπτυξη της Φιλικής Εταιρείας</a:t>
            </a:r>
            <a:r>
              <a:rPr lang="el-GR" dirty="0"/>
              <a:t/>
            </a:r>
            <a:br>
              <a:rPr lang="el-GR" dirty="0"/>
            </a:b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Η Φιλική Εταιρεία ήταν μια </a:t>
            </a:r>
            <a:r>
              <a:rPr lang="el-GR" b="1" i="1" dirty="0">
                <a:solidFill>
                  <a:srgbClr val="7A7A7B"/>
                </a:solidFill>
                <a:latin typeface="Arial" panose="020B0604020202020204" pitchFamily="34" charset="0"/>
              </a:rPr>
              <a:t>μυστική οργάνωση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 που σκοπό είχε να προετοιμάσει την επανάσταση των Ελλήνων. Δημιουργήθηκε στην Οδησσό της Ρωσίας το 1814 με πρωτεργάτες </a:t>
            </a:r>
            <a:r>
              <a:rPr lang="el-GR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τους</a:t>
            </a:r>
          </a:p>
          <a:p>
            <a:r>
              <a:rPr lang="el-GR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                                       Ν</a:t>
            </a:r>
            <a:r>
              <a:rPr lang="el-GR" b="1" dirty="0">
                <a:solidFill>
                  <a:srgbClr val="7A7A7B"/>
                </a:solidFill>
                <a:latin typeface="Arial" panose="020B0604020202020204" pitchFamily="34" charset="0"/>
              </a:rPr>
              <a:t>. Σκουφά, Αθ. Τσακάλωφ, Εμμ. Ξάνθο, Π. Αναγνωστόπουλο.</a:t>
            </a:r>
            <a:r>
              <a:rPr lang="el-GR" dirty="0"/>
              <a:t/>
            </a:r>
            <a:br>
              <a:rPr lang="el-GR" dirty="0"/>
            </a:br>
            <a:r>
              <a:rPr lang="el-GR" i="1" u="sng" dirty="0" smtClean="0">
                <a:latin typeface="Arial" panose="020B0604020202020204" pitchFamily="34" charset="0"/>
              </a:rPr>
              <a:t>Οι </a:t>
            </a:r>
            <a:r>
              <a:rPr lang="el-GR" i="1" u="sng" dirty="0">
                <a:latin typeface="Arial" panose="020B0604020202020204" pitchFamily="34" charset="0"/>
              </a:rPr>
              <a:t>δυσκολίες που αντιμετώπιζε</a:t>
            </a:r>
            <a:r>
              <a:rPr lang="el-GR" i="1" u="sng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1. 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διασπορά του ελληνισμού σε μεγάλο γεωγραφικό χώρο.</a:t>
            </a:r>
          </a:p>
          <a:p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2. 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ανάγκη διατήρησης μεγάλης μυστικότητας.</a:t>
            </a:r>
          </a:p>
          <a:p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3. 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υπερνίκηση των δισταγμών.</a:t>
            </a:r>
          </a:p>
          <a:p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4. Η 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κινητοποίηση ανθρώπων διαφορετικών κοινωνικών ομάδων.</a:t>
            </a:r>
          </a:p>
          <a:p>
            <a:r>
              <a:rPr lang="el-GR" i="1" u="sng" dirty="0" smtClean="0">
                <a:latin typeface="Arial" panose="020B0604020202020204" pitchFamily="34" charset="0"/>
              </a:rPr>
              <a:t>Οι </a:t>
            </a:r>
            <a:r>
              <a:rPr lang="el-GR" i="1" u="sng" dirty="0">
                <a:latin typeface="Arial" panose="020B0604020202020204" pitchFamily="34" charset="0"/>
              </a:rPr>
              <a:t>ευνοϊκές προϋποθέσεις για το έργο της:</a:t>
            </a:r>
            <a:r>
              <a:rPr lang="el-GR" dirty="0">
                <a:latin typeface="Arial" panose="020B0604020202020204" pitchFamily="34" charset="0"/>
              </a:rPr>
              <a:t/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α) Τα εσωτερικά προβλήματα της Οθωμανικής Αυτοκρατορίας.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β) Η διάδοση των ιδεών της γαλλικής επανάστασης μεταξύ των Ελλήνων.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dirty="0">
                <a:latin typeface="Arial" panose="020B0604020202020204" pitchFamily="34" charset="0"/>
              </a:rPr>
              <a:t>γ) Η ωρίμανση του αιτήματος για τη δημιουργία ανεξάρτητου ελληνικού κράτους.</a:t>
            </a:r>
            <a:br>
              <a:rPr lang="el-GR" dirty="0">
                <a:latin typeface="Arial" panose="020B0604020202020204" pitchFamily="34" charset="0"/>
              </a:rPr>
            </a:br>
            <a:r>
              <a:rPr lang="el-GR" i="1" u="sng" dirty="0" smtClean="0">
                <a:latin typeface="Arial" panose="020B0604020202020204" pitchFamily="34" charset="0"/>
              </a:rPr>
              <a:t>Οργάνωση </a:t>
            </a:r>
            <a:r>
              <a:rPr lang="el-GR" i="1" u="sng" dirty="0">
                <a:latin typeface="Arial" panose="020B0604020202020204" pitchFamily="34" charset="0"/>
              </a:rPr>
              <a:t>και Ηγεσία</a:t>
            </a:r>
            <a:r>
              <a:rPr lang="el-GR" i="1" u="sng" dirty="0" smtClean="0">
                <a:latin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7A7A7B"/>
                </a:solidFill>
                <a:latin typeface="Arial" panose="020B0604020202020204" pitchFamily="34" charset="0"/>
              </a:rPr>
              <a:t>Δοκιμασία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Ένταξη και όρκος πίστης.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Προβλεπόμενη τιμωρία για τους παραβάτες ο θάνατος.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Χρήση ψευδώνυμων και επικοινωνία με κρυπτογραφικό αλφάβητο.</a:t>
            </a:r>
          </a:p>
          <a:p>
            <a:r>
              <a:rPr lang="el-GR" i="1" u="sng" dirty="0" smtClean="0">
                <a:latin typeface="Arial" panose="020B0604020202020204" pitchFamily="34" charset="0"/>
              </a:rPr>
              <a:t>Μέλη </a:t>
            </a:r>
            <a:r>
              <a:rPr lang="el-GR" i="1" u="sng" dirty="0">
                <a:latin typeface="Arial" panose="020B0604020202020204" pitchFamily="34" charset="0"/>
              </a:rPr>
              <a:t>της Φιλικής Εταιρείας:</a:t>
            </a: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Μέχρι το 1817-18 απευθυνόταν σε πλούσιους έλληνες εμπόρους (ωστόσο, οι περισσότεροι ήταν αρνητικοί)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Έπειτα απευθύνθηκε σε όλες τις κοινωνικές ομάδες του ελληνισμού =&gt; γρήγορη ανάπτυξη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A7A7B"/>
                </a:solidFill>
                <a:latin typeface="Arial" panose="020B0604020202020204" pitchFamily="34" charset="0"/>
              </a:rPr>
              <a:t>Γυναίκες γίνονταν δεκτές μόνο κατ΄ εξαίρεση </a:t>
            </a:r>
            <a:endParaRPr lang="el-GR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3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2945" y="376857"/>
            <a:ext cx="6096000" cy="6370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i="1" u="sng" dirty="0">
                <a:latin typeface="Arial" panose="020B0604020202020204" pitchFamily="34" charset="0"/>
              </a:rPr>
              <a:t>Ηγεσία της Φιλικής Εταιρείας</a:t>
            </a:r>
            <a:r>
              <a:rPr lang="el-GR" sz="2400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i="1" u="sng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i="1" u="sng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Η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Αόρατη αρχή έμενε μυστική (άφηναν να εννοηθεί ότι ασκούνταν από ισχυρά πρόσωπα).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Οι ιδρυτές της αποφάσισαν να αναθέσουν την ηγεσία σε ισχυρούς συμπατριώτες τους: </a:t>
            </a:r>
            <a:endParaRPr lang="el-GR" sz="24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Αρχικά στον Ιωάννη Καποδίστρια, υπουργό Εξωτερικών της Ρωσίας αλλά αρνήθηκε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Τελικά, την ηγεσία ανέλαβε ο Αλέξανδρος Υψηλάντης, ανώτερος αξιωματικός του ρωσικού στρατού =&gt; Ανακηρύχθηκε Γενικός Επίτροπος της Αρχής.</a:t>
            </a:r>
            <a:endParaRPr lang="el-GR" sz="2400" dirty="0"/>
          </a:p>
        </p:txBody>
      </p:sp>
      <p:sp>
        <p:nvSpPr>
          <p:cNvPr id="3" name="Rectangle 2"/>
          <p:cNvSpPr/>
          <p:nvPr/>
        </p:nvSpPr>
        <p:spPr>
          <a:xfrm>
            <a:off x="7861122" y="376857"/>
            <a:ext cx="3636116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www.youtube.com/watch?v=R2MNq3Fs_nw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/>
              <a:t>ΦΙΛΙΚΗ ΕΤΑΙΡΕΙΑ - ΞΑΝΘΟΣ ΣΚΟΥΦΑΣ ΤΣΑΚΑΛΩΦ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078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0308" y="508797"/>
            <a:ext cx="10010177" cy="5940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000" b="1" dirty="0">
                <a:latin typeface="Arial" panose="020B0604020202020204" pitchFamily="34" charset="0"/>
              </a:rPr>
              <a:t>Κήρυξη της ελληνικής Επανάστασης στις Παραδουνάβιες Ηγεμονίες: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>
                <a:latin typeface="Arial" panose="020B0604020202020204" pitchFamily="34" charset="0"/>
              </a:rPr>
              <a:t>Γιατί εκεί: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δεν υπήρχε τουρκικός στρατός (εξαιτίας ρωσοτουρκικών συμφωνιών)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βρισκόταν κοντά ο ρωσικός στρατός, που οι Έλληνες έλπιζαν ότι θα βοηθούσε.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i="1" dirty="0">
                <a:solidFill>
                  <a:srgbClr val="7A7A7B"/>
                </a:solidFill>
                <a:latin typeface="Arial" panose="020B0604020202020204" pitchFamily="34" charset="0"/>
              </a:rPr>
              <a:t>Σύμμαχοι: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>
                <a:latin typeface="Arial" panose="020B0604020202020204" pitchFamily="34" charset="0"/>
              </a:rPr>
              <a:t>Προσέγγιση διάφορων βαλκανικών ηγετών</a:t>
            </a:r>
            <a:r>
              <a:rPr lang="el-GR" sz="2400" dirty="0" smtClean="0">
                <a:latin typeface="Arial" panose="020B0604020202020204" pitchFamily="34" charset="0"/>
              </a:rPr>
              <a:t>:</a:t>
            </a: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Α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 Σέρβος Ηγέτης Καραγεώργεβιτς έγινε μέλος της Φιλικής Εταιρείας· συνελήφθη από τις τουρκικές αρχές και 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εκτελέστηκε</a:t>
            </a:r>
          </a:p>
          <a:p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Β)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 Βλαντιμηρέσκου, τοπικός ηγέτης στις ηγεμονίες συμμετείχα αλλά μόνο στην αρχή.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2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709" y="1249417"/>
            <a:ext cx="6096000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ο </a:t>
            </a:r>
            <a:r>
              <a:rPr lang="el-GR" sz="28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Φεβρουάριος </a:t>
            </a:r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του 1821</a:t>
            </a:r>
            <a:r>
              <a:rPr lang="el-GR" sz="28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Ο Υψηλάντης πέρασε από τη Ρωσία στη Μολδοβλαχία και έφτασε στο Ιάσιο.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Κυκλοφόρησε μια επαναστατική προκήρυξη και ξεκίνησε την επανάσταση. </a:t>
            </a:r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33309" y="895989"/>
            <a:ext cx="5195324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www.youtube.com/watch?v=2iBKcCJ9KUk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/>
              <a:t>Ελληνική Επανάσταση </a:t>
            </a:r>
            <a:endParaRPr lang="el-GR" b="1" dirty="0" smtClean="0"/>
          </a:p>
          <a:p>
            <a:r>
              <a:rPr lang="el-GR" b="1" dirty="0" smtClean="0"/>
              <a:t>(</a:t>
            </a:r>
            <a:r>
              <a:rPr lang="el-GR" b="1" dirty="0"/>
              <a:t>Παραδουνάβιες Ηγεμονίες)</a:t>
            </a:r>
          </a:p>
          <a:p>
            <a:endParaRPr lang="el-GR" dirty="0" smtClean="0"/>
          </a:p>
          <a:p>
            <a:endParaRPr lang="el-GR" dirty="0"/>
          </a:p>
          <a:p>
            <a:pPr algn="just"/>
            <a:r>
              <a:rPr lang="el-GR" dirty="0"/>
              <a:t>Η Επανάσταση στις Παραδουνάβιες Ηγεμονίες και η δημιουργία του Ιερού Λόχου. Το βίντεο δημιουργήθηκε για τις ανάγκες της θεατρικής παράστασης "Ιερός Λόχος" του Γεωργίου Κιτσόπουλου που ανέβηκε στην αίθουσα της Ο.Χ.Α. Απολύτρωσις τον Μάρτιο του 2015.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0923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271" y="917184"/>
            <a:ext cx="10626437" cy="526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Προβλήματα: 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Οι </a:t>
            </a: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πλούσιοι Έλληνες των ηγεμονιών δεν ανταποκρίθηκαν υλικά.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Η στρατολόγηση δεν προχωρούσε.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Ο τσάρος αποκήρυξε την επανάσταση και επέτρεψε την είσοδο τουρκικού στρατού στις ηγεμονίες.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Ο Πατριάρχης Γρηγόριος Ε’ πιεζόμενος από το Σουλτάνο αφόρισε όσους συμμετείχαν στο κίνημα.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Ο Βλαντιμηρέσκου θεωρήθηκε προδότης και με εντολή της Φιλικής Εταιρείας εκτελέστηκε. </a:t>
            </a:r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1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1435" y="606698"/>
            <a:ext cx="8783249" cy="56938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Η κατάληξη: </a:t>
            </a:r>
            <a:endParaRPr lang="el-GR" sz="28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7 </a:t>
            </a: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Ιουνίου 1821: Δραγατσάνι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Διάκριση Ιερού λόχου (μονάδα εθελοντών Σπουδαστών</a:t>
            </a: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)</a:t>
            </a:r>
          </a:p>
          <a:p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Η ήττα δεν αποφεύχθηκε</a:t>
            </a: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Ο Υψηλάντης πέρασε στην Αυστρία όπου τον συνέλαβαν οι αρχές.</a:t>
            </a:r>
          </a:p>
          <a:p>
            <a:r>
              <a:rPr lang="el-GR" sz="28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l-GR" sz="28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1205279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105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Lato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ΤΑΣΙΟΠΟΥΛΟΥ</dc:creator>
  <cp:lastModifiedBy>huawei</cp:lastModifiedBy>
  <cp:revision>3</cp:revision>
  <dcterms:created xsi:type="dcterms:W3CDTF">2023-09-02T22:10:11Z</dcterms:created>
  <dcterms:modified xsi:type="dcterms:W3CDTF">2023-09-03T18:45:51Z</dcterms:modified>
</cp:coreProperties>
</file>