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9" autoAdjust="0"/>
    <p:restoredTop sz="94660"/>
  </p:normalViewPr>
  <p:slideViewPr>
    <p:cSldViewPr snapToGrid="0">
      <p:cViewPr varScale="1">
        <p:scale>
          <a:sx n="87" d="100"/>
          <a:sy n="87" d="100"/>
        </p:scale>
        <p:origin x="29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users.sch.gr/maritheodo/history-pi/section2/glossary/5.ht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4254" y="1567980"/>
            <a:ext cx="6096000" cy="1815882"/>
          </a:xfrm>
          <a:prstGeom prst="rect">
            <a:avLst/>
          </a:prstGeom>
          <a:solidFill>
            <a:schemeClr val="accent6">
              <a:lumMod val="20000"/>
              <a:lumOff val="80000"/>
            </a:schemeClr>
          </a:solidFill>
          <a:ln>
            <a:solidFill>
              <a:schemeClr val="accent1"/>
            </a:solidFill>
          </a:ln>
        </p:spPr>
        <p:txBody>
          <a:bodyPr>
            <a:spAutoFit/>
          </a:bodyPr>
          <a:lstStyle/>
          <a:p>
            <a:pPr algn="ctr"/>
            <a:endParaRPr lang="el-GR" sz="2800" b="1" dirty="0" smtClean="0">
              <a:solidFill>
                <a:srgbClr val="8D2424"/>
              </a:solidFill>
              <a:latin typeface="Arial" panose="020B0604020202020204" pitchFamily="34" charset="0"/>
            </a:endParaRPr>
          </a:p>
          <a:p>
            <a:pPr algn="ctr"/>
            <a:r>
              <a:rPr lang="el-GR" sz="2800" b="1" dirty="0" smtClean="0">
                <a:solidFill>
                  <a:srgbClr val="8D2424"/>
                </a:solidFill>
                <a:latin typeface="Arial" panose="020B0604020202020204" pitchFamily="34" charset="0"/>
              </a:rPr>
              <a:t>Επαναστατικά </a:t>
            </a:r>
            <a:r>
              <a:rPr lang="el-GR" sz="2800" b="1" dirty="0">
                <a:solidFill>
                  <a:srgbClr val="8D2424"/>
                </a:solidFill>
                <a:latin typeface="Arial" panose="020B0604020202020204" pitchFamily="34" charset="0"/>
              </a:rPr>
              <a:t>Κινήματα των ετών 1820-21 στην </a:t>
            </a:r>
            <a:r>
              <a:rPr lang="el-GR" sz="2800" b="1" dirty="0" smtClean="0">
                <a:solidFill>
                  <a:srgbClr val="8D2424"/>
                </a:solidFill>
                <a:latin typeface="Arial" panose="020B0604020202020204" pitchFamily="34" charset="0"/>
              </a:rPr>
              <a:t>Ευρώπη</a:t>
            </a:r>
          </a:p>
          <a:p>
            <a:pPr algn="ctr"/>
            <a:endParaRPr lang="el-GR" sz="2800" dirty="0"/>
          </a:p>
        </p:txBody>
      </p:sp>
    </p:spTree>
    <p:extLst>
      <p:ext uri="{BB962C8B-B14F-4D97-AF65-F5344CB8AC3E}">
        <p14:creationId xmlns:p14="http://schemas.microsoft.com/office/powerpoint/2010/main" val="465417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7209" y="215096"/>
            <a:ext cx="9609992" cy="6370975"/>
          </a:xfrm>
          <a:prstGeom prst="rect">
            <a:avLst/>
          </a:prstGeom>
          <a:solidFill>
            <a:schemeClr val="accent6">
              <a:lumMod val="20000"/>
              <a:lumOff val="80000"/>
            </a:schemeClr>
          </a:solidFill>
          <a:ln>
            <a:solidFill>
              <a:schemeClr val="accent1"/>
            </a:solidFill>
          </a:ln>
        </p:spPr>
        <p:txBody>
          <a:bodyPr wrap="square">
            <a:spAutoFit/>
          </a:bodyPr>
          <a:lstStyle/>
          <a:p>
            <a:r>
              <a:rPr lang="el-GR" sz="2400" dirty="0">
                <a:latin typeface="Arial" panose="020B0604020202020204" pitchFamily="34" charset="0"/>
              </a:rPr>
              <a:t>Αμφισβήτηση του Συνεδρίου της Βιέννης και διεκδικήσεις</a:t>
            </a:r>
            <a:r>
              <a:rPr lang="el-GR" sz="2400" dirty="0"/>
              <a:t/>
            </a:r>
            <a:br>
              <a:rPr lang="el-GR" sz="2400" dirty="0"/>
            </a:br>
            <a:r>
              <a:rPr lang="el-GR" sz="2400" dirty="0"/>
              <a:t/>
            </a:r>
            <a:br>
              <a:rPr lang="el-GR" sz="2400" dirty="0"/>
            </a:br>
            <a:r>
              <a:rPr lang="el-GR" sz="2400" b="1" u="sng" dirty="0">
                <a:latin typeface="Arial" panose="020B0604020202020204" pitchFamily="34" charset="0"/>
              </a:rPr>
              <a:t>Α. Πολιτικό Επίπεδο-Αιτήματα:</a:t>
            </a:r>
            <a:r>
              <a:rPr lang="el-GR" sz="2400" dirty="0"/>
              <a:t/>
            </a:r>
            <a:br>
              <a:rPr lang="el-GR" sz="2400" dirty="0"/>
            </a:br>
            <a:r>
              <a:rPr lang="el-GR" sz="2400" dirty="0">
                <a:latin typeface="Arial" panose="020B0604020202020204" pitchFamily="34" charset="0"/>
              </a:rPr>
              <a:t>α. παραχώρηση Συντάγματος</a:t>
            </a:r>
            <a:r>
              <a:rPr lang="el-GR" sz="2400" dirty="0"/>
              <a:t/>
            </a:r>
            <a:br>
              <a:rPr lang="el-GR" sz="2400" dirty="0"/>
            </a:br>
            <a:r>
              <a:rPr lang="el-GR" sz="2400" dirty="0">
                <a:latin typeface="Arial" panose="020B0604020202020204" pitchFamily="34" charset="0"/>
              </a:rPr>
              <a:t>β. θέσπιση κοινοβουλευτικών θεσμών </a:t>
            </a:r>
            <a:r>
              <a:rPr lang="el-GR" sz="2400" dirty="0"/>
              <a:t/>
            </a:r>
            <a:br>
              <a:rPr lang="el-GR" sz="2400" dirty="0"/>
            </a:br>
            <a:r>
              <a:rPr lang="el-GR" sz="2400" dirty="0">
                <a:latin typeface="Arial" panose="020B0604020202020204" pitchFamily="34" charset="0"/>
              </a:rPr>
              <a:t>γ. αναγνώριση ατομικών ελευθεριών</a:t>
            </a:r>
            <a:r>
              <a:rPr lang="el-GR" sz="2400" dirty="0"/>
              <a:t/>
            </a:r>
            <a:br>
              <a:rPr lang="el-GR" sz="2400" dirty="0"/>
            </a:br>
            <a:r>
              <a:rPr lang="el-GR" sz="2400" dirty="0">
                <a:latin typeface="Arial" panose="020B0604020202020204" pitchFamily="34" charset="0"/>
              </a:rPr>
              <a:t>δ. αναγνώριση πολιτικών δικαιωμάτων</a:t>
            </a:r>
            <a:r>
              <a:rPr lang="el-GR" sz="2400" dirty="0"/>
              <a:t/>
            </a:r>
            <a:br>
              <a:rPr lang="el-GR" sz="2400" dirty="0"/>
            </a:br>
            <a:r>
              <a:rPr lang="el-GR" sz="2400" dirty="0"/>
              <a:t/>
            </a:r>
            <a:br>
              <a:rPr lang="el-GR" sz="2400" dirty="0"/>
            </a:br>
            <a:r>
              <a:rPr lang="el-GR" sz="2400" dirty="0">
                <a:latin typeface="Arial" panose="020B0604020202020204" pitchFamily="34" charset="0"/>
              </a:rPr>
              <a:t>=&gt; </a:t>
            </a:r>
            <a:r>
              <a:rPr lang="el-GR" sz="2400" b="1" dirty="0">
                <a:latin typeface="Arial" panose="020B0604020202020204" pitchFamily="34" charset="0"/>
              </a:rPr>
              <a:t>Διαμόρφωση τριών πολιτικών </a:t>
            </a:r>
            <a:r>
              <a:rPr lang="el-GR" sz="2400" b="1" dirty="0" smtClean="0">
                <a:latin typeface="Arial" panose="020B0604020202020204" pitchFamily="34" charset="0"/>
              </a:rPr>
              <a:t>ρευμάτων</a:t>
            </a:r>
          </a:p>
          <a:p>
            <a:r>
              <a:rPr lang="el-GR" sz="2400" dirty="0"/>
              <a:t/>
            </a:r>
            <a:br>
              <a:rPr lang="el-GR" sz="2400" dirty="0"/>
            </a:br>
            <a:r>
              <a:rPr lang="el-GR" sz="2400" dirty="0">
                <a:latin typeface="Arial" panose="020B0604020202020204" pitchFamily="34" charset="0"/>
              </a:rPr>
              <a:t>1. </a:t>
            </a:r>
            <a:r>
              <a:rPr lang="el-GR" sz="2400" u="sng" dirty="0">
                <a:latin typeface="Arial" panose="020B0604020202020204" pitchFamily="34" charset="0"/>
              </a:rPr>
              <a:t>Μετριοπαθείς φιλελεύθεροι </a:t>
            </a:r>
            <a:r>
              <a:rPr lang="el-GR" sz="2400" dirty="0">
                <a:latin typeface="Arial" panose="020B0604020202020204" pitchFamily="34" charset="0"/>
              </a:rPr>
              <a:t>=&gt; συνταγματικές μοναρχίες με δικαίωμα ψήφου μόνο σε όσους είχαν περιουσία</a:t>
            </a:r>
            <a:r>
              <a:rPr lang="el-GR" sz="2400" dirty="0"/>
              <a:t/>
            </a:r>
            <a:br>
              <a:rPr lang="el-GR" sz="2400" dirty="0"/>
            </a:br>
            <a:r>
              <a:rPr lang="el-GR" sz="2400" dirty="0">
                <a:latin typeface="Arial" panose="020B0604020202020204" pitchFamily="34" charset="0"/>
              </a:rPr>
              <a:t>2. </a:t>
            </a:r>
            <a:r>
              <a:rPr lang="el-GR" sz="2400" u="sng" dirty="0">
                <a:latin typeface="Arial" panose="020B0604020202020204" pitchFamily="34" charset="0"/>
              </a:rPr>
              <a:t>Ριζοσπάστες δημοκρατικοί </a:t>
            </a:r>
            <a:r>
              <a:rPr lang="el-GR" sz="2400" dirty="0">
                <a:latin typeface="Arial" panose="020B0604020202020204" pitchFamily="34" charset="0"/>
              </a:rPr>
              <a:t>=&gt; αβασίλευτες δημοκρατίες με εκλογικά δικαιώματα σε όλους στους ενήλικους άντρες.</a:t>
            </a:r>
            <a:r>
              <a:rPr lang="el-GR" sz="2400" dirty="0"/>
              <a:t/>
            </a:r>
            <a:br>
              <a:rPr lang="el-GR" sz="2400" dirty="0"/>
            </a:br>
            <a:r>
              <a:rPr lang="el-GR" sz="2400" dirty="0">
                <a:latin typeface="Arial" panose="020B0604020202020204" pitchFamily="34" charset="0"/>
              </a:rPr>
              <a:t>3. </a:t>
            </a:r>
            <a:r>
              <a:rPr lang="el-GR" sz="2400" u="sng" dirty="0">
                <a:latin typeface="Arial" panose="020B0604020202020204" pitchFamily="34" charset="0"/>
              </a:rPr>
              <a:t>Σοσιαλιστές </a:t>
            </a:r>
            <a:r>
              <a:rPr lang="el-GR" sz="2400" dirty="0">
                <a:latin typeface="Arial" panose="020B0604020202020204" pitchFamily="34" charset="0"/>
              </a:rPr>
              <a:t>=&gt; καθεστώς οικονομικής και κοινωνικής ισότητας (μετά το 1850</a:t>
            </a:r>
            <a:r>
              <a:rPr lang="el-GR" sz="2400" dirty="0" smtClean="0">
                <a:latin typeface="Arial" panose="020B0604020202020204" pitchFamily="34" charset="0"/>
              </a:rPr>
              <a:t>)</a:t>
            </a:r>
          </a:p>
          <a:p>
            <a:endParaRPr lang="el-GR" sz="2400" dirty="0"/>
          </a:p>
        </p:txBody>
      </p:sp>
    </p:spTree>
    <p:extLst>
      <p:ext uri="{BB962C8B-B14F-4D97-AF65-F5344CB8AC3E}">
        <p14:creationId xmlns:p14="http://schemas.microsoft.com/office/powerpoint/2010/main" val="355089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08721" y="501247"/>
            <a:ext cx="10121279" cy="6001643"/>
          </a:xfrm>
          <a:prstGeom prst="rect">
            <a:avLst/>
          </a:prstGeom>
          <a:solidFill>
            <a:schemeClr val="accent6">
              <a:lumMod val="20000"/>
              <a:lumOff val="80000"/>
            </a:schemeClr>
          </a:solidFill>
          <a:ln>
            <a:solidFill>
              <a:schemeClr val="accent1"/>
            </a:solidFill>
          </a:ln>
        </p:spPr>
        <p:txBody>
          <a:bodyPr wrap="square">
            <a:spAutoFit/>
          </a:bodyPr>
          <a:lstStyle/>
          <a:p>
            <a:endParaRPr lang="el-GR" sz="2400" dirty="0" smtClean="0">
              <a:latin typeface="Arial" panose="020B0604020202020204" pitchFamily="34" charset="0"/>
              <a:cs typeface="Arial" panose="020B0604020202020204" pitchFamily="34" charset="0"/>
            </a:endParaRPr>
          </a:p>
          <a:p>
            <a:r>
              <a:rPr lang="el-GR" sz="2400" b="1" dirty="0" smtClean="0">
                <a:latin typeface="Arial" panose="020B0604020202020204" pitchFamily="34" charset="0"/>
                <a:cs typeface="Arial" panose="020B0604020202020204" pitchFamily="34" charset="0"/>
              </a:rPr>
              <a:t>Β. </a:t>
            </a:r>
            <a:r>
              <a:rPr lang="el-GR" sz="2400" b="1" u="sng" dirty="0" smtClean="0">
                <a:latin typeface="Arial" panose="020B0604020202020204" pitchFamily="34" charset="0"/>
                <a:cs typeface="Arial" panose="020B0604020202020204" pitchFamily="34" charset="0"/>
              </a:rPr>
              <a:t>Εθνικές διεκδικήσεις  ως </a:t>
            </a:r>
            <a:r>
              <a:rPr lang="el-GR" sz="2400" b="1" u="sng" dirty="0">
                <a:latin typeface="Arial" panose="020B0604020202020204" pitchFamily="34" charset="0"/>
                <a:cs typeface="Arial" panose="020B0604020202020204" pitchFamily="34" charset="0"/>
              </a:rPr>
              <a:t>αποτέλεσμα σταδιακής συνειδητοποίησης των Εθνών </a:t>
            </a:r>
            <a:endParaRPr lang="el-GR" sz="2400" b="1" u="sng" dirty="0" smtClean="0">
              <a:latin typeface="Arial" panose="020B0604020202020204" pitchFamily="34" charset="0"/>
              <a:cs typeface="Arial" panose="020B0604020202020204" pitchFamily="34" charset="0"/>
            </a:endParaRPr>
          </a:p>
          <a:p>
            <a:pPr algn="just"/>
            <a:r>
              <a:rPr lang="el-GR" sz="2400" dirty="0" smtClean="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κοινότητες με κοινή γλώσσα, θρησκεία και παράδοση).</a:t>
            </a: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
            </a: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Το 1815 στην Ευρώπη πληθυσμοί που θεωρούσαν τους εαυτούς τους έθνη, δεν είχαν δικά τους κράτη αλλά εντάσσονταν σε πολυεθνικές αυτοκρατορίες (Αυστριακή, Οθωμανική) ή ζούσαν διάσπαρτοι σε διάφορα κράτη (ιταλικό, πολωνικό, γερμανικό έθνος</a:t>
            </a:r>
            <a:r>
              <a:rPr lang="el-GR" sz="2400" dirty="0" smtClean="0">
                <a:latin typeface="Arial" panose="020B0604020202020204" pitchFamily="34" charset="0"/>
                <a:cs typeface="Arial" panose="020B0604020202020204" pitchFamily="34" charset="0"/>
              </a:rPr>
              <a:t>).</a:t>
            </a:r>
          </a:p>
          <a:p>
            <a:pPr algn="just"/>
            <a:r>
              <a:rPr lang="el-GR" sz="2400" dirty="0">
                <a:latin typeface="Arial" panose="020B0604020202020204" pitchFamily="34" charset="0"/>
                <a:cs typeface="Arial" panose="020B0604020202020204" pitchFamily="34" charset="0"/>
              </a:rPr>
              <a:t/>
            </a:r>
            <a:br>
              <a:rPr lang="el-GR" sz="2400" dirty="0">
                <a:latin typeface="Arial" panose="020B0604020202020204" pitchFamily="34" charset="0"/>
                <a:cs typeface="Arial" panose="020B0604020202020204" pitchFamily="34" charset="0"/>
              </a:rPr>
            </a:br>
            <a:r>
              <a:rPr lang="el-GR" sz="2400" i="1" dirty="0">
                <a:solidFill>
                  <a:srgbClr val="34946E"/>
                </a:solidFill>
                <a:latin typeface="Arial" panose="020B0604020202020204" pitchFamily="34" charset="0"/>
                <a:cs typeface="Arial" panose="020B0604020202020204" pitchFamily="34" charset="0"/>
                <a:hlinkClick r:id="rId2"/>
              </a:rPr>
              <a:t>Αρχή των εθνοτήτων</a:t>
            </a:r>
            <a:r>
              <a:rPr lang="el-GR" sz="2400" i="1" dirty="0" smtClean="0">
                <a:latin typeface="Arial" panose="020B0604020202020204" pitchFamily="34" charset="0"/>
                <a:cs typeface="Arial" panose="020B0604020202020204" pitchFamily="34" charset="0"/>
              </a:rPr>
              <a:t>:</a:t>
            </a:r>
          </a:p>
          <a:p>
            <a:pPr algn="just"/>
            <a:endParaRPr lang="el-GR" sz="2400" i="1" dirty="0" smtClean="0">
              <a:latin typeface="Arial" panose="020B0604020202020204" pitchFamily="34" charset="0"/>
              <a:cs typeface="Arial" panose="020B0604020202020204" pitchFamily="34" charset="0"/>
            </a:endParaRPr>
          </a:p>
          <a:p>
            <a:pPr algn="just"/>
            <a:r>
              <a:rPr lang="el-GR" sz="2400" i="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πληθυσμοί που ανήκουν στο ίδιο έθνος έχουν δικαίωμα να ιδρύσουν ένα ενιαίο κράτος και πληθυσμοί που ανήκουν σε ένα διαφορετικό έθνος από την πλειονότητα των κατοίκων ενός κράτους έχουν δικαίωμα απόσχισης. Όρια κράτους και έθνους πρέπει να ταυτίζονται.</a:t>
            </a:r>
          </a:p>
        </p:txBody>
      </p:sp>
    </p:spTree>
    <p:extLst>
      <p:ext uri="{BB962C8B-B14F-4D97-AF65-F5344CB8AC3E}">
        <p14:creationId xmlns:p14="http://schemas.microsoft.com/office/powerpoint/2010/main" val="15819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332" y="439614"/>
            <a:ext cx="9753600" cy="609759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57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42492" y="441600"/>
            <a:ext cx="8434754" cy="6001643"/>
          </a:xfrm>
          <a:prstGeom prst="rect">
            <a:avLst/>
          </a:prstGeom>
          <a:solidFill>
            <a:schemeClr val="accent6">
              <a:lumMod val="20000"/>
              <a:lumOff val="80000"/>
            </a:schemeClr>
          </a:solidFill>
          <a:ln>
            <a:solidFill>
              <a:schemeClr val="accent1"/>
            </a:solidFill>
          </a:ln>
        </p:spPr>
        <p:txBody>
          <a:bodyPr wrap="square">
            <a:spAutoFit/>
          </a:bodyPr>
          <a:lstStyle/>
          <a:p>
            <a:endParaRPr lang="el-GR" sz="2400" b="1" dirty="0" smtClean="0">
              <a:latin typeface="Arial" panose="020B0604020202020204" pitchFamily="34" charset="0"/>
            </a:endParaRPr>
          </a:p>
          <a:p>
            <a:r>
              <a:rPr lang="el-GR" sz="2400" b="1" dirty="0" smtClean="0">
                <a:latin typeface="Arial" panose="020B0604020202020204" pitchFamily="34" charset="0"/>
              </a:rPr>
              <a:t>Πηγή </a:t>
            </a:r>
            <a:r>
              <a:rPr lang="el-GR" sz="2400" b="1" dirty="0">
                <a:latin typeface="Arial" panose="020B0604020202020204" pitchFamily="34" charset="0"/>
              </a:rPr>
              <a:t>αυτής της αρχής</a:t>
            </a:r>
            <a:r>
              <a:rPr lang="el-GR" sz="2400" b="1" dirty="0" smtClean="0">
                <a:latin typeface="Arial" panose="020B0604020202020204" pitchFamily="34" charset="0"/>
              </a:rPr>
              <a:t>:</a:t>
            </a:r>
          </a:p>
          <a:p>
            <a:r>
              <a:rPr lang="el-GR" sz="2400" dirty="0"/>
              <a:t/>
            </a:r>
            <a:br>
              <a:rPr lang="el-GR" sz="2400" dirty="0"/>
            </a:br>
            <a:r>
              <a:rPr lang="el-GR" sz="2400" b="1" dirty="0">
                <a:latin typeface="Arial" panose="020B0604020202020204" pitchFamily="34" charset="0"/>
              </a:rPr>
              <a:t>α. </a:t>
            </a:r>
            <a:r>
              <a:rPr lang="el-GR" sz="2400" dirty="0">
                <a:latin typeface="Arial" panose="020B0604020202020204" pitchFamily="34" charset="0"/>
              </a:rPr>
              <a:t>Γαλλική επανάσταση: το έθνος ως πηγή εξουσιών και η λαϊκή βούληση πρέπει να ρυθμίζει την τύχη ενός λαού και όχι η βούληση του ηγεμόνα</a:t>
            </a:r>
            <a:r>
              <a:rPr lang="el-GR" sz="2400" dirty="0" smtClean="0">
                <a:latin typeface="Arial" panose="020B0604020202020204" pitchFamily="34" charset="0"/>
              </a:rPr>
              <a:t>.</a:t>
            </a:r>
          </a:p>
          <a:p>
            <a:r>
              <a:rPr lang="el-GR" sz="2400" dirty="0"/>
              <a:t/>
            </a:r>
            <a:br>
              <a:rPr lang="el-GR" sz="2400" dirty="0"/>
            </a:br>
            <a:r>
              <a:rPr lang="el-GR" sz="2400" b="1" dirty="0">
                <a:latin typeface="Arial" panose="020B0604020202020204" pitchFamily="34" charset="0"/>
              </a:rPr>
              <a:t>β. </a:t>
            </a:r>
            <a:r>
              <a:rPr lang="el-GR" sz="2400" dirty="0">
                <a:latin typeface="Arial" panose="020B0604020202020204" pitchFamily="34" charset="0"/>
              </a:rPr>
              <a:t>άρνηση της γαλλικής κυριαρχίας και επιστροφή στις παραδόσεις κάθε λαού.</a:t>
            </a:r>
            <a:br>
              <a:rPr lang="el-GR" sz="2400" dirty="0">
                <a:latin typeface="Arial" panose="020B0604020202020204" pitchFamily="34" charset="0"/>
              </a:rPr>
            </a:br>
            <a:r>
              <a:rPr lang="el-GR" sz="2400" dirty="0"/>
              <a:t/>
            </a:r>
            <a:br>
              <a:rPr lang="el-GR" sz="2400" dirty="0"/>
            </a:br>
            <a:r>
              <a:rPr lang="el-GR" sz="2400" u="sng" dirty="0">
                <a:latin typeface="Arial" panose="020B0604020202020204" pitchFamily="34" charset="0"/>
              </a:rPr>
              <a:t>Γερμανική αντίληψη περί έθνους</a:t>
            </a:r>
            <a:r>
              <a:rPr lang="el-GR" sz="2400" dirty="0">
                <a:latin typeface="Arial" panose="020B0604020202020204" pitchFamily="34" charset="0"/>
              </a:rPr>
              <a:t>: </a:t>
            </a:r>
            <a:endParaRPr lang="el-GR" sz="2400" dirty="0" smtClean="0">
              <a:latin typeface="Arial" panose="020B0604020202020204" pitchFamily="34" charset="0"/>
            </a:endParaRPr>
          </a:p>
          <a:p>
            <a:endParaRPr lang="el-GR" sz="2400" dirty="0" smtClean="0">
              <a:latin typeface="Arial" panose="020B0604020202020204" pitchFamily="34" charset="0"/>
            </a:endParaRPr>
          </a:p>
          <a:p>
            <a:r>
              <a:rPr lang="el-GR" sz="2400" dirty="0" smtClean="0">
                <a:latin typeface="Arial" panose="020B0604020202020204" pitchFamily="34" charset="0"/>
              </a:rPr>
              <a:t>διαχρονική </a:t>
            </a:r>
            <a:r>
              <a:rPr lang="el-GR" sz="2400" dirty="0">
                <a:latin typeface="Arial" panose="020B0604020202020204" pitchFamily="34" charset="0"/>
              </a:rPr>
              <a:t>κοινότητα που βασίζεται στα τρία στοιχεία: </a:t>
            </a:r>
            <a:endParaRPr lang="el-GR" sz="2400" dirty="0" smtClean="0">
              <a:latin typeface="Arial" panose="020B0604020202020204" pitchFamily="34" charset="0"/>
            </a:endParaRPr>
          </a:p>
          <a:p>
            <a:r>
              <a:rPr lang="el-GR" sz="2400" dirty="0" smtClean="0">
                <a:latin typeface="Arial" panose="020B0604020202020204" pitchFamily="34" charset="0"/>
              </a:rPr>
              <a:t>α</a:t>
            </a:r>
            <a:r>
              <a:rPr lang="el-GR" sz="2400" dirty="0">
                <a:latin typeface="Arial" panose="020B0604020202020204" pitchFamily="34" charset="0"/>
              </a:rPr>
              <a:t>) ιστορία</a:t>
            </a:r>
            <a:r>
              <a:rPr lang="el-GR" sz="2400" dirty="0" smtClean="0">
                <a:latin typeface="Arial" panose="020B0604020202020204" pitchFamily="34" charset="0"/>
              </a:rPr>
              <a:t>,</a:t>
            </a:r>
          </a:p>
          <a:p>
            <a:r>
              <a:rPr lang="el-GR" sz="2400" dirty="0" smtClean="0">
                <a:latin typeface="Arial" panose="020B0604020202020204" pitchFamily="34" charset="0"/>
              </a:rPr>
              <a:t> </a:t>
            </a:r>
            <a:r>
              <a:rPr lang="el-GR" sz="2400" dirty="0">
                <a:latin typeface="Arial" panose="020B0604020202020204" pitchFamily="34" charset="0"/>
              </a:rPr>
              <a:t>β) γλώσσα, </a:t>
            </a:r>
            <a:endParaRPr lang="el-GR" sz="2400" dirty="0" smtClean="0">
              <a:latin typeface="Arial" panose="020B0604020202020204" pitchFamily="34" charset="0"/>
            </a:endParaRPr>
          </a:p>
          <a:p>
            <a:r>
              <a:rPr lang="el-GR" sz="2400" dirty="0" smtClean="0">
                <a:latin typeface="Arial" panose="020B0604020202020204" pitchFamily="34" charset="0"/>
              </a:rPr>
              <a:t>γ</a:t>
            </a:r>
            <a:r>
              <a:rPr lang="el-GR" sz="2400" dirty="0">
                <a:latin typeface="Arial" panose="020B0604020202020204" pitchFamily="34" charset="0"/>
              </a:rPr>
              <a:t>) θρησκεία </a:t>
            </a:r>
            <a:endParaRPr lang="el-GR" sz="2400" dirty="0"/>
          </a:p>
        </p:txBody>
      </p:sp>
    </p:spTree>
    <p:extLst>
      <p:ext uri="{BB962C8B-B14F-4D97-AF65-F5344CB8AC3E}">
        <p14:creationId xmlns:p14="http://schemas.microsoft.com/office/powerpoint/2010/main" val="298237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637" y="955964"/>
            <a:ext cx="9372600" cy="5237018"/>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7255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7893" y="450751"/>
            <a:ext cx="9869500" cy="6001643"/>
          </a:xfrm>
          <a:prstGeom prst="rect">
            <a:avLst/>
          </a:prstGeom>
          <a:solidFill>
            <a:schemeClr val="accent6">
              <a:lumMod val="20000"/>
              <a:lumOff val="80000"/>
            </a:schemeClr>
          </a:solidFill>
          <a:ln>
            <a:solidFill>
              <a:schemeClr val="accent1"/>
            </a:solidFill>
          </a:ln>
        </p:spPr>
        <p:txBody>
          <a:bodyPr wrap="square">
            <a:spAutoFit/>
          </a:bodyPr>
          <a:lstStyle/>
          <a:p>
            <a:pPr algn="ctr"/>
            <a:r>
              <a:rPr lang="el-GR" sz="2400" b="1" dirty="0">
                <a:latin typeface="Arial" panose="020B0604020202020204" pitchFamily="34" charset="0"/>
              </a:rPr>
              <a:t>Πρώτη οργανωμένη αμφισβήτηση </a:t>
            </a:r>
            <a:endParaRPr lang="el-GR" sz="2400" b="1" dirty="0" smtClean="0">
              <a:latin typeface="Arial" panose="020B0604020202020204" pitchFamily="34" charset="0"/>
            </a:endParaRPr>
          </a:p>
          <a:p>
            <a:pPr algn="ctr"/>
            <a:r>
              <a:rPr lang="el-GR" sz="2400" b="1" dirty="0" smtClean="0">
                <a:latin typeface="Arial" panose="020B0604020202020204" pitchFamily="34" charset="0"/>
              </a:rPr>
              <a:t>των </a:t>
            </a:r>
            <a:r>
              <a:rPr lang="el-GR" sz="2400" b="1" dirty="0">
                <a:latin typeface="Arial" panose="020B0604020202020204" pitchFamily="34" charset="0"/>
              </a:rPr>
              <a:t>αρχών του Συνεδρίου της Βιέννης</a:t>
            </a:r>
            <a:r>
              <a:rPr lang="el-GR" sz="2400" b="1" dirty="0" smtClean="0">
                <a:latin typeface="Arial" panose="020B0604020202020204" pitchFamily="34" charset="0"/>
              </a:rPr>
              <a:t>.</a:t>
            </a:r>
          </a:p>
          <a:p>
            <a:r>
              <a:rPr lang="el-GR" sz="2400" dirty="0"/>
              <a:t/>
            </a:r>
            <a:br>
              <a:rPr lang="el-GR" sz="2400" dirty="0"/>
            </a:br>
            <a:r>
              <a:rPr lang="el-GR" sz="2400" dirty="0">
                <a:latin typeface="Times New Roman" panose="02020603050405020304" pitchFamily="18" charset="0"/>
              </a:rPr>
              <a:t>•          </a:t>
            </a:r>
            <a:r>
              <a:rPr lang="el-GR" sz="2400" dirty="0">
                <a:latin typeface="Arial" panose="020B0604020202020204" pitchFamily="34" charset="0"/>
              </a:rPr>
              <a:t>Χώρος εκδήλωσης: η νότια, μεσογειακή Ευρώπη αλλά και Λατινική Αμερική</a:t>
            </a:r>
            <a:r>
              <a:rPr lang="el-GR" sz="2400" dirty="0" smtClean="0">
                <a:latin typeface="Arial" panose="020B0604020202020204" pitchFamily="34" charset="0"/>
              </a:rPr>
              <a:t>.</a:t>
            </a:r>
          </a:p>
          <a:p>
            <a:r>
              <a:rPr lang="el-GR" sz="2400" dirty="0"/>
              <a:t/>
            </a:r>
            <a:br>
              <a:rPr lang="el-GR" sz="2400" dirty="0"/>
            </a:br>
            <a:r>
              <a:rPr lang="el-GR" sz="2400" dirty="0">
                <a:latin typeface="Times New Roman" panose="02020603050405020304" pitchFamily="18" charset="0"/>
              </a:rPr>
              <a:t>•          </a:t>
            </a:r>
            <a:r>
              <a:rPr lang="el-GR" sz="2400" dirty="0">
                <a:latin typeface="Arial" panose="020B0604020202020204" pitchFamily="34" charset="0"/>
              </a:rPr>
              <a:t>ΟΙ Επαναστάσεις σε Ισπανία, Πορτογαλία, Αμερική, Βρετανία, Ιταλία χαρακτηρίζονται ως φιλελεύθερα κινήματα, αλλά έχουν και εθνικά χαρακτηριστικά</a:t>
            </a:r>
            <a:r>
              <a:rPr lang="el-GR" sz="2400" dirty="0" smtClean="0">
                <a:latin typeface="Arial" panose="020B0604020202020204" pitchFamily="34" charset="0"/>
              </a:rPr>
              <a:t>.</a:t>
            </a:r>
          </a:p>
          <a:p>
            <a:r>
              <a:rPr lang="el-GR" sz="2400" dirty="0"/>
              <a:t/>
            </a:r>
            <a:br>
              <a:rPr lang="el-GR" sz="2400" dirty="0"/>
            </a:br>
            <a:r>
              <a:rPr lang="el-GR" sz="2400" dirty="0">
                <a:latin typeface="Times New Roman" panose="02020603050405020304" pitchFamily="18" charset="0"/>
              </a:rPr>
              <a:t>•          </a:t>
            </a:r>
            <a:r>
              <a:rPr lang="el-GR" sz="2400" dirty="0">
                <a:latin typeface="Arial" panose="020B0604020202020204" pitchFamily="34" charset="0"/>
              </a:rPr>
              <a:t>Εθνικά κινήματα μπορούν να χαρακτηριστούν οι επαναστάσεις σε Πολωνία, Γερμανία</a:t>
            </a:r>
            <a:r>
              <a:rPr lang="el-GR" sz="2400" dirty="0" smtClean="0">
                <a:latin typeface="Arial" panose="020B0604020202020204" pitchFamily="34" charset="0"/>
              </a:rPr>
              <a:t>.</a:t>
            </a:r>
          </a:p>
          <a:p>
            <a:r>
              <a:rPr lang="el-GR" sz="2400" dirty="0">
                <a:latin typeface="Arial" panose="020B0604020202020204" pitchFamily="34" charset="0"/>
              </a:rPr>
              <a:t/>
            </a:r>
            <a:br>
              <a:rPr lang="el-GR" sz="2400" dirty="0">
                <a:latin typeface="Arial" panose="020B0604020202020204" pitchFamily="34" charset="0"/>
              </a:rPr>
            </a:br>
            <a:r>
              <a:rPr lang="el-GR" sz="2400" dirty="0">
                <a:latin typeface="Times New Roman" panose="02020603050405020304" pitchFamily="18" charset="0"/>
              </a:rPr>
              <a:t>•          </a:t>
            </a:r>
            <a:r>
              <a:rPr lang="el-GR" sz="2400" dirty="0">
                <a:latin typeface="Arial" panose="020B0604020202020204" pitchFamily="34" charset="0"/>
              </a:rPr>
              <a:t>Η πρώτη επιτυχημένη εθνική επανάσταση σημειώθηκε στον Ελλαδικό χώρο που είχε ως αποτέλεσμα τη δημιουργία ανεξάρτητου κράτους. </a:t>
            </a:r>
            <a:endParaRPr lang="el-GR" sz="2400" dirty="0"/>
          </a:p>
        </p:txBody>
      </p:sp>
    </p:spTree>
    <p:extLst>
      <p:ext uri="{BB962C8B-B14F-4D97-AF65-F5344CB8AC3E}">
        <p14:creationId xmlns:p14="http://schemas.microsoft.com/office/powerpoint/2010/main" val="21134508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49</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ΤΑΣΙΟΠΟΥΛΟΥ</dc:creator>
  <cp:lastModifiedBy>huawei</cp:lastModifiedBy>
  <cp:revision>2</cp:revision>
  <dcterms:created xsi:type="dcterms:W3CDTF">2023-09-02T22:03:49Z</dcterms:created>
  <dcterms:modified xsi:type="dcterms:W3CDTF">2023-09-03T18:19:12Z</dcterms:modified>
</cp:coreProperties>
</file>