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84" r:id="rId2"/>
    <p:sldId id="274" r:id="rId3"/>
    <p:sldId id="282" r:id="rId4"/>
    <p:sldId id="283" r:id="rId5"/>
    <p:sldId id="277" r:id="rId6"/>
    <p:sldId id="278" r:id="rId7"/>
    <p:sldId id="285" r:id="rId8"/>
    <p:sldId id="279" r:id="rId9"/>
    <p:sldId id="280" r:id="rId10"/>
    <p:sldId id="281" r:id="rId11"/>
    <p:sldId id="256" r:id="rId12"/>
    <p:sldId id="275" r:id="rId13"/>
    <p:sldId id="276" r:id="rId14"/>
    <p:sldId id="257" r:id="rId15"/>
    <p:sldId id="258" r:id="rId16"/>
    <p:sldId id="259" r:id="rId17"/>
    <p:sldId id="261" r:id="rId18"/>
    <p:sldId id="266" r:id="rId19"/>
    <p:sldId id="267" r:id="rId20"/>
    <p:sldId id="262" r:id="rId21"/>
    <p:sldId id="263" r:id="rId22"/>
    <p:sldId id="264" r:id="rId23"/>
    <p:sldId id="265" r:id="rId24"/>
    <p:sldId id="271" r:id="rId25"/>
    <p:sldId id="268" r:id="rId26"/>
    <p:sldId id="269" r:id="rId27"/>
    <p:sldId id="272" r:id="rId28"/>
    <p:sldId id="273" r:id="rId2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6" d="100"/>
          <a:sy n="86" d="100"/>
        </p:scale>
        <p:origin x="562"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l-GR"/>
              <a:t>Κάντε κλικ για να επεξεργαστείτε τον τίτλο υποδείγματος</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a:t>Κάντε κλικ για να επεξεργαστείτε τον υπότιτλο του υποδείγματος</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6/6/2020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a:t>
            </a:fld>
            <a:endParaRPr lang="en-US" dirty="0"/>
          </a:p>
        </p:txBody>
      </p:sp>
    </p:spTree>
  </p:cSld>
  <p:clrMapOvr>
    <a:masterClrMapping/>
  </p:clrMapOvr>
  <p:transition spd="slow">
    <p:wip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Τίτλος και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Στυλ κειμένου υποδείγματος</a:t>
            </a:r>
          </a:p>
        </p:txBody>
      </p:sp>
      <p:sp>
        <p:nvSpPr>
          <p:cNvPr id="4" name="Date Placeholder 3"/>
          <p:cNvSpPr>
            <a:spLocks noGrp="1"/>
          </p:cNvSpPr>
          <p:nvPr>
            <p:ph type="dt" sz="half" idx="10"/>
          </p:nvPr>
        </p:nvSpPr>
        <p:spPr/>
        <p:txBody>
          <a:bodyPr/>
          <a:lstStyle/>
          <a:p>
            <a:fld id="{B61BEF0D-F0BB-DE4B-95CE-6DB70DBA9567}" type="datetimeFigureOut">
              <a:rPr lang="en-US" dirty="0"/>
              <a:pPr/>
              <a:t>6/6/2020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transition spd="slow">
    <p:wip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Εισαγωγικά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l-GR"/>
              <a:t>Κάντε κλικ για να επεξεργαστείτε τον τίτλο υποδείγματος</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l-GR"/>
              <a:t>Στυλ κειμένου υποδείγματος</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Στυλ κειμένου υποδείγματος</a:t>
            </a:r>
          </a:p>
        </p:txBody>
      </p:sp>
      <p:sp>
        <p:nvSpPr>
          <p:cNvPr id="4" name="Date Placeholder 3"/>
          <p:cNvSpPr>
            <a:spLocks noGrp="1"/>
          </p:cNvSpPr>
          <p:nvPr>
            <p:ph type="dt" sz="half" idx="10"/>
          </p:nvPr>
        </p:nvSpPr>
        <p:spPr/>
        <p:txBody>
          <a:bodyPr/>
          <a:lstStyle/>
          <a:p>
            <a:fld id="{B61BEF0D-F0BB-DE4B-95CE-6DB70DBA9567}" type="datetimeFigureOut">
              <a:rPr lang="en-US" dirty="0"/>
              <a:pPr/>
              <a:t>6/6/2020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r>
              <a:rPr lang="en-US" sz="8000" baseline="0" dirty="0">
                <a:ln w="3175" cmpd="sng">
                  <a:noFill/>
                </a:ln>
                <a:solidFill>
                  <a:schemeClr val="accent1"/>
                </a:solidFill>
                <a:effectLst/>
                <a:latin typeface="Arial"/>
              </a:rPr>
              <a:t>”</a:t>
            </a:r>
          </a:p>
        </p:txBody>
      </p:sp>
    </p:spTree>
  </p:cSld>
  <p:clrMapOvr>
    <a:masterClrMapping/>
  </p:clrMapOvr>
  <p:transition spd="slow">
    <p:wip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Κάρτα ονόματος">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l-GR"/>
              <a:t>Κάντε κλικ για να επεξεργαστείτε τον τίτλο υποδείγματος</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l-GR"/>
              <a:t>Στυλ κειμένου υποδείγματος</a:t>
            </a:r>
          </a:p>
        </p:txBody>
      </p:sp>
      <p:sp>
        <p:nvSpPr>
          <p:cNvPr id="5" name="Date Placeholder 4"/>
          <p:cNvSpPr>
            <a:spLocks noGrp="1"/>
          </p:cNvSpPr>
          <p:nvPr>
            <p:ph type="dt" sz="half" idx="10"/>
          </p:nvPr>
        </p:nvSpPr>
        <p:spPr/>
        <p:txBody>
          <a:bodyPr/>
          <a:lstStyle/>
          <a:p>
            <a:fld id="{B61BEF0D-F0BB-DE4B-95CE-6DB70DBA9567}" type="datetimeFigureOut">
              <a:rPr lang="en-US" dirty="0"/>
              <a:pPr/>
              <a:t>6/6/2020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transition spd="slow">
    <p:wip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Κάρτα ονόματος με φράση">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l-GR"/>
              <a:t>Κάντε κλικ για να επεξεργαστείτε τον τίτλο υποδείγματος</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l-GR"/>
              <a:t>Στυλ κειμένου υποδείγματος</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l-GR"/>
              <a:t>Στυλ κειμένου υποδείγματος</a:t>
            </a:r>
          </a:p>
        </p:txBody>
      </p:sp>
      <p:sp>
        <p:nvSpPr>
          <p:cNvPr id="5" name="Date Placeholder 4"/>
          <p:cNvSpPr>
            <a:spLocks noGrp="1"/>
          </p:cNvSpPr>
          <p:nvPr>
            <p:ph type="dt" sz="half" idx="10"/>
          </p:nvPr>
        </p:nvSpPr>
        <p:spPr/>
        <p:txBody>
          <a:bodyPr/>
          <a:lstStyle/>
          <a:p>
            <a:fld id="{B61BEF0D-F0BB-DE4B-95CE-6DB70DBA9567}" type="datetimeFigureOut">
              <a:rPr lang="en-US" dirty="0"/>
              <a:pPr/>
              <a:t>6/6/2020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transition spd="slow">
    <p:wipe/>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ή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l-GR"/>
              <a:t>Κάντε κλικ για να επεξεργαστείτε τον τίτλο υποδείγματος</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l-GR"/>
              <a:t>Στυλ κειμένου υποδείγματος</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l-GR"/>
              <a:t>Στυλ κειμένου υποδείγματος</a:t>
            </a:r>
          </a:p>
        </p:txBody>
      </p:sp>
      <p:sp>
        <p:nvSpPr>
          <p:cNvPr id="5" name="Date Placeholder 4"/>
          <p:cNvSpPr>
            <a:spLocks noGrp="1"/>
          </p:cNvSpPr>
          <p:nvPr>
            <p:ph type="dt" sz="half" idx="10"/>
          </p:nvPr>
        </p:nvSpPr>
        <p:spPr/>
        <p:txBody>
          <a:bodyPr/>
          <a:lstStyle/>
          <a:p>
            <a:fld id="{B61BEF0D-F0BB-DE4B-95CE-6DB70DBA9567}" type="datetimeFigureOut">
              <a:rPr lang="en-US" dirty="0"/>
              <a:pPr/>
              <a:t>6/6/2020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transition spd="slow">
    <p:wipe/>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Vertical Text Placeholder 2"/>
          <p:cNvSpPr>
            <a:spLocks noGrp="1"/>
          </p:cNvSpPr>
          <p:nvPr>
            <p:ph type="body" orient="vert" idx="1"/>
          </p:nvPr>
        </p:nvSpPr>
        <p:spPr/>
        <p:txBody>
          <a:bodyPr vert="eaVert" ancho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6/6/2020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transition spd="slow">
    <p:wipe/>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l-GR"/>
              <a:t>Κάντε κλικ για να επεξεργαστείτε τον τίτλο υποδείγματος</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6/6/2020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transition spd="slow">
    <p:wip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6/6/2020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transition spd="slow">
    <p:wip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Στυλ κειμένου υποδείγματος</a:t>
            </a:r>
          </a:p>
        </p:txBody>
      </p:sp>
      <p:sp>
        <p:nvSpPr>
          <p:cNvPr id="4" name="Date Placeholder 3"/>
          <p:cNvSpPr>
            <a:spLocks noGrp="1"/>
          </p:cNvSpPr>
          <p:nvPr>
            <p:ph type="dt" sz="half" idx="10"/>
          </p:nvPr>
        </p:nvSpPr>
        <p:spPr/>
        <p:txBody>
          <a:bodyPr/>
          <a:lstStyle/>
          <a:p>
            <a:fld id="{B61BEF0D-F0BB-DE4B-95CE-6DB70DBA9567}" type="datetimeFigureOut">
              <a:rPr lang="en-US" dirty="0"/>
              <a:pPr/>
              <a:t>6/6/2020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transition spd="slow">
    <p:wip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6/6/2020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transition spd="slow">
    <p:wip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10" name="Title 13"/>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6/6/2020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transition spd="slow">
    <p:wip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6/6/2020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transition spd="slow">
    <p:wip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6/6/2020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transition spd="slow">
    <p:wip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5" name="Date Placeholder 4"/>
          <p:cNvSpPr>
            <a:spLocks noGrp="1"/>
          </p:cNvSpPr>
          <p:nvPr>
            <p:ph type="dt" sz="half" idx="10"/>
          </p:nvPr>
        </p:nvSpPr>
        <p:spPr/>
        <p:txBody>
          <a:bodyPr/>
          <a:lstStyle/>
          <a:p>
            <a:fld id="{B61BEF0D-F0BB-DE4B-95CE-6DB70DBA9567}" type="datetimeFigureOut">
              <a:rPr lang="en-US" dirty="0"/>
              <a:pPr/>
              <a:t>6/6/2020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transition spd="slow">
    <p:wip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l-GR"/>
              <a:t>Κάντε κλικ για να επεξεργαστείτε τον τίτλο υποδείγματος</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l-GR"/>
              <a:t>Κάντε κλικ στο εικονίδιο για να προσθέσετε εικόνα</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5" name="Date Placeholder 4"/>
          <p:cNvSpPr>
            <a:spLocks noGrp="1"/>
          </p:cNvSpPr>
          <p:nvPr>
            <p:ph type="dt" sz="half" idx="10"/>
          </p:nvPr>
        </p:nvSpPr>
        <p:spPr/>
        <p:txBody>
          <a:bodyPr/>
          <a:lstStyle/>
          <a:p>
            <a:fld id="{B61BEF0D-F0BB-DE4B-95CE-6DB70DBA9567}" type="datetimeFigureOut">
              <a:rPr lang="en-US" dirty="0"/>
              <a:pPr/>
              <a:t>6/6/2020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transition spd="slow">
    <p:wip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32"/>
            <a:ext cx="2356674" cy="6853285"/>
            <a:chOff x="6627813" y="195454"/>
            <a:chExt cx="1952625" cy="5678297"/>
          </a:xfrm>
        </p:grpSpPr>
        <p:sp>
          <p:nvSpPr>
            <p:cNvPr id="11" name="Freeform 27"/>
            <p:cNvSpPr/>
            <p:nvPr/>
          </p:nvSpPr>
          <p:spPr bwMode="auto">
            <a:xfrm>
              <a:off x="6627813" y="195454"/>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6/6/2020</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ransition spd="slow">
    <p:wipe/>
  </p:transition>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ebooks.edu.gr/modules/ebook/show.php/DSGYM-A107/391/2586,21843/" TargetMode="Externa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hyperlink" Target="http://homouniversalisgr.blogspot.com/2015/11/blog-post_43.html" TargetMode="Externa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hyperlink" Target="https://safeyoutube.net/w/BqsH" TargetMode="Externa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hyperlink" Target="https://safeyoutube.net/w/svsH" TargetMode="Externa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hyperlink" Target="http://www.ekebi.gr/frontoffice/portal.asp?cpage=NODE&amp;cnode=461&amp;t=243" TargetMode="Externa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7.xml"/><Relationship Id="rId4" Type="http://schemas.openxmlformats.org/officeDocument/2006/relationships/image" Target="../media/image7.jpeg"/></Relationships>
</file>

<file path=ppt/slides/_rels/slide19.xml.rels><?xml version="1.0" encoding="UTF-8" standalone="yes"?>
<Relationships xmlns="http://schemas.openxmlformats.org/package/2006/relationships"><Relationship Id="rId3" Type="http://schemas.openxmlformats.org/officeDocument/2006/relationships/hyperlink" Target="http://ebooks.edu.gr/modules/ebook/show.php/DSGYM-A107/391/2586,21843/" TargetMode="External"/><Relationship Id="rId2" Type="http://schemas.openxmlformats.org/officeDocument/2006/relationships/hyperlink" Target="http://users.sch.gr/ipap/Ellinikos_Politismos/logotexnia/Biografies/kristalis.htm" TargetMode="External"/><Relationship Id="rId1" Type="http://schemas.openxmlformats.org/officeDocument/2006/relationships/slideLayout" Target="../slideLayouts/slideLayout7.xml"/><Relationship Id="rId4" Type="http://schemas.openxmlformats.org/officeDocument/2006/relationships/image" Target="../media/image8.jpeg"/></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hyperlink" Target="http://ebooks.edu.gr/modules/ebook/show.php/DSGYM-A107/391/2586,21843/" TargetMode="Externa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hyperlink" Target="http://digitalschool.minedu.gov.gr/modules/ebook/show.php/DSGYM-A112/346/2310,10446/" TargetMode="Externa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Ορθογώνιο 1">
            <a:extLst>
              <a:ext uri="{FF2B5EF4-FFF2-40B4-BE49-F238E27FC236}">
                <a16:creationId xmlns:a16="http://schemas.microsoft.com/office/drawing/2014/main" id="{D0026A05-4D16-44C8-8CAF-D4C8413D21FC}"/>
              </a:ext>
            </a:extLst>
          </p:cNvPr>
          <p:cNvSpPr/>
          <p:nvPr/>
        </p:nvSpPr>
        <p:spPr>
          <a:xfrm>
            <a:off x="2639392" y="3822801"/>
            <a:ext cx="8540554" cy="2862322"/>
          </a:xfrm>
          <a:prstGeom prst="rect">
            <a:avLst/>
          </a:prstGeom>
          <a:solidFill>
            <a:schemeClr val="accent5">
              <a:lumMod val="20000"/>
              <a:lumOff val="80000"/>
            </a:schemeClr>
          </a:solidFill>
          <a:ln>
            <a:solidFill>
              <a:srgbClr val="FF0000"/>
            </a:solidFill>
          </a:ln>
        </p:spPr>
        <p:txBody>
          <a:bodyPr wrap="square">
            <a:spAutoFit/>
          </a:bodyPr>
          <a:lstStyle/>
          <a:p>
            <a:r>
              <a:rPr lang="en-US" b="1" dirty="0">
                <a:solidFill>
                  <a:srgbClr val="000000"/>
                </a:solidFill>
                <a:latin typeface="Georgia" panose="02040502050405020303" pitchFamily="18" charset="0"/>
              </a:rPr>
              <a:t>K</a:t>
            </a:r>
            <a:r>
              <a:rPr lang="el-GR" b="1" dirty="0" err="1">
                <a:solidFill>
                  <a:srgbClr val="000000"/>
                </a:solidFill>
                <a:latin typeface="Georgia" panose="02040502050405020303" pitchFamily="18" charset="0"/>
              </a:rPr>
              <a:t>ώστας</a:t>
            </a:r>
            <a:r>
              <a:rPr lang="el-GR" b="1" dirty="0">
                <a:solidFill>
                  <a:srgbClr val="000000"/>
                </a:solidFill>
                <a:latin typeface="Georgia" panose="02040502050405020303" pitchFamily="18" charset="0"/>
              </a:rPr>
              <a:t> </a:t>
            </a:r>
            <a:r>
              <a:rPr lang="el-GR" b="1" dirty="0" err="1">
                <a:solidFill>
                  <a:srgbClr val="000000"/>
                </a:solidFill>
                <a:latin typeface="Georgia" panose="02040502050405020303" pitchFamily="18" charset="0"/>
              </a:rPr>
              <a:t>Κρυστάλλης</a:t>
            </a:r>
            <a:r>
              <a:rPr lang="el-GR" b="1" dirty="0">
                <a:solidFill>
                  <a:srgbClr val="000000"/>
                </a:solidFill>
                <a:latin typeface="Georgia" panose="02040502050405020303" pitchFamily="18" charset="0"/>
              </a:rPr>
              <a:t> , </a:t>
            </a:r>
            <a:r>
              <a:rPr lang="el-GR" dirty="0"/>
              <a:t>Ηλιοβασίλεμα </a:t>
            </a:r>
          </a:p>
          <a:p>
            <a:endParaRPr lang="el-GR" b="1" dirty="0">
              <a:solidFill>
                <a:srgbClr val="000000"/>
              </a:solidFill>
              <a:latin typeface="Georgia" panose="02040502050405020303" pitchFamily="18" charset="0"/>
            </a:endParaRPr>
          </a:p>
          <a:p>
            <a:pPr algn="just"/>
            <a:r>
              <a:rPr lang="el-GR" sz="1200" i="1" dirty="0"/>
              <a:t>Το ποίημα που ακολουθεί είναι το πρώτο μέρος του ομότιτλου ποιήματος του Κώστα </a:t>
            </a:r>
            <a:r>
              <a:rPr lang="el-GR" sz="1200" i="1" dirty="0" err="1"/>
              <a:t>Κρυστάλλη</a:t>
            </a:r>
            <a:r>
              <a:rPr lang="el-GR" sz="1200" i="1" dirty="0"/>
              <a:t>, </a:t>
            </a:r>
          </a:p>
          <a:p>
            <a:pPr algn="just"/>
            <a:r>
              <a:rPr lang="el-GR" sz="1200" i="1" dirty="0"/>
              <a:t>το οποίο περιλαμβάνεται στη συλλογή </a:t>
            </a:r>
            <a:r>
              <a:rPr lang="el-GR" sz="1200" dirty="0"/>
              <a:t>O τραγουδιστής του χωριού και της στάνης</a:t>
            </a:r>
            <a:r>
              <a:rPr lang="el-GR" sz="1200" i="1" dirty="0"/>
              <a:t> (1893). </a:t>
            </a:r>
          </a:p>
          <a:p>
            <a:pPr algn="just"/>
            <a:endParaRPr lang="el-GR" sz="1200" i="1" dirty="0"/>
          </a:p>
          <a:p>
            <a:pPr algn="just"/>
            <a:r>
              <a:rPr lang="el-GR" sz="1200" i="1" dirty="0"/>
              <a:t>O Κ. </a:t>
            </a:r>
            <a:r>
              <a:rPr lang="el-GR" sz="1200" i="1" dirty="0" err="1"/>
              <a:t>Κρυστάλλης</a:t>
            </a:r>
            <a:r>
              <a:rPr lang="el-GR" sz="1200" i="1" dirty="0"/>
              <a:t>, στηριζόμενος στην παράδοση των δημοτικών μας τραγουδιών και </a:t>
            </a:r>
          </a:p>
          <a:p>
            <a:pPr algn="just"/>
            <a:r>
              <a:rPr lang="el-GR" sz="1200" i="1" dirty="0"/>
              <a:t>χρησιμοποιώντας τη γλώσσα και το ρυθμό τους, τραγουδά την άδολη ομορφιά της ελληνικής υπαίθρου και </a:t>
            </a:r>
          </a:p>
          <a:p>
            <a:pPr algn="just"/>
            <a:r>
              <a:rPr lang="el-GR" sz="1200" i="1" dirty="0"/>
              <a:t>την αγνότητα των ανθρώπων του αγροτικού μόχθου.</a:t>
            </a:r>
            <a:endParaRPr lang="el-GR" sz="1200" b="1" dirty="0">
              <a:solidFill>
                <a:srgbClr val="000000"/>
              </a:solidFill>
              <a:latin typeface="Georgia" panose="02040502050405020303" pitchFamily="18" charset="0"/>
            </a:endParaRPr>
          </a:p>
          <a:p>
            <a:endParaRPr lang="el-GR" b="1" dirty="0">
              <a:solidFill>
                <a:srgbClr val="000000"/>
              </a:solidFill>
              <a:latin typeface="Georgia" panose="02040502050405020303" pitchFamily="18" charset="0"/>
            </a:endParaRPr>
          </a:p>
          <a:p>
            <a:r>
              <a:rPr lang="en-US" dirty="0">
                <a:solidFill>
                  <a:srgbClr val="0070C0"/>
                </a:solidFill>
                <a:hlinkClick r:id="rId2">
                  <a:extLst>
                    <a:ext uri="{A12FA001-AC4F-418D-AE19-62706E023703}">
                      <ahyp:hlinkClr xmlns:ahyp="http://schemas.microsoft.com/office/drawing/2018/hyperlinkcolor" val="tx"/>
                    </a:ext>
                  </a:extLst>
                </a:hlinkClick>
              </a:rPr>
              <a:t>http://ebooks.edu.gr/modules/ebook/show.php/DSGYM-A107/391/2586,21843/</a:t>
            </a:r>
            <a:endParaRPr lang="el-GR" dirty="0">
              <a:solidFill>
                <a:srgbClr val="0070C0"/>
              </a:solidFill>
            </a:endParaRPr>
          </a:p>
          <a:p>
            <a:r>
              <a:rPr lang="el-GR" b="1" dirty="0">
                <a:solidFill>
                  <a:srgbClr val="0070C0"/>
                </a:solidFill>
                <a:latin typeface="Georgia" panose="02040502050405020303" pitchFamily="18" charset="0"/>
              </a:rPr>
              <a:t> </a:t>
            </a:r>
            <a:endParaRPr lang="el-GR" dirty="0">
              <a:solidFill>
                <a:srgbClr val="0070C0"/>
              </a:solidFill>
            </a:endParaRPr>
          </a:p>
        </p:txBody>
      </p:sp>
      <p:pic>
        <p:nvPicPr>
          <p:cNvPr id="13316" name="Picture 4" descr="φωτογραφίες ηλιοβασίλεμα σιλουέτα χωρίς δικαιώματαd | Piqsels">
            <a:extLst>
              <a:ext uri="{FF2B5EF4-FFF2-40B4-BE49-F238E27FC236}">
                <a16:creationId xmlns:a16="http://schemas.microsoft.com/office/drawing/2014/main" id="{A1852847-EEAA-421B-8F71-0652D050057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9899" y="0"/>
            <a:ext cx="8397758" cy="368891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24727843"/>
      </p:ext>
    </p:extLst>
  </p:cSld>
  <p:clrMapOvr>
    <a:masterClrMapping/>
  </p:clrMapOvr>
  <p:transition spd="slow">
    <p:wip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Ορθογώνιο 1">
            <a:extLst>
              <a:ext uri="{FF2B5EF4-FFF2-40B4-BE49-F238E27FC236}">
                <a16:creationId xmlns:a16="http://schemas.microsoft.com/office/drawing/2014/main" id="{8737BCE0-8F72-4BC3-B1FF-971DFB317757}"/>
              </a:ext>
            </a:extLst>
          </p:cNvPr>
          <p:cNvSpPr/>
          <p:nvPr/>
        </p:nvSpPr>
        <p:spPr>
          <a:xfrm>
            <a:off x="4788023" y="889843"/>
            <a:ext cx="6096000" cy="5509200"/>
          </a:xfrm>
          <a:prstGeom prst="rect">
            <a:avLst/>
          </a:prstGeom>
          <a:ln>
            <a:solidFill>
              <a:srgbClr val="FF0000"/>
            </a:solidFill>
          </a:ln>
        </p:spPr>
        <p:txBody>
          <a:bodyPr>
            <a:spAutoFit/>
          </a:bodyPr>
          <a:lstStyle/>
          <a:p>
            <a:pPr algn="just"/>
            <a:endParaRPr lang="el-GR" sz="1600" b="1" dirty="0"/>
          </a:p>
          <a:p>
            <a:pPr algn="just"/>
            <a:r>
              <a:rPr lang="el-GR" sz="1600" b="1" dirty="0">
                <a:solidFill>
                  <a:srgbClr val="0070C0"/>
                </a:solidFill>
              </a:rPr>
              <a:t>ΠΑΡΑΛΛΗΛΟ ΚΕΙΜΕΝΟ </a:t>
            </a:r>
            <a:endParaRPr lang="en-US" sz="1600" b="1" dirty="0">
              <a:solidFill>
                <a:srgbClr val="0070C0"/>
              </a:solidFill>
            </a:endParaRPr>
          </a:p>
          <a:p>
            <a:pPr algn="just"/>
            <a:endParaRPr lang="en-US" sz="1600" dirty="0"/>
          </a:p>
          <a:p>
            <a:pPr algn="just"/>
            <a:r>
              <a:rPr lang="el-GR" sz="1200" b="1" dirty="0"/>
              <a:t>Γ. Δροσίνης, ΤΟ ΦΤΑΣΙΜΟ (απόσπασμα) </a:t>
            </a:r>
            <a:endParaRPr lang="en-US" sz="1200" b="1" dirty="0"/>
          </a:p>
          <a:p>
            <a:pPr algn="just"/>
            <a:endParaRPr lang="en-US" sz="1600" dirty="0"/>
          </a:p>
          <a:p>
            <a:pPr algn="just"/>
            <a:r>
              <a:rPr lang="el-GR" sz="1600" dirty="0"/>
              <a:t>Θα βραδιάζει η μέρα, όταν θα φτάνομε </a:t>
            </a:r>
            <a:endParaRPr lang="en-US" sz="1600" dirty="0"/>
          </a:p>
          <a:p>
            <a:pPr algn="just"/>
            <a:r>
              <a:rPr lang="el-GR" sz="1600" dirty="0"/>
              <a:t>στου χωριού τα </a:t>
            </a:r>
            <a:r>
              <a:rPr lang="el-GR" sz="1600" dirty="0" err="1"/>
              <a:t>αποσκιωμένα</a:t>
            </a:r>
            <a:r>
              <a:rPr lang="el-GR" sz="1600" dirty="0"/>
              <a:t> αλώνια. </a:t>
            </a:r>
            <a:endParaRPr lang="en-US" sz="1600" dirty="0"/>
          </a:p>
          <a:p>
            <a:pPr algn="just"/>
            <a:r>
              <a:rPr lang="el-GR" sz="1600" dirty="0"/>
              <a:t>Θα φανούν λευκά τα χωριατόσπιτα </a:t>
            </a:r>
          </a:p>
          <a:p>
            <a:pPr algn="just"/>
            <a:r>
              <a:rPr lang="el-GR" sz="1600" dirty="0"/>
              <a:t>πίσω από των πεύκων τα </a:t>
            </a:r>
            <a:r>
              <a:rPr lang="el-GR" sz="1600" dirty="0" err="1"/>
              <a:t>ακροκλώνια</a:t>
            </a:r>
            <a:r>
              <a:rPr lang="el-GR" sz="1600" dirty="0"/>
              <a:t>.</a:t>
            </a:r>
            <a:endParaRPr lang="en-US" sz="1600" dirty="0"/>
          </a:p>
          <a:p>
            <a:pPr algn="just"/>
            <a:endParaRPr lang="en-US" sz="1600" dirty="0"/>
          </a:p>
          <a:p>
            <a:pPr algn="just"/>
            <a:r>
              <a:rPr lang="el-GR" sz="1600" dirty="0"/>
              <a:t>Μακριά θ’ </a:t>
            </a:r>
            <a:r>
              <a:rPr lang="el-GR" sz="1600" dirty="0" err="1"/>
              <a:t>ακούονται</a:t>
            </a:r>
            <a:r>
              <a:rPr lang="el-GR" sz="1600" dirty="0"/>
              <a:t> αρνιών βελάσματα. </a:t>
            </a:r>
            <a:endParaRPr lang="en-US" sz="1600" dirty="0"/>
          </a:p>
          <a:p>
            <a:pPr algn="just"/>
            <a:r>
              <a:rPr lang="el-GR" sz="1600" dirty="0"/>
              <a:t>βραδινή καμπάνα θα σημαίνει. </a:t>
            </a:r>
            <a:endParaRPr lang="en-US" sz="1600" dirty="0"/>
          </a:p>
          <a:p>
            <a:pPr algn="just"/>
            <a:r>
              <a:rPr lang="el-GR" sz="1600" dirty="0"/>
              <a:t>Στη βρυσούλα βόδια θα ποτίζονται. </a:t>
            </a:r>
            <a:endParaRPr lang="en-US" sz="1600" dirty="0"/>
          </a:p>
          <a:p>
            <a:pPr algn="just"/>
            <a:r>
              <a:rPr lang="el-GR" sz="1600" dirty="0"/>
              <a:t>Θα καπνίζουν φούρνοι φλογισμένοι. </a:t>
            </a:r>
            <a:endParaRPr lang="en-US" sz="1600" dirty="0"/>
          </a:p>
          <a:p>
            <a:pPr algn="just"/>
            <a:endParaRPr lang="en-US" sz="1600" dirty="0"/>
          </a:p>
          <a:p>
            <a:pPr algn="just"/>
            <a:r>
              <a:rPr lang="el-GR" sz="1600" dirty="0"/>
              <a:t>Θα </a:t>
            </a:r>
            <a:r>
              <a:rPr lang="el-GR" sz="1600" dirty="0" err="1"/>
              <a:t>βαθιανασαίνομε</a:t>
            </a:r>
            <a:r>
              <a:rPr lang="el-GR" sz="1600" dirty="0"/>
              <a:t> στο διάβα μας </a:t>
            </a:r>
            <a:endParaRPr lang="en-US" sz="1600" dirty="0"/>
          </a:p>
          <a:p>
            <a:pPr algn="just"/>
            <a:r>
              <a:rPr lang="el-GR" sz="1600" dirty="0"/>
              <a:t>μυρωδιά από στάχυα θερισμένα </a:t>
            </a:r>
            <a:endParaRPr lang="en-US" sz="1600" dirty="0"/>
          </a:p>
          <a:p>
            <a:pPr algn="just"/>
            <a:r>
              <a:rPr lang="el-GR" sz="1600" dirty="0"/>
              <a:t>θα μας ευχηθούν το «καλώς ήρθατε» </a:t>
            </a:r>
            <a:endParaRPr lang="en-US" sz="1600" dirty="0"/>
          </a:p>
          <a:p>
            <a:pPr algn="just"/>
            <a:r>
              <a:rPr lang="el-GR" sz="1600" dirty="0"/>
              <a:t>χέρια από τον κάματο αργασμένα. </a:t>
            </a:r>
            <a:endParaRPr lang="en-US" sz="1600" dirty="0"/>
          </a:p>
          <a:p>
            <a:pPr algn="just"/>
            <a:endParaRPr lang="en-US" sz="1600" dirty="0"/>
          </a:p>
          <a:p>
            <a:pPr algn="just"/>
            <a:r>
              <a:rPr lang="el-GR" sz="1200" b="1" i="1" dirty="0" err="1"/>
              <a:t>Λίνου</a:t>
            </a:r>
            <a:r>
              <a:rPr lang="el-GR" sz="1200" b="1" i="1" dirty="0"/>
              <a:t> Πολίτη, Ποιητική </a:t>
            </a:r>
            <a:r>
              <a:rPr lang="el-GR" sz="1200" b="1" i="1" dirty="0" err="1"/>
              <a:t>Aνθολογία</a:t>
            </a:r>
            <a:r>
              <a:rPr lang="el-GR" sz="1200" b="1" i="1" dirty="0"/>
              <a:t>,</a:t>
            </a:r>
          </a:p>
          <a:p>
            <a:pPr algn="just"/>
            <a:r>
              <a:rPr lang="el-GR" sz="1200" b="1" i="1" dirty="0"/>
              <a:t> </a:t>
            </a:r>
            <a:r>
              <a:rPr lang="el-GR" sz="1200" b="1" i="1" dirty="0" err="1"/>
              <a:t>τόμ</a:t>
            </a:r>
            <a:r>
              <a:rPr lang="el-GR" sz="1200" b="1" i="1" dirty="0"/>
              <a:t>. 6, Δωδώνη, Αθήνα 19772 , σ. 27</a:t>
            </a:r>
          </a:p>
          <a:p>
            <a:pPr algn="just"/>
            <a:endParaRPr lang="el-GR" sz="1200" b="1" i="1" dirty="0"/>
          </a:p>
        </p:txBody>
      </p:sp>
    </p:spTree>
    <p:extLst>
      <p:ext uri="{BB962C8B-B14F-4D97-AF65-F5344CB8AC3E}">
        <p14:creationId xmlns:p14="http://schemas.microsoft.com/office/powerpoint/2010/main" val="2877496020"/>
      </p:ext>
    </p:extLst>
  </p:cSld>
  <p:clrMapOvr>
    <a:masterClrMapping/>
  </p:clrMapOvr>
  <p:transition spd="slow">
    <p:wip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42" name="Picture 2">
            <a:extLst>
              <a:ext uri="{FF2B5EF4-FFF2-40B4-BE49-F238E27FC236}">
                <a16:creationId xmlns:a16="http://schemas.microsoft.com/office/drawing/2014/main" id="{36CE6757-23A8-4C22-BBB0-0DBE561576F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2144" y="159798"/>
            <a:ext cx="11807301" cy="656059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17255736"/>
      </p:ext>
    </p:extLst>
  </p:cSld>
  <p:clrMapOvr>
    <a:masterClrMapping/>
  </p:clrMapOvr>
  <p:transition spd="slow">
    <p:wip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290" name="Picture 2" descr="meteo.gr: ΦΩΤΟΓΡΑΦΙΕΣ ΕΠΙΣΚΕΠΤΩΝ">
            <a:extLst>
              <a:ext uri="{FF2B5EF4-FFF2-40B4-BE49-F238E27FC236}">
                <a16:creationId xmlns:a16="http://schemas.microsoft.com/office/drawing/2014/main" id="{778F5794-23A4-4C28-AE90-9D8B1089C98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0"/>
            <a:ext cx="12082508" cy="685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59619640"/>
      </p:ext>
    </p:extLst>
  </p:cSld>
  <p:clrMapOvr>
    <a:masterClrMapping/>
  </p:clrMapOvr>
  <p:transition spd="slow">
    <p:wip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Ορθογώνιο 1">
            <a:extLst>
              <a:ext uri="{FF2B5EF4-FFF2-40B4-BE49-F238E27FC236}">
                <a16:creationId xmlns:a16="http://schemas.microsoft.com/office/drawing/2014/main" id="{D7D266AB-4AA3-4FB2-8771-0FAFD293B5E1}"/>
              </a:ext>
            </a:extLst>
          </p:cNvPr>
          <p:cNvSpPr/>
          <p:nvPr/>
        </p:nvSpPr>
        <p:spPr>
          <a:xfrm>
            <a:off x="3758214" y="1525610"/>
            <a:ext cx="6096000" cy="3416320"/>
          </a:xfrm>
          <a:prstGeom prst="rect">
            <a:avLst/>
          </a:prstGeom>
          <a:ln>
            <a:solidFill>
              <a:srgbClr val="00B050"/>
            </a:solidFill>
          </a:ln>
        </p:spPr>
        <p:txBody>
          <a:bodyPr>
            <a:spAutoFit/>
          </a:bodyPr>
          <a:lstStyle/>
          <a:p>
            <a:endParaRPr lang="el-GR" dirty="0">
              <a:hlinkClick r:id="rId2"/>
            </a:endParaRPr>
          </a:p>
          <a:p>
            <a:endParaRPr lang="el-GR" dirty="0">
              <a:hlinkClick r:id="rId2"/>
            </a:endParaRPr>
          </a:p>
          <a:p>
            <a:r>
              <a:rPr lang="en-US" dirty="0">
                <a:hlinkClick r:id="rId2"/>
              </a:rPr>
              <a:t>http://homouniversalisgr.blogspot.com/2015/11/blog-post_43.html</a:t>
            </a:r>
            <a:endParaRPr lang="en-US" dirty="0"/>
          </a:p>
          <a:p>
            <a:endParaRPr lang="en-US" dirty="0"/>
          </a:p>
          <a:p>
            <a:endParaRPr lang="en-US" dirty="0"/>
          </a:p>
          <a:p>
            <a:endParaRPr lang="en-US" dirty="0"/>
          </a:p>
          <a:p>
            <a:r>
              <a:rPr lang="el-GR" b="1" dirty="0"/>
              <a:t>ΛΟΓΟΤΕΧΝΙΚΑ ΗΛΙΟΒΑΣΙΛΕΜΑΤΑ ΜΕ ΦΩΤΟΓΡΑΦΙΕΣ ΤΟΥ ΒΑΣΙΛΗ ΓΚΑΝΑ</a:t>
            </a:r>
          </a:p>
          <a:p>
            <a:endParaRPr lang="el-GR" b="1" dirty="0"/>
          </a:p>
          <a:p>
            <a:endParaRPr lang="el-GR" b="1" dirty="0"/>
          </a:p>
          <a:p>
            <a:endParaRPr lang="el-GR" dirty="0"/>
          </a:p>
        </p:txBody>
      </p:sp>
    </p:spTree>
    <p:extLst>
      <p:ext uri="{BB962C8B-B14F-4D97-AF65-F5344CB8AC3E}">
        <p14:creationId xmlns:p14="http://schemas.microsoft.com/office/powerpoint/2010/main" val="1695107818"/>
      </p:ext>
    </p:extLst>
  </p:cSld>
  <p:clrMapOvr>
    <a:masterClrMapping/>
  </p:clrMapOvr>
  <p:transition spd="slow">
    <p:wip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Ορθογώνιο 2">
            <a:extLst>
              <a:ext uri="{FF2B5EF4-FFF2-40B4-BE49-F238E27FC236}">
                <a16:creationId xmlns:a16="http://schemas.microsoft.com/office/drawing/2014/main" id="{E7A7C504-4B1B-41DE-A7E6-B9E03F351DFE}"/>
              </a:ext>
            </a:extLst>
          </p:cNvPr>
          <p:cNvSpPr/>
          <p:nvPr/>
        </p:nvSpPr>
        <p:spPr>
          <a:xfrm>
            <a:off x="2823099" y="799392"/>
            <a:ext cx="7519386" cy="4904741"/>
          </a:xfrm>
          <a:prstGeom prst="rect">
            <a:avLst/>
          </a:prstGeom>
          <a:ln>
            <a:solidFill>
              <a:srgbClr val="FF0000"/>
            </a:solidFill>
          </a:ln>
        </p:spPr>
        <p:txBody>
          <a:bodyPr wrap="square">
            <a:spAutoFit/>
          </a:bodyPr>
          <a:lstStyle/>
          <a:p>
            <a:pPr algn="just">
              <a:lnSpc>
                <a:spcPct val="150000"/>
              </a:lnSpc>
            </a:pPr>
            <a:endParaRPr lang="el-GR" b="1" dirty="0">
              <a:solidFill>
                <a:srgbClr val="0070C0"/>
              </a:solidFill>
              <a:latin typeface="Verdana" panose="020B0604030504040204" pitchFamily="34" charset="0"/>
            </a:endParaRPr>
          </a:p>
          <a:p>
            <a:pPr algn="just">
              <a:lnSpc>
                <a:spcPct val="150000"/>
              </a:lnSpc>
            </a:pPr>
            <a:r>
              <a:rPr lang="el-GR" b="1" dirty="0">
                <a:solidFill>
                  <a:srgbClr val="0070C0"/>
                </a:solidFill>
                <a:latin typeface="Verdana" panose="020B0604030504040204" pitchFamily="34" charset="0"/>
              </a:rPr>
              <a:t>ΔΡΑΣΤΗΡΙΟΤΗΤΑ</a:t>
            </a:r>
          </a:p>
          <a:p>
            <a:pPr algn="just">
              <a:lnSpc>
                <a:spcPct val="150000"/>
              </a:lnSpc>
            </a:pPr>
            <a:endParaRPr lang="el-GR" b="1" dirty="0">
              <a:solidFill>
                <a:srgbClr val="0070C0"/>
              </a:solidFill>
              <a:latin typeface="Verdana" panose="020B0604030504040204" pitchFamily="34" charset="0"/>
            </a:endParaRPr>
          </a:p>
          <a:p>
            <a:pPr marL="285750" indent="-285750" algn="just">
              <a:lnSpc>
                <a:spcPct val="150000"/>
              </a:lnSpc>
              <a:buFont typeface="Wingdings" panose="05000000000000000000" pitchFamily="2" charset="2"/>
              <a:buChar char="q"/>
            </a:pPr>
            <a:r>
              <a:rPr lang="el-GR" b="1" dirty="0">
                <a:solidFill>
                  <a:srgbClr val="00B0F0"/>
                </a:solidFill>
                <a:latin typeface="Verdana" panose="020B0604030504040204" pitchFamily="34" charset="0"/>
              </a:rPr>
              <a:t>Ζωγραφίστε σκηνές του ποιήματος.</a:t>
            </a:r>
          </a:p>
          <a:p>
            <a:pPr algn="just">
              <a:lnSpc>
                <a:spcPct val="150000"/>
              </a:lnSpc>
            </a:pPr>
            <a:endParaRPr lang="el-GR" b="1" dirty="0">
              <a:solidFill>
                <a:srgbClr val="00B0F0"/>
              </a:solidFill>
              <a:latin typeface="Verdana" panose="020B0604030504040204" pitchFamily="34" charset="0"/>
            </a:endParaRPr>
          </a:p>
          <a:p>
            <a:pPr marL="285750" indent="-285750" algn="just">
              <a:lnSpc>
                <a:spcPct val="150000"/>
              </a:lnSpc>
              <a:buFont typeface="Wingdings" panose="05000000000000000000" pitchFamily="2" charset="2"/>
              <a:buChar char="q"/>
            </a:pPr>
            <a:r>
              <a:rPr lang="el-GR" b="1" dirty="0">
                <a:solidFill>
                  <a:srgbClr val="00B0F0"/>
                </a:solidFill>
                <a:latin typeface="Verdana" panose="020B0604030504040204" pitchFamily="34" charset="0"/>
              </a:rPr>
              <a:t>Στη συνέχεια θα επιλέξετε  ένα μουσικό κομμάτι που θα ταιριάζει στην ελλη</a:t>
            </a:r>
            <a:r>
              <a:rPr lang="el-GR" b="1" dirty="0">
                <a:solidFill>
                  <a:srgbClr val="00B0F0"/>
                </a:solidFill>
              </a:rPr>
              <a:t>νική ύπαιθρο και στις ασχολίες των κατοίκων της. </a:t>
            </a:r>
          </a:p>
          <a:p>
            <a:pPr marL="285750" indent="-285750" algn="just">
              <a:lnSpc>
                <a:spcPct val="150000"/>
              </a:lnSpc>
              <a:buFont typeface="Wingdings" panose="05000000000000000000" pitchFamily="2" charset="2"/>
              <a:buChar char="q"/>
            </a:pPr>
            <a:endParaRPr lang="el-GR" b="1" dirty="0">
              <a:solidFill>
                <a:srgbClr val="00B0F0"/>
              </a:solidFill>
            </a:endParaRPr>
          </a:p>
          <a:p>
            <a:pPr algn="just">
              <a:lnSpc>
                <a:spcPct val="150000"/>
              </a:lnSpc>
            </a:pPr>
            <a:r>
              <a:rPr lang="el-GR" sz="1200" b="1" i="1" dirty="0">
                <a:solidFill>
                  <a:srgbClr val="0070C0"/>
                </a:solidFill>
              </a:rPr>
              <a:t>Με τις ζωγραφιές σας και το μουσικό κομμάτι που επιλέξατε θα δημιουργηθεί ένα όμορφο βίντεο.</a:t>
            </a:r>
          </a:p>
          <a:p>
            <a:pPr algn="just">
              <a:lnSpc>
                <a:spcPct val="150000"/>
              </a:lnSpc>
            </a:pPr>
            <a:endParaRPr lang="el-GR" sz="1200" b="1" i="1" dirty="0">
              <a:solidFill>
                <a:srgbClr val="0070C0"/>
              </a:solidFill>
            </a:endParaRPr>
          </a:p>
          <a:p>
            <a:pPr algn="just">
              <a:lnSpc>
                <a:spcPct val="150000"/>
              </a:lnSpc>
            </a:pPr>
            <a:endParaRPr lang="el-GR" sz="1200" b="1" i="1" dirty="0">
              <a:solidFill>
                <a:srgbClr val="0070C0"/>
              </a:solidFill>
            </a:endParaRPr>
          </a:p>
          <a:p>
            <a:pPr algn="just">
              <a:lnSpc>
                <a:spcPct val="150000"/>
              </a:lnSpc>
            </a:pPr>
            <a:endParaRPr lang="el-GR" sz="1200" i="1" dirty="0">
              <a:solidFill>
                <a:srgbClr val="0070C0"/>
              </a:solidFill>
            </a:endParaRPr>
          </a:p>
        </p:txBody>
      </p:sp>
    </p:spTree>
    <p:extLst>
      <p:ext uri="{BB962C8B-B14F-4D97-AF65-F5344CB8AC3E}">
        <p14:creationId xmlns:p14="http://schemas.microsoft.com/office/powerpoint/2010/main" val="2577396034"/>
      </p:ext>
    </p:extLst>
  </p:cSld>
  <p:clrMapOvr>
    <a:masterClrMapping/>
  </p:clrMapOvr>
  <p:transition spd="slow">
    <p:wip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Ορθογώνιο 1">
            <a:extLst>
              <a:ext uri="{FF2B5EF4-FFF2-40B4-BE49-F238E27FC236}">
                <a16:creationId xmlns:a16="http://schemas.microsoft.com/office/drawing/2014/main" id="{F925B947-458E-4B2C-BC76-E4F3A74EEBA8}"/>
              </a:ext>
            </a:extLst>
          </p:cNvPr>
          <p:cNvSpPr/>
          <p:nvPr/>
        </p:nvSpPr>
        <p:spPr>
          <a:xfrm>
            <a:off x="4608600" y="953894"/>
            <a:ext cx="6692673" cy="5262979"/>
          </a:xfrm>
          <a:prstGeom prst="rect">
            <a:avLst/>
          </a:prstGeom>
          <a:ln>
            <a:solidFill>
              <a:srgbClr val="FF0000"/>
            </a:solidFill>
          </a:ln>
        </p:spPr>
        <p:txBody>
          <a:bodyPr wrap="square">
            <a:spAutoFit/>
          </a:bodyPr>
          <a:lstStyle/>
          <a:p>
            <a:r>
              <a:rPr lang="en-US" sz="1600" dirty="0">
                <a:solidFill>
                  <a:srgbClr val="0070C0"/>
                </a:solidFill>
                <a:hlinkClick r:id="rId2">
                  <a:extLst>
                    <a:ext uri="{A12FA001-AC4F-418D-AE19-62706E023703}">
                      <ahyp:hlinkClr xmlns:ahyp="http://schemas.microsoft.com/office/drawing/2018/hyperlinkcolor" val="tx"/>
                    </a:ext>
                  </a:extLst>
                </a:hlinkClick>
              </a:rPr>
              <a:t>https://safeyoutube.net/w/BqsH</a:t>
            </a:r>
            <a:endParaRPr lang="en-US" sz="1600" dirty="0">
              <a:solidFill>
                <a:srgbClr val="0070C0"/>
              </a:solidFill>
            </a:endParaRPr>
          </a:p>
          <a:p>
            <a:endParaRPr lang="en-US" sz="1600" dirty="0">
              <a:solidFill>
                <a:srgbClr val="0070C0"/>
              </a:solidFill>
            </a:endParaRPr>
          </a:p>
          <a:p>
            <a:r>
              <a:rPr lang="el-GR" dirty="0"/>
              <a:t>Ο θρήνος του </a:t>
            </a:r>
            <a:r>
              <a:rPr lang="el-GR" dirty="0" err="1"/>
              <a:t>Κρυστάλλη</a:t>
            </a:r>
            <a:endParaRPr lang="el-GR" dirty="0"/>
          </a:p>
          <a:p>
            <a:endParaRPr lang="en-US" sz="1600" dirty="0">
              <a:solidFill>
                <a:srgbClr val="0070C0"/>
              </a:solidFill>
            </a:endParaRPr>
          </a:p>
          <a:p>
            <a:endParaRPr lang="en-US" sz="1000" dirty="0">
              <a:solidFill>
                <a:srgbClr val="00B0F0"/>
              </a:solidFill>
            </a:endParaRPr>
          </a:p>
          <a:p>
            <a:endParaRPr lang="en-US" sz="1000" dirty="0">
              <a:solidFill>
                <a:srgbClr val="00B0F0"/>
              </a:solidFill>
            </a:endParaRPr>
          </a:p>
          <a:p>
            <a:r>
              <a:rPr lang="el-GR" sz="1000" dirty="0"/>
              <a:t>Στίχοι: Γιάννης </a:t>
            </a:r>
            <a:r>
              <a:rPr lang="el-GR" sz="1000" dirty="0" err="1"/>
              <a:t>Καπώνης</a:t>
            </a:r>
            <a:r>
              <a:rPr lang="en-US" sz="1000" dirty="0"/>
              <a:t> </a:t>
            </a:r>
            <a:r>
              <a:rPr lang="el-GR" sz="1000" dirty="0"/>
              <a:t> Μουσική - Κλαρίνο: Γρηγόρης Καψάλης </a:t>
            </a:r>
            <a:r>
              <a:rPr lang="en-US" sz="1000" dirty="0"/>
              <a:t> </a:t>
            </a:r>
            <a:r>
              <a:rPr lang="el-GR" sz="1000" dirty="0"/>
              <a:t>Τραγούδι: Κώστας Τζίμας</a:t>
            </a:r>
            <a:endParaRPr lang="en-US" sz="1000" dirty="0"/>
          </a:p>
          <a:p>
            <a:endParaRPr lang="en-US" sz="1000" dirty="0"/>
          </a:p>
          <a:p>
            <a:r>
              <a:rPr lang="el-GR" sz="1000" dirty="0"/>
              <a:t> Τι έχεις λόγγε και </a:t>
            </a:r>
            <a:r>
              <a:rPr lang="el-GR" sz="1000" dirty="0" err="1"/>
              <a:t>βογγάς</a:t>
            </a:r>
            <a:r>
              <a:rPr lang="el-GR" sz="1000" dirty="0"/>
              <a:t> </a:t>
            </a:r>
            <a:endParaRPr lang="en-US" sz="1000" dirty="0"/>
          </a:p>
          <a:p>
            <a:r>
              <a:rPr lang="el-GR" sz="1000" dirty="0"/>
              <a:t>και σεις βουνά τι κλαίτε</a:t>
            </a:r>
            <a:endParaRPr lang="en-US" sz="1000" dirty="0"/>
          </a:p>
          <a:p>
            <a:r>
              <a:rPr lang="el-GR" sz="1000" dirty="0"/>
              <a:t> γιατί καρδιές ραγίζετε </a:t>
            </a:r>
            <a:endParaRPr lang="en-US" sz="1000" dirty="0"/>
          </a:p>
          <a:p>
            <a:r>
              <a:rPr lang="el-GR" sz="1000" dirty="0"/>
              <a:t>και μένα δεν το λέτε; </a:t>
            </a:r>
            <a:endParaRPr lang="en-US" sz="1000" dirty="0"/>
          </a:p>
          <a:p>
            <a:endParaRPr lang="en-US" sz="1000" dirty="0"/>
          </a:p>
          <a:p>
            <a:r>
              <a:rPr lang="el-GR" sz="1000" dirty="0"/>
              <a:t>Χρυσός αητός μας έσβησε</a:t>
            </a:r>
            <a:endParaRPr lang="en-US" sz="1000" dirty="0"/>
          </a:p>
          <a:p>
            <a:r>
              <a:rPr lang="el-GR" sz="1000" dirty="0"/>
              <a:t> γυρτός στης γης τα χιόνια</a:t>
            </a:r>
            <a:endParaRPr lang="en-US" sz="1000" dirty="0"/>
          </a:p>
          <a:p>
            <a:r>
              <a:rPr lang="el-GR" sz="1000" dirty="0"/>
              <a:t> έγειρε εκεί να κοιμηθεί </a:t>
            </a:r>
            <a:endParaRPr lang="en-US" sz="1000" dirty="0"/>
          </a:p>
          <a:p>
            <a:r>
              <a:rPr lang="el-GR" sz="1000" dirty="0"/>
              <a:t>στης Πίνδου τ' αλώνια.</a:t>
            </a:r>
            <a:endParaRPr lang="en-US" sz="1000" dirty="0"/>
          </a:p>
          <a:p>
            <a:endParaRPr lang="en-US" sz="1000" dirty="0"/>
          </a:p>
          <a:p>
            <a:r>
              <a:rPr lang="el-GR" sz="1000" dirty="0"/>
              <a:t> Πικρά λαλούν οι πέρδικες </a:t>
            </a:r>
            <a:endParaRPr lang="en-US" sz="1000" dirty="0"/>
          </a:p>
          <a:p>
            <a:r>
              <a:rPr lang="el-GR" sz="1000" dirty="0"/>
              <a:t>μοιρολογούν τ' αηδόνια </a:t>
            </a:r>
            <a:endParaRPr lang="en-US" sz="1000" dirty="0"/>
          </a:p>
          <a:p>
            <a:r>
              <a:rPr lang="el-GR" sz="1000" dirty="0"/>
              <a:t>για τον </a:t>
            </a:r>
            <a:r>
              <a:rPr lang="el-GR" sz="1000" dirty="0" err="1"/>
              <a:t>Κρυστάλλη</a:t>
            </a:r>
            <a:r>
              <a:rPr lang="el-GR" sz="1000" dirty="0"/>
              <a:t> που' </a:t>
            </a:r>
            <a:r>
              <a:rPr lang="el-GR" sz="1000" dirty="0" err="1"/>
              <a:t>φυγε</a:t>
            </a:r>
            <a:r>
              <a:rPr lang="el-GR" sz="1000" dirty="0"/>
              <a:t> </a:t>
            </a:r>
            <a:endParaRPr lang="en-US" sz="1000" dirty="0"/>
          </a:p>
          <a:p>
            <a:r>
              <a:rPr lang="el-GR" sz="1000" dirty="0"/>
              <a:t>με τ' </a:t>
            </a:r>
            <a:r>
              <a:rPr lang="el-GR" sz="1000" dirty="0" err="1"/>
              <a:t>Απριλιού</a:t>
            </a:r>
            <a:r>
              <a:rPr lang="el-GR" sz="1000" dirty="0"/>
              <a:t> τα </a:t>
            </a:r>
            <a:r>
              <a:rPr lang="el-GR" sz="1000" dirty="0" err="1"/>
              <a:t>κλώνια</a:t>
            </a:r>
            <a:r>
              <a:rPr lang="el-GR" sz="1000" dirty="0"/>
              <a:t>. </a:t>
            </a:r>
            <a:endParaRPr lang="en-US" sz="1000" dirty="0"/>
          </a:p>
          <a:p>
            <a:endParaRPr lang="en-US" sz="1000" dirty="0"/>
          </a:p>
          <a:p>
            <a:r>
              <a:rPr lang="el-GR" sz="1000" dirty="0"/>
              <a:t>Αχολογούν οι ρεματιές </a:t>
            </a:r>
            <a:endParaRPr lang="en-US" sz="1000" dirty="0"/>
          </a:p>
          <a:p>
            <a:r>
              <a:rPr lang="el-GR" sz="1000" dirty="0"/>
              <a:t>δακρύζουνε οι κάμποι</a:t>
            </a:r>
            <a:endParaRPr lang="en-US" sz="1000" dirty="0"/>
          </a:p>
          <a:p>
            <a:r>
              <a:rPr lang="el-GR" sz="1000" dirty="0"/>
              <a:t> ηχούν τα σήμαντρα </a:t>
            </a:r>
            <a:endParaRPr lang="en-US" sz="1000" dirty="0"/>
          </a:p>
          <a:p>
            <a:r>
              <a:rPr lang="el-GR" sz="1000" dirty="0"/>
              <a:t>βαριά </a:t>
            </a:r>
            <a:r>
              <a:rPr lang="el-GR" sz="1000" dirty="0" err="1"/>
              <a:t>πενθολογούν</a:t>
            </a:r>
            <a:r>
              <a:rPr lang="el-GR" sz="1000" dirty="0"/>
              <a:t> οι Βλάχοι. </a:t>
            </a:r>
            <a:endParaRPr lang="en-US" sz="1000" dirty="0"/>
          </a:p>
          <a:p>
            <a:endParaRPr lang="en-US" sz="1000" dirty="0"/>
          </a:p>
          <a:p>
            <a:r>
              <a:rPr lang="el-GR" sz="1000" dirty="0"/>
              <a:t>Κλαίνε το αετόπουλο ξανθό</a:t>
            </a:r>
            <a:endParaRPr lang="en-US" sz="1000" dirty="0"/>
          </a:p>
          <a:p>
            <a:r>
              <a:rPr lang="el-GR" sz="1000" dirty="0"/>
              <a:t> το παλικάρι π' </a:t>
            </a:r>
            <a:r>
              <a:rPr lang="el-GR" sz="1000" dirty="0" err="1"/>
              <a:t>αφήκε</a:t>
            </a:r>
            <a:endParaRPr lang="en-US" sz="1000" dirty="0"/>
          </a:p>
          <a:p>
            <a:r>
              <a:rPr lang="el-GR" sz="1000" dirty="0"/>
              <a:t> τη φεγγοβολιά σαν ήλιος και φεγγάρι.</a:t>
            </a:r>
            <a:endParaRPr lang="el-GR" sz="1000" dirty="0">
              <a:solidFill>
                <a:srgbClr val="00B0F0"/>
              </a:solidFill>
            </a:endParaRPr>
          </a:p>
        </p:txBody>
      </p:sp>
    </p:spTree>
    <p:extLst>
      <p:ext uri="{BB962C8B-B14F-4D97-AF65-F5344CB8AC3E}">
        <p14:creationId xmlns:p14="http://schemas.microsoft.com/office/powerpoint/2010/main" val="2091460973"/>
      </p:ext>
    </p:extLst>
  </p:cSld>
  <p:clrMapOvr>
    <a:masterClrMapping/>
  </p:clrMapOvr>
  <p:transition spd="slow">
    <p:wipe/>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Ορθογώνιο 1">
            <a:extLst>
              <a:ext uri="{FF2B5EF4-FFF2-40B4-BE49-F238E27FC236}">
                <a16:creationId xmlns:a16="http://schemas.microsoft.com/office/drawing/2014/main" id="{609DC281-4E15-4457-A73D-ACF68099282E}"/>
              </a:ext>
            </a:extLst>
          </p:cNvPr>
          <p:cNvSpPr/>
          <p:nvPr/>
        </p:nvSpPr>
        <p:spPr>
          <a:xfrm>
            <a:off x="7936637" y="4728112"/>
            <a:ext cx="3761335" cy="1754326"/>
          </a:xfrm>
          <a:prstGeom prst="rect">
            <a:avLst/>
          </a:prstGeom>
          <a:ln>
            <a:solidFill>
              <a:srgbClr val="00B050"/>
            </a:solidFill>
          </a:ln>
        </p:spPr>
        <p:txBody>
          <a:bodyPr wrap="square">
            <a:spAutoFit/>
          </a:bodyPr>
          <a:lstStyle/>
          <a:p>
            <a:r>
              <a:rPr lang="en-US" i="1" dirty="0">
                <a:solidFill>
                  <a:srgbClr val="0070C0"/>
                </a:solidFill>
                <a:hlinkClick r:id="rId2">
                  <a:extLst>
                    <a:ext uri="{A12FA001-AC4F-418D-AE19-62706E023703}">
                      <ahyp:hlinkClr xmlns:ahyp="http://schemas.microsoft.com/office/drawing/2018/hyperlinkcolor" val="tx"/>
                    </a:ext>
                  </a:extLst>
                </a:hlinkClick>
              </a:rPr>
              <a:t>https://safeyoutube.net/w/svsH</a:t>
            </a:r>
            <a:endParaRPr lang="en-US" i="1" dirty="0"/>
          </a:p>
          <a:p>
            <a:endParaRPr lang="en-US" i="1" dirty="0"/>
          </a:p>
          <a:p>
            <a:r>
              <a:rPr lang="el-GR" i="1" dirty="0"/>
              <a:t>ΚΩΣΤΑΣ ΚΡΥΣΤΑΛΛΗΣ-</a:t>
            </a:r>
            <a:endParaRPr lang="en-US" i="1" dirty="0"/>
          </a:p>
          <a:p>
            <a:r>
              <a:rPr lang="el-GR" i="1" dirty="0"/>
              <a:t>"Στο </a:t>
            </a:r>
            <a:r>
              <a:rPr lang="el-GR" i="1" dirty="0" err="1"/>
              <a:t>Σταυραητό</a:t>
            </a:r>
            <a:r>
              <a:rPr lang="el-GR" i="1" dirty="0"/>
              <a:t>" </a:t>
            </a:r>
            <a:endParaRPr lang="en-US" i="1" dirty="0"/>
          </a:p>
          <a:p>
            <a:r>
              <a:rPr lang="el-GR" i="1" dirty="0"/>
              <a:t>{Απόσπασμα}</a:t>
            </a:r>
          </a:p>
          <a:p>
            <a:endParaRPr lang="el-GR" i="1" dirty="0"/>
          </a:p>
        </p:txBody>
      </p:sp>
      <p:sp>
        <p:nvSpPr>
          <p:cNvPr id="3" name="Ορθογώνιο 2">
            <a:extLst>
              <a:ext uri="{FF2B5EF4-FFF2-40B4-BE49-F238E27FC236}">
                <a16:creationId xmlns:a16="http://schemas.microsoft.com/office/drawing/2014/main" id="{6C17B797-3FFE-4D2F-B874-E35D92D05E38}"/>
              </a:ext>
            </a:extLst>
          </p:cNvPr>
          <p:cNvSpPr/>
          <p:nvPr/>
        </p:nvSpPr>
        <p:spPr>
          <a:xfrm>
            <a:off x="1251503" y="375562"/>
            <a:ext cx="7040241" cy="6401753"/>
          </a:xfrm>
          <a:prstGeom prst="rect">
            <a:avLst/>
          </a:prstGeom>
        </p:spPr>
        <p:txBody>
          <a:bodyPr wrap="square">
            <a:spAutoFit/>
          </a:bodyPr>
          <a:lstStyle/>
          <a:p>
            <a:pPr algn="just"/>
            <a:r>
              <a:rPr lang="el-GR" sz="1000" i="1" dirty="0">
                <a:solidFill>
                  <a:srgbClr val="030303"/>
                </a:solidFill>
                <a:latin typeface="Roboto"/>
              </a:rPr>
              <a:t>Ο Κώστας </a:t>
            </a:r>
            <a:r>
              <a:rPr lang="el-GR" sz="1000" i="1" dirty="0" err="1">
                <a:solidFill>
                  <a:srgbClr val="030303"/>
                </a:solidFill>
                <a:latin typeface="Roboto"/>
              </a:rPr>
              <a:t>Κρυστάλλης</a:t>
            </a:r>
            <a:r>
              <a:rPr lang="el-GR" sz="1000" i="1" dirty="0">
                <a:solidFill>
                  <a:srgbClr val="030303"/>
                </a:solidFill>
                <a:latin typeface="Roboto"/>
              </a:rPr>
              <a:t> είναι ένας από τους λίγους ποιητές &amp; πεζογράφους που κατάφεραν να προσεγγίσουν την αγάπη για τη φύση και ειδικά για το </a:t>
            </a:r>
            <a:r>
              <a:rPr lang="el-GR" sz="1000" i="1" dirty="0" err="1">
                <a:solidFill>
                  <a:srgbClr val="030303"/>
                </a:solidFill>
                <a:latin typeface="Roboto"/>
              </a:rPr>
              <a:t>βουνό,τόσο</a:t>
            </a:r>
            <a:r>
              <a:rPr lang="el-GR" sz="1000" i="1" dirty="0">
                <a:solidFill>
                  <a:srgbClr val="030303"/>
                </a:solidFill>
                <a:latin typeface="Roboto"/>
              </a:rPr>
              <a:t> μεστά μέσω του γραπτού </a:t>
            </a:r>
            <a:r>
              <a:rPr lang="el-GR" sz="1000" i="1" dirty="0" err="1">
                <a:solidFill>
                  <a:srgbClr val="030303"/>
                </a:solidFill>
                <a:latin typeface="Roboto"/>
              </a:rPr>
              <a:t>λόγου.Πρόκειται</a:t>
            </a:r>
            <a:r>
              <a:rPr lang="el-GR" sz="1000" i="1" dirty="0">
                <a:solidFill>
                  <a:srgbClr val="030303"/>
                </a:solidFill>
                <a:latin typeface="Roboto"/>
              </a:rPr>
              <a:t> πραγματικά για έναν παθιασμένο εραστή των ψηλών </a:t>
            </a:r>
            <a:r>
              <a:rPr lang="el-GR" sz="1000" i="1" dirty="0" err="1">
                <a:solidFill>
                  <a:srgbClr val="030303"/>
                </a:solidFill>
                <a:latin typeface="Roboto"/>
              </a:rPr>
              <a:t>ορέων</a:t>
            </a:r>
            <a:r>
              <a:rPr lang="el-GR" sz="1000" i="1" dirty="0">
                <a:solidFill>
                  <a:srgbClr val="030303"/>
                </a:solidFill>
                <a:latin typeface="Roboto"/>
              </a:rPr>
              <a:t> και της </a:t>
            </a:r>
            <a:r>
              <a:rPr lang="el-GR" sz="1000" i="1" dirty="0" err="1">
                <a:solidFill>
                  <a:srgbClr val="030303"/>
                </a:solidFill>
                <a:latin typeface="Roboto"/>
              </a:rPr>
              <a:t>φύσης,που</a:t>
            </a:r>
            <a:r>
              <a:rPr lang="el-GR" sz="1000" i="1" dirty="0">
                <a:solidFill>
                  <a:srgbClr val="030303"/>
                </a:solidFill>
                <a:latin typeface="Roboto"/>
              </a:rPr>
              <a:t> γοητεύει όλους εμάς που έχουμε τόσο αγάπη για τη φύση και το </a:t>
            </a:r>
            <a:r>
              <a:rPr lang="el-GR" sz="1000" i="1" dirty="0" err="1">
                <a:solidFill>
                  <a:srgbClr val="030303"/>
                </a:solidFill>
                <a:latin typeface="Roboto"/>
              </a:rPr>
              <a:t>βουνό,όσο</a:t>
            </a:r>
            <a:r>
              <a:rPr lang="el-GR" sz="1000" i="1" dirty="0">
                <a:solidFill>
                  <a:srgbClr val="030303"/>
                </a:solidFill>
                <a:latin typeface="Roboto"/>
              </a:rPr>
              <a:t> και για τη δημοτική μας </a:t>
            </a:r>
            <a:r>
              <a:rPr lang="el-GR" sz="1000" i="1" dirty="0" err="1">
                <a:solidFill>
                  <a:srgbClr val="030303"/>
                </a:solidFill>
                <a:latin typeface="Roboto"/>
              </a:rPr>
              <a:t>παράδοση,φέρνοντας</a:t>
            </a:r>
            <a:r>
              <a:rPr lang="el-GR" sz="1000" i="1" dirty="0">
                <a:solidFill>
                  <a:srgbClr val="030303"/>
                </a:solidFill>
                <a:latin typeface="Roboto"/>
              </a:rPr>
              <a:t> στο νου μας </a:t>
            </a:r>
            <a:r>
              <a:rPr lang="el-GR" sz="1000" i="1" dirty="0" err="1">
                <a:solidFill>
                  <a:srgbClr val="030303"/>
                </a:solidFill>
                <a:latin typeface="Roboto"/>
              </a:rPr>
              <a:t>θύμησες.Ακολουθεί</a:t>
            </a:r>
            <a:r>
              <a:rPr lang="el-GR" sz="1000" i="1" dirty="0">
                <a:solidFill>
                  <a:srgbClr val="030303"/>
                </a:solidFill>
                <a:latin typeface="Roboto"/>
              </a:rPr>
              <a:t> ένα μικρό απόσπασμα από το έργο που τιτλοφορήθηκε ως "Στο </a:t>
            </a:r>
            <a:r>
              <a:rPr lang="el-GR" sz="1000" i="1" dirty="0" err="1">
                <a:solidFill>
                  <a:srgbClr val="030303"/>
                </a:solidFill>
                <a:latin typeface="Roboto"/>
              </a:rPr>
              <a:t>Σταυραητό</a:t>
            </a:r>
            <a:r>
              <a:rPr lang="el-GR" sz="1000" i="1" dirty="0">
                <a:solidFill>
                  <a:srgbClr val="030303"/>
                </a:solidFill>
                <a:latin typeface="Roboto"/>
              </a:rPr>
              <a:t>":</a:t>
            </a:r>
            <a:endParaRPr lang="en-US" sz="1000" i="1" dirty="0">
              <a:solidFill>
                <a:srgbClr val="030303"/>
              </a:solidFill>
              <a:latin typeface="Roboto"/>
            </a:endParaRPr>
          </a:p>
          <a:p>
            <a:pPr algn="just"/>
            <a:endParaRPr lang="en-US" sz="1000" dirty="0">
              <a:solidFill>
                <a:srgbClr val="030303"/>
              </a:solidFill>
              <a:latin typeface="Roboto"/>
            </a:endParaRPr>
          </a:p>
          <a:p>
            <a:pPr algn="just"/>
            <a:r>
              <a:rPr lang="el-GR" sz="1000" dirty="0">
                <a:solidFill>
                  <a:srgbClr val="030303"/>
                </a:solidFill>
                <a:latin typeface="Roboto"/>
              </a:rPr>
              <a:t> "Θέλω τ᾿ </a:t>
            </a:r>
            <a:r>
              <a:rPr lang="el-GR" sz="1000" dirty="0" err="1">
                <a:solidFill>
                  <a:srgbClr val="030303"/>
                </a:solidFill>
                <a:latin typeface="Roboto"/>
              </a:rPr>
              <a:t>ἀψήλου</a:t>
            </a:r>
            <a:r>
              <a:rPr lang="el-GR" sz="1000" dirty="0">
                <a:solidFill>
                  <a:srgbClr val="030303"/>
                </a:solidFill>
                <a:latin typeface="Roboto"/>
              </a:rPr>
              <a:t> ν᾿ </a:t>
            </a:r>
            <a:r>
              <a:rPr lang="el-GR" sz="1000" dirty="0" err="1">
                <a:solidFill>
                  <a:srgbClr val="030303"/>
                </a:solidFill>
                <a:latin typeface="Roboto"/>
              </a:rPr>
              <a:t>ἀνεβῶ</a:t>
            </a:r>
            <a:r>
              <a:rPr lang="el-GR" sz="1000" dirty="0">
                <a:solidFill>
                  <a:srgbClr val="030303"/>
                </a:solidFill>
                <a:latin typeface="Roboto"/>
              </a:rPr>
              <a:t> ν᾿ </a:t>
            </a:r>
            <a:r>
              <a:rPr lang="el-GR" sz="1000" dirty="0" err="1">
                <a:solidFill>
                  <a:srgbClr val="030303"/>
                </a:solidFill>
                <a:latin typeface="Roboto"/>
              </a:rPr>
              <a:t>ἀράξω</a:t>
            </a:r>
            <a:r>
              <a:rPr lang="el-GR" sz="1000" dirty="0">
                <a:solidFill>
                  <a:srgbClr val="030303"/>
                </a:solidFill>
                <a:latin typeface="Roboto"/>
              </a:rPr>
              <a:t> θέλω, </a:t>
            </a:r>
            <a:endParaRPr lang="en-US" sz="1000" dirty="0">
              <a:solidFill>
                <a:srgbClr val="030303"/>
              </a:solidFill>
              <a:latin typeface="Roboto"/>
            </a:endParaRPr>
          </a:p>
          <a:p>
            <a:pPr algn="just"/>
            <a:r>
              <a:rPr lang="el-GR" sz="1000" dirty="0" err="1">
                <a:solidFill>
                  <a:srgbClr val="030303"/>
                </a:solidFill>
                <a:latin typeface="Roboto"/>
              </a:rPr>
              <a:t>ἀητέ</a:t>
            </a:r>
            <a:r>
              <a:rPr lang="el-GR" sz="1000" dirty="0">
                <a:solidFill>
                  <a:srgbClr val="030303"/>
                </a:solidFill>
                <a:latin typeface="Roboto"/>
              </a:rPr>
              <a:t> μου, </a:t>
            </a:r>
            <a:r>
              <a:rPr lang="el-GR" sz="1000" dirty="0" err="1">
                <a:solidFill>
                  <a:srgbClr val="030303"/>
                </a:solidFill>
                <a:latin typeface="Roboto"/>
              </a:rPr>
              <a:t>μέσ</a:t>
            </a:r>
            <a:r>
              <a:rPr lang="el-GR" sz="1000" dirty="0">
                <a:solidFill>
                  <a:srgbClr val="030303"/>
                </a:solidFill>
                <a:latin typeface="Roboto"/>
              </a:rPr>
              <a:t>᾿ </a:t>
            </a:r>
            <a:r>
              <a:rPr lang="el-GR" sz="1000" dirty="0" err="1">
                <a:solidFill>
                  <a:srgbClr val="030303"/>
                </a:solidFill>
                <a:latin typeface="Roboto"/>
              </a:rPr>
              <a:t>στὴν</a:t>
            </a:r>
            <a:r>
              <a:rPr lang="el-GR" sz="1000" dirty="0">
                <a:solidFill>
                  <a:srgbClr val="030303"/>
                </a:solidFill>
                <a:latin typeface="Roboto"/>
              </a:rPr>
              <a:t> παλιά μου </a:t>
            </a:r>
            <a:r>
              <a:rPr lang="el-GR" sz="1000" dirty="0" err="1">
                <a:solidFill>
                  <a:srgbClr val="030303"/>
                </a:solidFill>
                <a:latin typeface="Roboto"/>
              </a:rPr>
              <a:t>κατοικιά</a:t>
            </a:r>
            <a:r>
              <a:rPr lang="el-GR" sz="1000" dirty="0">
                <a:solidFill>
                  <a:srgbClr val="030303"/>
                </a:solidFill>
                <a:latin typeface="Roboto"/>
              </a:rPr>
              <a:t>, </a:t>
            </a:r>
            <a:endParaRPr lang="en-US" sz="1000" dirty="0">
              <a:solidFill>
                <a:srgbClr val="030303"/>
              </a:solidFill>
              <a:latin typeface="Roboto"/>
            </a:endParaRPr>
          </a:p>
          <a:p>
            <a:pPr algn="just"/>
            <a:r>
              <a:rPr lang="el-GR" sz="1000" dirty="0" err="1">
                <a:solidFill>
                  <a:srgbClr val="030303"/>
                </a:solidFill>
                <a:latin typeface="Roboto"/>
              </a:rPr>
              <a:t>στὴν</a:t>
            </a:r>
            <a:r>
              <a:rPr lang="el-GR" sz="1000" dirty="0">
                <a:solidFill>
                  <a:srgbClr val="030303"/>
                </a:solidFill>
                <a:latin typeface="Roboto"/>
              </a:rPr>
              <a:t> πρώτη </a:t>
            </a:r>
            <a:r>
              <a:rPr lang="el-GR" sz="1000" dirty="0" err="1">
                <a:solidFill>
                  <a:srgbClr val="030303"/>
                </a:solidFill>
                <a:latin typeface="Roboto"/>
              </a:rPr>
              <a:t>τὴ</a:t>
            </a:r>
            <a:r>
              <a:rPr lang="el-GR" sz="1000" dirty="0">
                <a:solidFill>
                  <a:srgbClr val="030303"/>
                </a:solidFill>
                <a:latin typeface="Roboto"/>
              </a:rPr>
              <a:t> φωλιά μου, </a:t>
            </a:r>
            <a:endParaRPr lang="en-US" sz="1000" dirty="0">
              <a:solidFill>
                <a:srgbClr val="030303"/>
              </a:solidFill>
              <a:latin typeface="Roboto"/>
            </a:endParaRPr>
          </a:p>
          <a:p>
            <a:pPr algn="just"/>
            <a:r>
              <a:rPr lang="el-GR" sz="1000" dirty="0">
                <a:solidFill>
                  <a:srgbClr val="030303"/>
                </a:solidFill>
                <a:latin typeface="Roboto"/>
              </a:rPr>
              <a:t>Θέλω ν᾿ </a:t>
            </a:r>
            <a:r>
              <a:rPr lang="el-GR" sz="1000" dirty="0" err="1">
                <a:solidFill>
                  <a:srgbClr val="030303"/>
                </a:solidFill>
                <a:latin typeface="Roboto"/>
              </a:rPr>
              <a:t>ἀράξω</a:t>
            </a:r>
            <a:r>
              <a:rPr lang="el-GR" sz="1000" dirty="0">
                <a:solidFill>
                  <a:srgbClr val="030303"/>
                </a:solidFill>
                <a:latin typeface="Roboto"/>
              </a:rPr>
              <a:t> </a:t>
            </a:r>
            <a:r>
              <a:rPr lang="el-GR" sz="1000" dirty="0" err="1">
                <a:solidFill>
                  <a:srgbClr val="030303"/>
                </a:solidFill>
                <a:latin typeface="Roboto"/>
              </a:rPr>
              <a:t>στὰ</a:t>
            </a:r>
            <a:r>
              <a:rPr lang="el-GR" sz="1000" dirty="0">
                <a:solidFill>
                  <a:srgbClr val="030303"/>
                </a:solidFill>
                <a:latin typeface="Roboto"/>
              </a:rPr>
              <a:t> βουνά, </a:t>
            </a:r>
            <a:endParaRPr lang="en-US" sz="1000" dirty="0">
              <a:solidFill>
                <a:srgbClr val="030303"/>
              </a:solidFill>
              <a:latin typeface="Roboto"/>
            </a:endParaRPr>
          </a:p>
          <a:p>
            <a:pPr algn="just"/>
            <a:r>
              <a:rPr lang="el-GR" sz="1000" dirty="0">
                <a:solidFill>
                  <a:srgbClr val="030303"/>
                </a:solidFill>
                <a:latin typeface="Roboto"/>
              </a:rPr>
              <a:t>θέλω </a:t>
            </a:r>
            <a:r>
              <a:rPr lang="el-GR" sz="1000" dirty="0" err="1">
                <a:solidFill>
                  <a:srgbClr val="030303"/>
                </a:solidFill>
                <a:latin typeface="Roboto"/>
              </a:rPr>
              <a:t>νὰ</a:t>
            </a:r>
            <a:r>
              <a:rPr lang="el-GR" sz="1000" dirty="0">
                <a:solidFill>
                  <a:srgbClr val="030303"/>
                </a:solidFill>
                <a:latin typeface="Roboto"/>
              </a:rPr>
              <a:t> </a:t>
            </a:r>
            <a:r>
              <a:rPr lang="el-GR" sz="1000" dirty="0" err="1">
                <a:solidFill>
                  <a:srgbClr val="030303"/>
                </a:solidFill>
                <a:latin typeface="Roboto"/>
              </a:rPr>
              <a:t>ζάω</a:t>
            </a:r>
            <a:r>
              <a:rPr lang="el-GR" sz="1000" dirty="0">
                <a:solidFill>
                  <a:srgbClr val="030303"/>
                </a:solidFill>
                <a:latin typeface="Roboto"/>
              </a:rPr>
              <a:t> μ᾿ </a:t>
            </a:r>
            <a:r>
              <a:rPr lang="el-GR" sz="1000" dirty="0" err="1">
                <a:solidFill>
                  <a:srgbClr val="030303"/>
                </a:solidFill>
                <a:latin typeface="Roboto"/>
              </a:rPr>
              <a:t>ἐσένα</a:t>
            </a:r>
            <a:r>
              <a:rPr lang="el-GR" sz="1000" dirty="0">
                <a:solidFill>
                  <a:srgbClr val="030303"/>
                </a:solidFill>
                <a:latin typeface="Roboto"/>
              </a:rPr>
              <a:t>.</a:t>
            </a:r>
            <a:endParaRPr lang="en-US" sz="1000" dirty="0">
              <a:solidFill>
                <a:srgbClr val="030303"/>
              </a:solidFill>
              <a:latin typeface="Roboto"/>
            </a:endParaRPr>
          </a:p>
          <a:p>
            <a:pPr algn="just"/>
            <a:r>
              <a:rPr lang="el-GR" sz="1000" dirty="0">
                <a:solidFill>
                  <a:srgbClr val="030303"/>
                </a:solidFill>
                <a:latin typeface="Roboto"/>
              </a:rPr>
              <a:t> Θέλω τ᾿ </a:t>
            </a:r>
            <a:r>
              <a:rPr lang="el-GR" sz="1000" dirty="0" err="1">
                <a:solidFill>
                  <a:srgbClr val="030303"/>
                </a:solidFill>
                <a:latin typeface="Roboto"/>
              </a:rPr>
              <a:t>ἀνήμερο</a:t>
            </a:r>
            <a:r>
              <a:rPr lang="el-GR" sz="1000" dirty="0">
                <a:solidFill>
                  <a:srgbClr val="030303"/>
                </a:solidFill>
                <a:latin typeface="Roboto"/>
              </a:rPr>
              <a:t> </a:t>
            </a:r>
            <a:r>
              <a:rPr lang="el-GR" sz="1000" dirty="0" err="1">
                <a:solidFill>
                  <a:srgbClr val="030303"/>
                </a:solidFill>
                <a:latin typeface="Roboto"/>
              </a:rPr>
              <a:t>καπρί</a:t>
            </a:r>
            <a:r>
              <a:rPr lang="el-GR" sz="1000" dirty="0">
                <a:solidFill>
                  <a:srgbClr val="030303"/>
                </a:solidFill>
                <a:latin typeface="Roboto"/>
              </a:rPr>
              <a:t>, τ᾿ </a:t>
            </a:r>
            <a:r>
              <a:rPr lang="el-GR" sz="1000" dirty="0" err="1">
                <a:solidFill>
                  <a:srgbClr val="030303"/>
                </a:solidFill>
                <a:latin typeface="Roboto"/>
              </a:rPr>
              <a:t>ἀρκούδι</a:t>
            </a:r>
            <a:r>
              <a:rPr lang="el-GR" sz="1000" dirty="0">
                <a:solidFill>
                  <a:srgbClr val="030303"/>
                </a:solidFill>
                <a:latin typeface="Roboto"/>
              </a:rPr>
              <a:t>, </a:t>
            </a:r>
            <a:r>
              <a:rPr lang="el-GR" sz="1000" dirty="0" err="1">
                <a:solidFill>
                  <a:srgbClr val="030303"/>
                </a:solidFill>
                <a:latin typeface="Roboto"/>
              </a:rPr>
              <a:t>τὸ</a:t>
            </a:r>
            <a:r>
              <a:rPr lang="el-GR" sz="1000" dirty="0">
                <a:solidFill>
                  <a:srgbClr val="030303"/>
                </a:solidFill>
                <a:latin typeface="Roboto"/>
              </a:rPr>
              <a:t> πλατόνι,</a:t>
            </a:r>
            <a:endParaRPr lang="en-US" sz="1000" dirty="0">
              <a:solidFill>
                <a:srgbClr val="030303"/>
              </a:solidFill>
              <a:latin typeface="Roboto"/>
            </a:endParaRPr>
          </a:p>
          <a:p>
            <a:pPr algn="just"/>
            <a:r>
              <a:rPr lang="el-GR" sz="1000" dirty="0">
                <a:solidFill>
                  <a:srgbClr val="030303"/>
                </a:solidFill>
                <a:latin typeface="Roboto"/>
              </a:rPr>
              <a:t> καθημερνή μου κι </a:t>
            </a:r>
            <a:r>
              <a:rPr lang="el-GR" sz="1000" dirty="0" err="1">
                <a:solidFill>
                  <a:srgbClr val="030303"/>
                </a:solidFill>
                <a:latin typeface="Roboto"/>
              </a:rPr>
              <a:t>ἀκριβὴ</a:t>
            </a:r>
            <a:r>
              <a:rPr lang="el-GR" sz="1000" dirty="0">
                <a:solidFill>
                  <a:srgbClr val="030303"/>
                </a:solidFill>
                <a:latin typeface="Roboto"/>
              </a:rPr>
              <a:t> </a:t>
            </a:r>
            <a:r>
              <a:rPr lang="el-GR" sz="1000" dirty="0" err="1">
                <a:solidFill>
                  <a:srgbClr val="030303"/>
                </a:solidFill>
                <a:latin typeface="Roboto"/>
              </a:rPr>
              <a:t>νὰ</a:t>
            </a:r>
            <a:r>
              <a:rPr lang="el-GR" sz="1000" dirty="0">
                <a:solidFill>
                  <a:srgbClr val="030303"/>
                </a:solidFill>
                <a:latin typeface="Roboto"/>
              </a:rPr>
              <a:t> </a:t>
            </a:r>
            <a:r>
              <a:rPr lang="el-GR" sz="1000" dirty="0" err="1">
                <a:solidFill>
                  <a:srgbClr val="030303"/>
                </a:solidFill>
                <a:latin typeface="Roboto"/>
              </a:rPr>
              <a:t>τἄχω</a:t>
            </a:r>
            <a:r>
              <a:rPr lang="el-GR" sz="1000" dirty="0">
                <a:solidFill>
                  <a:srgbClr val="030303"/>
                </a:solidFill>
                <a:latin typeface="Roboto"/>
              </a:rPr>
              <a:t> συντροφιά μου.</a:t>
            </a:r>
            <a:endParaRPr lang="en-US" sz="1000" dirty="0">
              <a:solidFill>
                <a:srgbClr val="030303"/>
              </a:solidFill>
              <a:latin typeface="Roboto"/>
            </a:endParaRPr>
          </a:p>
          <a:p>
            <a:pPr algn="just"/>
            <a:endParaRPr lang="en-US" sz="1000" dirty="0">
              <a:solidFill>
                <a:srgbClr val="030303"/>
              </a:solidFill>
              <a:latin typeface="Roboto"/>
            </a:endParaRPr>
          </a:p>
          <a:p>
            <a:pPr algn="just"/>
            <a:r>
              <a:rPr lang="el-GR" sz="1000" dirty="0">
                <a:solidFill>
                  <a:srgbClr val="030303"/>
                </a:solidFill>
                <a:latin typeface="Roboto"/>
              </a:rPr>
              <a:t> Κάθε </a:t>
            </a:r>
            <a:r>
              <a:rPr lang="el-GR" sz="1000" dirty="0" err="1">
                <a:solidFill>
                  <a:srgbClr val="030303"/>
                </a:solidFill>
                <a:latin typeface="Roboto"/>
              </a:rPr>
              <a:t>βραδούλα</a:t>
            </a:r>
            <a:r>
              <a:rPr lang="el-GR" sz="1000" dirty="0">
                <a:solidFill>
                  <a:srgbClr val="030303"/>
                </a:solidFill>
                <a:latin typeface="Roboto"/>
              </a:rPr>
              <a:t>, κάθε </a:t>
            </a:r>
            <a:r>
              <a:rPr lang="el-GR" sz="1000" dirty="0" err="1">
                <a:solidFill>
                  <a:srgbClr val="030303"/>
                </a:solidFill>
                <a:latin typeface="Roboto"/>
              </a:rPr>
              <a:t>αὐγή</a:t>
            </a:r>
            <a:r>
              <a:rPr lang="el-GR" sz="1000" dirty="0">
                <a:solidFill>
                  <a:srgbClr val="030303"/>
                </a:solidFill>
                <a:latin typeface="Roboto"/>
              </a:rPr>
              <a:t>, </a:t>
            </a:r>
            <a:endParaRPr lang="en-US" sz="1000" dirty="0">
              <a:solidFill>
                <a:srgbClr val="030303"/>
              </a:solidFill>
              <a:latin typeface="Roboto"/>
            </a:endParaRPr>
          </a:p>
          <a:p>
            <a:pPr algn="just"/>
            <a:r>
              <a:rPr lang="el-GR" sz="1000" dirty="0">
                <a:solidFill>
                  <a:srgbClr val="030303"/>
                </a:solidFill>
                <a:latin typeface="Roboto"/>
              </a:rPr>
              <a:t>θέλω </a:t>
            </a:r>
            <a:r>
              <a:rPr lang="el-GR" sz="1000" dirty="0" err="1">
                <a:solidFill>
                  <a:srgbClr val="030303"/>
                </a:solidFill>
                <a:latin typeface="Roboto"/>
              </a:rPr>
              <a:t>τὸ</a:t>
            </a:r>
            <a:r>
              <a:rPr lang="el-GR" sz="1000" dirty="0">
                <a:solidFill>
                  <a:srgbClr val="030303"/>
                </a:solidFill>
                <a:latin typeface="Roboto"/>
              </a:rPr>
              <a:t> κρύο τ᾿ </a:t>
            </a:r>
            <a:r>
              <a:rPr lang="el-GR" sz="1000" dirty="0" err="1">
                <a:solidFill>
                  <a:srgbClr val="030303"/>
                </a:solidFill>
                <a:latin typeface="Roboto"/>
              </a:rPr>
              <a:t>ἀγέρι</a:t>
            </a:r>
            <a:r>
              <a:rPr lang="el-GR" sz="1000" dirty="0">
                <a:solidFill>
                  <a:srgbClr val="030303"/>
                </a:solidFill>
                <a:latin typeface="Roboto"/>
              </a:rPr>
              <a:t> </a:t>
            </a:r>
            <a:r>
              <a:rPr lang="el-GR" sz="1000" dirty="0" err="1">
                <a:solidFill>
                  <a:srgbClr val="030303"/>
                </a:solidFill>
                <a:latin typeface="Roboto"/>
              </a:rPr>
              <a:t>νἄρχεται</a:t>
            </a:r>
            <a:r>
              <a:rPr lang="el-GR" sz="1000" dirty="0">
                <a:solidFill>
                  <a:srgbClr val="030303"/>
                </a:solidFill>
                <a:latin typeface="Roboto"/>
              </a:rPr>
              <a:t> </a:t>
            </a:r>
            <a:r>
              <a:rPr lang="el-GR" sz="1000" dirty="0" err="1">
                <a:solidFill>
                  <a:srgbClr val="030303"/>
                </a:solidFill>
                <a:latin typeface="Roboto"/>
              </a:rPr>
              <a:t>ἀπὸ</a:t>
            </a:r>
            <a:r>
              <a:rPr lang="el-GR" sz="1000" dirty="0">
                <a:solidFill>
                  <a:srgbClr val="030303"/>
                </a:solidFill>
                <a:latin typeface="Roboto"/>
              </a:rPr>
              <a:t> </a:t>
            </a:r>
            <a:r>
              <a:rPr lang="el-GR" sz="1000" dirty="0" err="1">
                <a:solidFill>
                  <a:srgbClr val="030303"/>
                </a:solidFill>
                <a:latin typeface="Roboto"/>
              </a:rPr>
              <a:t>τὴν</a:t>
            </a:r>
            <a:r>
              <a:rPr lang="el-GR" sz="1000" dirty="0">
                <a:solidFill>
                  <a:srgbClr val="030303"/>
                </a:solidFill>
                <a:latin typeface="Roboto"/>
              </a:rPr>
              <a:t> λαγκαδιά, </a:t>
            </a:r>
            <a:endParaRPr lang="en-US" sz="1000" dirty="0">
              <a:solidFill>
                <a:srgbClr val="030303"/>
              </a:solidFill>
              <a:latin typeface="Roboto"/>
            </a:endParaRPr>
          </a:p>
          <a:p>
            <a:pPr algn="just"/>
            <a:r>
              <a:rPr lang="el-GR" sz="1000" dirty="0" err="1">
                <a:solidFill>
                  <a:srgbClr val="030303"/>
                </a:solidFill>
                <a:latin typeface="Roboto"/>
              </a:rPr>
              <a:t>σὰν</a:t>
            </a:r>
            <a:r>
              <a:rPr lang="el-GR" sz="1000" dirty="0">
                <a:solidFill>
                  <a:srgbClr val="030303"/>
                </a:solidFill>
                <a:latin typeface="Roboto"/>
              </a:rPr>
              <a:t> μάνα, </a:t>
            </a:r>
            <a:r>
              <a:rPr lang="el-GR" sz="1000" dirty="0" err="1">
                <a:solidFill>
                  <a:srgbClr val="030303"/>
                </a:solidFill>
                <a:latin typeface="Roboto"/>
              </a:rPr>
              <a:t>σὰν</a:t>
            </a:r>
            <a:r>
              <a:rPr lang="el-GR" sz="1000" dirty="0">
                <a:solidFill>
                  <a:srgbClr val="030303"/>
                </a:solidFill>
                <a:latin typeface="Roboto"/>
              </a:rPr>
              <a:t> </a:t>
            </a:r>
            <a:r>
              <a:rPr lang="el-GR" sz="1000" dirty="0" err="1">
                <a:solidFill>
                  <a:srgbClr val="030303"/>
                </a:solidFill>
                <a:latin typeface="Roboto"/>
              </a:rPr>
              <a:t>ἀδέρφι</a:t>
            </a:r>
            <a:r>
              <a:rPr lang="el-GR" sz="1000" dirty="0">
                <a:solidFill>
                  <a:srgbClr val="030303"/>
                </a:solidFill>
                <a:latin typeface="Roboto"/>
              </a:rPr>
              <a:t> </a:t>
            </a:r>
            <a:r>
              <a:rPr lang="el-GR" sz="1000" dirty="0" err="1">
                <a:solidFill>
                  <a:srgbClr val="030303"/>
                </a:solidFill>
                <a:latin typeface="Roboto"/>
              </a:rPr>
              <a:t>νὰ</a:t>
            </a:r>
            <a:r>
              <a:rPr lang="el-GR" sz="1000" dirty="0">
                <a:solidFill>
                  <a:srgbClr val="030303"/>
                </a:solidFill>
                <a:latin typeface="Roboto"/>
              </a:rPr>
              <a:t> </a:t>
            </a:r>
            <a:r>
              <a:rPr lang="el-GR" sz="1000" dirty="0" err="1">
                <a:solidFill>
                  <a:srgbClr val="030303"/>
                </a:solidFill>
                <a:latin typeface="Roboto"/>
              </a:rPr>
              <a:t>μοῦ</a:t>
            </a:r>
            <a:r>
              <a:rPr lang="el-GR" sz="1000" dirty="0">
                <a:solidFill>
                  <a:srgbClr val="030303"/>
                </a:solidFill>
                <a:latin typeface="Roboto"/>
              </a:rPr>
              <a:t> χαϊδεύει </a:t>
            </a:r>
            <a:r>
              <a:rPr lang="el-GR" sz="1000" dirty="0" err="1">
                <a:solidFill>
                  <a:srgbClr val="030303"/>
                </a:solidFill>
                <a:latin typeface="Roboto"/>
              </a:rPr>
              <a:t>τὰ</a:t>
            </a:r>
            <a:r>
              <a:rPr lang="el-GR" sz="1000" dirty="0">
                <a:solidFill>
                  <a:srgbClr val="030303"/>
                </a:solidFill>
                <a:latin typeface="Roboto"/>
              </a:rPr>
              <a:t> </a:t>
            </a:r>
            <a:r>
              <a:rPr lang="el-GR" sz="1000" dirty="0" err="1">
                <a:solidFill>
                  <a:srgbClr val="030303"/>
                </a:solidFill>
                <a:latin typeface="Roboto"/>
              </a:rPr>
              <a:t>μαλλιὰ</a:t>
            </a:r>
            <a:r>
              <a:rPr lang="el-GR" sz="1000" dirty="0">
                <a:solidFill>
                  <a:srgbClr val="030303"/>
                </a:solidFill>
                <a:latin typeface="Roboto"/>
              </a:rPr>
              <a:t> </a:t>
            </a:r>
            <a:r>
              <a:rPr lang="el-GR" sz="1000" dirty="0" err="1">
                <a:solidFill>
                  <a:srgbClr val="030303"/>
                </a:solidFill>
                <a:latin typeface="Roboto"/>
              </a:rPr>
              <a:t>καὶ</a:t>
            </a:r>
            <a:r>
              <a:rPr lang="el-GR" sz="1000" dirty="0">
                <a:solidFill>
                  <a:srgbClr val="030303"/>
                </a:solidFill>
                <a:latin typeface="Roboto"/>
              </a:rPr>
              <a:t> τ᾿ </a:t>
            </a:r>
            <a:r>
              <a:rPr lang="el-GR" sz="1000" dirty="0" err="1">
                <a:solidFill>
                  <a:srgbClr val="030303"/>
                </a:solidFill>
                <a:latin typeface="Roboto"/>
              </a:rPr>
              <a:t>ἀνοιχτά</a:t>
            </a:r>
            <a:r>
              <a:rPr lang="el-GR" sz="1000" dirty="0">
                <a:solidFill>
                  <a:srgbClr val="030303"/>
                </a:solidFill>
                <a:latin typeface="Roboto"/>
              </a:rPr>
              <a:t> μου στήθη. </a:t>
            </a:r>
            <a:endParaRPr lang="en-US" sz="1000" dirty="0">
              <a:solidFill>
                <a:srgbClr val="030303"/>
              </a:solidFill>
              <a:latin typeface="Roboto"/>
            </a:endParaRPr>
          </a:p>
          <a:p>
            <a:pPr algn="just"/>
            <a:endParaRPr lang="en-US" sz="1000" dirty="0">
              <a:solidFill>
                <a:srgbClr val="030303"/>
              </a:solidFill>
              <a:latin typeface="Roboto"/>
            </a:endParaRPr>
          </a:p>
          <a:p>
            <a:pPr algn="just"/>
            <a:r>
              <a:rPr lang="el-GR" sz="1000" dirty="0">
                <a:solidFill>
                  <a:srgbClr val="030303"/>
                </a:solidFill>
                <a:latin typeface="Roboto"/>
              </a:rPr>
              <a:t>Θέλω ἡ βρυσούλα, ἡ ρεματιά, </a:t>
            </a:r>
            <a:r>
              <a:rPr lang="el-GR" sz="1000" dirty="0" err="1">
                <a:solidFill>
                  <a:srgbClr val="030303"/>
                </a:solidFill>
                <a:latin typeface="Roboto"/>
              </a:rPr>
              <a:t>παλιὲς</a:t>
            </a:r>
            <a:r>
              <a:rPr lang="el-GR" sz="1000" dirty="0">
                <a:solidFill>
                  <a:srgbClr val="030303"/>
                </a:solidFill>
                <a:latin typeface="Roboto"/>
              </a:rPr>
              <a:t> γλυκές μου </a:t>
            </a:r>
            <a:r>
              <a:rPr lang="el-GR" sz="1000" dirty="0" err="1">
                <a:solidFill>
                  <a:srgbClr val="030303"/>
                </a:solidFill>
                <a:latin typeface="Roboto"/>
              </a:rPr>
              <a:t>ἀγάπες</a:t>
            </a:r>
            <a:endParaRPr lang="en-US" sz="1000" dirty="0">
              <a:solidFill>
                <a:srgbClr val="030303"/>
              </a:solidFill>
              <a:latin typeface="Roboto"/>
            </a:endParaRPr>
          </a:p>
          <a:p>
            <a:pPr algn="just"/>
            <a:r>
              <a:rPr lang="el-GR" sz="1000" dirty="0">
                <a:solidFill>
                  <a:srgbClr val="030303"/>
                </a:solidFill>
                <a:latin typeface="Roboto"/>
              </a:rPr>
              <a:t> </a:t>
            </a:r>
            <a:r>
              <a:rPr lang="el-GR" sz="1000" dirty="0" err="1">
                <a:solidFill>
                  <a:srgbClr val="030303"/>
                </a:solidFill>
                <a:latin typeface="Roboto"/>
              </a:rPr>
              <a:t>νὰ</a:t>
            </a:r>
            <a:r>
              <a:rPr lang="el-GR" sz="1000" dirty="0">
                <a:solidFill>
                  <a:srgbClr val="030303"/>
                </a:solidFill>
                <a:latin typeface="Roboto"/>
              </a:rPr>
              <a:t> </a:t>
            </a:r>
            <a:r>
              <a:rPr lang="el-GR" sz="1000" dirty="0" err="1">
                <a:solidFill>
                  <a:srgbClr val="030303"/>
                </a:solidFill>
                <a:latin typeface="Roboto"/>
              </a:rPr>
              <a:t>μοῦ</a:t>
            </a:r>
            <a:r>
              <a:rPr lang="el-GR" sz="1000" dirty="0">
                <a:solidFill>
                  <a:srgbClr val="030303"/>
                </a:solidFill>
                <a:latin typeface="Roboto"/>
              </a:rPr>
              <a:t> προσφέρνουν </a:t>
            </a:r>
            <a:r>
              <a:rPr lang="el-GR" sz="1000" dirty="0" err="1">
                <a:solidFill>
                  <a:srgbClr val="030303"/>
                </a:solidFill>
                <a:latin typeface="Roboto"/>
              </a:rPr>
              <a:t>γιατρικὸ</a:t>
            </a:r>
            <a:r>
              <a:rPr lang="el-GR" sz="1000" dirty="0">
                <a:solidFill>
                  <a:srgbClr val="030303"/>
                </a:solidFill>
                <a:latin typeface="Roboto"/>
              </a:rPr>
              <a:t> τ᾿ </a:t>
            </a:r>
            <a:r>
              <a:rPr lang="el-GR" sz="1000" dirty="0" err="1">
                <a:solidFill>
                  <a:srgbClr val="030303"/>
                </a:solidFill>
                <a:latin typeface="Roboto"/>
              </a:rPr>
              <a:t>ἀθάνατα</a:t>
            </a:r>
            <a:r>
              <a:rPr lang="el-GR" sz="1000" dirty="0">
                <a:solidFill>
                  <a:srgbClr val="030303"/>
                </a:solidFill>
                <a:latin typeface="Roboto"/>
              </a:rPr>
              <a:t> νερά τους.</a:t>
            </a:r>
            <a:endParaRPr lang="en-US" sz="1000" dirty="0">
              <a:solidFill>
                <a:srgbClr val="030303"/>
              </a:solidFill>
              <a:latin typeface="Roboto"/>
            </a:endParaRPr>
          </a:p>
          <a:p>
            <a:pPr algn="just"/>
            <a:r>
              <a:rPr lang="el-GR" sz="1000" dirty="0">
                <a:solidFill>
                  <a:srgbClr val="030303"/>
                </a:solidFill>
                <a:latin typeface="Roboto"/>
              </a:rPr>
              <a:t> Θέλω </a:t>
            </a:r>
            <a:r>
              <a:rPr lang="el-GR" sz="1000" dirty="0" err="1">
                <a:solidFill>
                  <a:srgbClr val="030303"/>
                </a:solidFill>
                <a:latin typeface="Roboto"/>
              </a:rPr>
              <a:t>τοῦ</a:t>
            </a:r>
            <a:r>
              <a:rPr lang="el-GR" sz="1000" dirty="0">
                <a:solidFill>
                  <a:srgbClr val="030303"/>
                </a:solidFill>
                <a:latin typeface="Roboto"/>
              </a:rPr>
              <a:t> λόγγου </a:t>
            </a:r>
            <a:r>
              <a:rPr lang="el-GR" sz="1000" dirty="0" err="1">
                <a:solidFill>
                  <a:srgbClr val="030303"/>
                </a:solidFill>
                <a:latin typeface="Roboto"/>
              </a:rPr>
              <a:t>τὰ</a:t>
            </a:r>
            <a:r>
              <a:rPr lang="el-GR" sz="1000" dirty="0">
                <a:solidFill>
                  <a:srgbClr val="030303"/>
                </a:solidFill>
                <a:latin typeface="Roboto"/>
              </a:rPr>
              <a:t> </a:t>
            </a:r>
            <a:r>
              <a:rPr lang="el-GR" sz="1000" dirty="0" err="1">
                <a:solidFill>
                  <a:srgbClr val="030303"/>
                </a:solidFill>
                <a:latin typeface="Roboto"/>
              </a:rPr>
              <a:t>πουλιὰ</a:t>
            </a:r>
            <a:r>
              <a:rPr lang="el-GR" sz="1000" dirty="0">
                <a:solidFill>
                  <a:srgbClr val="030303"/>
                </a:solidFill>
                <a:latin typeface="Roboto"/>
              </a:rPr>
              <a:t> </a:t>
            </a:r>
            <a:r>
              <a:rPr lang="el-GR" sz="1000" dirty="0" err="1">
                <a:solidFill>
                  <a:srgbClr val="030303"/>
                </a:solidFill>
                <a:latin typeface="Roboto"/>
              </a:rPr>
              <a:t>μὲ</a:t>
            </a:r>
            <a:r>
              <a:rPr lang="el-GR" sz="1000" dirty="0">
                <a:solidFill>
                  <a:srgbClr val="030303"/>
                </a:solidFill>
                <a:latin typeface="Roboto"/>
              </a:rPr>
              <a:t> </a:t>
            </a:r>
            <a:r>
              <a:rPr lang="el-GR" sz="1000" dirty="0" err="1">
                <a:solidFill>
                  <a:srgbClr val="030303"/>
                </a:solidFill>
                <a:latin typeface="Roboto"/>
              </a:rPr>
              <a:t>τὸν</a:t>
            </a:r>
            <a:r>
              <a:rPr lang="el-GR" sz="1000" dirty="0">
                <a:solidFill>
                  <a:srgbClr val="030303"/>
                </a:solidFill>
                <a:latin typeface="Roboto"/>
              </a:rPr>
              <a:t> κελαϊδισμό τους</a:t>
            </a:r>
            <a:endParaRPr lang="en-US" sz="1000" dirty="0">
              <a:solidFill>
                <a:srgbClr val="030303"/>
              </a:solidFill>
              <a:latin typeface="Roboto"/>
            </a:endParaRPr>
          </a:p>
          <a:p>
            <a:pPr algn="just"/>
            <a:r>
              <a:rPr lang="el-GR" sz="1000" dirty="0">
                <a:solidFill>
                  <a:srgbClr val="030303"/>
                </a:solidFill>
                <a:latin typeface="Roboto"/>
              </a:rPr>
              <a:t> </a:t>
            </a:r>
            <a:r>
              <a:rPr lang="el-GR" sz="1000" dirty="0" err="1">
                <a:solidFill>
                  <a:srgbClr val="030303"/>
                </a:solidFill>
                <a:latin typeface="Roboto"/>
              </a:rPr>
              <a:t>νὰ</a:t>
            </a:r>
            <a:r>
              <a:rPr lang="el-GR" sz="1000" dirty="0">
                <a:solidFill>
                  <a:srgbClr val="030303"/>
                </a:solidFill>
                <a:latin typeface="Roboto"/>
              </a:rPr>
              <a:t> </a:t>
            </a:r>
            <a:r>
              <a:rPr lang="el-GR" sz="1000" dirty="0" err="1">
                <a:solidFill>
                  <a:srgbClr val="030303"/>
                </a:solidFill>
                <a:latin typeface="Roboto"/>
              </a:rPr>
              <a:t>μὲ</a:t>
            </a:r>
            <a:r>
              <a:rPr lang="el-GR" sz="1000" dirty="0">
                <a:solidFill>
                  <a:srgbClr val="030303"/>
                </a:solidFill>
                <a:latin typeface="Roboto"/>
              </a:rPr>
              <a:t> κοιμίζουν </a:t>
            </a:r>
            <a:r>
              <a:rPr lang="el-GR" sz="1000" dirty="0" err="1">
                <a:solidFill>
                  <a:srgbClr val="030303"/>
                </a:solidFill>
                <a:latin typeface="Roboto"/>
              </a:rPr>
              <a:t>τὸ</a:t>
            </a:r>
            <a:r>
              <a:rPr lang="el-GR" sz="1000" dirty="0">
                <a:solidFill>
                  <a:srgbClr val="030303"/>
                </a:solidFill>
                <a:latin typeface="Roboto"/>
              </a:rPr>
              <a:t> βραδύ, </a:t>
            </a:r>
            <a:r>
              <a:rPr lang="el-GR" sz="1000" dirty="0" err="1">
                <a:solidFill>
                  <a:srgbClr val="030303"/>
                </a:solidFill>
                <a:latin typeface="Roboto"/>
              </a:rPr>
              <a:t>νὰ</a:t>
            </a:r>
            <a:r>
              <a:rPr lang="el-GR" sz="1000" dirty="0">
                <a:solidFill>
                  <a:srgbClr val="030303"/>
                </a:solidFill>
                <a:latin typeface="Roboto"/>
              </a:rPr>
              <a:t> </a:t>
            </a:r>
            <a:r>
              <a:rPr lang="el-GR" sz="1000" dirty="0" err="1">
                <a:solidFill>
                  <a:srgbClr val="030303"/>
                </a:solidFill>
                <a:latin typeface="Roboto"/>
              </a:rPr>
              <a:t>μὲ</a:t>
            </a:r>
            <a:r>
              <a:rPr lang="el-GR" sz="1000" dirty="0">
                <a:solidFill>
                  <a:srgbClr val="030303"/>
                </a:solidFill>
                <a:latin typeface="Roboto"/>
              </a:rPr>
              <a:t> </a:t>
            </a:r>
            <a:r>
              <a:rPr lang="el-GR" sz="1000" dirty="0" err="1">
                <a:solidFill>
                  <a:srgbClr val="030303"/>
                </a:solidFill>
                <a:latin typeface="Roboto"/>
              </a:rPr>
              <a:t>ξυπνοῦν</a:t>
            </a:r>
            <a:r>
              <a:rPr lang="el-GR" sz="1000" dirty="0">
                <a:solidFill>
                  <a:srgbClr val="030303"/>
                </a:solidFill>
                <a:latin typeface="Roboto"/>
              </a:rPr>
              <a:t> </a:t>
            </a:r>
            <a:r>
              <a:rPr lang="el-GR" sz="1000" dirty="0" err="1">
                <a:solidFill>
                  <a:srgbClr val="030303"/>
                </a:solidFill>
                <a:latin typeface="Roboto"/>
              </a:rPr>
              <a:t>τὸ</a:t>
            </a:r>
            <a:r>
              <a:rPr lang="el-GR" sz="1000" dirty="0">
                <a:solidFill>
                  <a:srgbClr val="030303"/>
                </a:solidFill>
                <a:latin typeface="Roboto"/>
              </a:rPr>
              <a:t> </a:t>
            </a:r>
            <a:r>
              <a:rPr lang="el-GR" sz="1000" dirty="0" err="1">
                <a:solidFill>
                  <a:srgbClr val="030303"/>
                </a:solidFill>
                <a:latin typeface="Roboto"/>
              </a:rPr>
              <a:t>τάχυ</a:t>
            </a:r>
            <a:r>
              <a:rPr lang="el-GR" sz="1000" dirty="0">
                <a:solidFill>
                  <a:srgbClr val="030303"/>
                </a:solidFill>
                <a:latin typeface="Roboto"/>
              </a:rPr>
              <a:t>.</a:t>
            </a:r>
            <a:endParaRPr lang="en-US" sz="1000" dirty="0">
              <a:solidFill>
                <a:srgbClr val="030303"/>
              </a:solidFill>
              <a:latin typeface="Roboto"/>
            </a:endParaRPr>
          </a:p>
          <a:p>
            <a:pPr algn="just"/>
            <a:r>
              <a:rPr lang="el-GR" sz="1000" dirty="0">
                <a:solidFill>
                  <a:srgbClr val="030303"/>
                </a:solidFill>
                <a:latin typeface="Roboto"/>
              </a:rPr>
              <a:t> </a:t>
            </a:r>
            <a:r>
              <a:rPr lang="el-GR" sz="1000" dirty="0" err="1">
                <a:solidFill>
                  <a:srgbClr val="030303"/>
                </a:solidFill>
                <a:latin typeface="Roboto"/>
              </a:rPr>
              <a:t>Καὶ</a:t>
            </a:r>
            <a:r>
              <a:rPr lang="el-GR" sz="1000" dirty="0">
                <a:solidFill>
                  <a:srgbClr val="030303"/>
                </a:solidFill>
                <a:latin typeface="Roboto"/>
              </a:rPr>
              <a:t> θέλω </a:t>
            </a:r>
            <a:r>
              <a:rPr lang="el-GR" sz="1000" dirty="0" err="1">
                <a:solidFill>
                  <a:srgbClr val="030303"/>
                </a:solidFill>
                <a:latin typeface="Roboto"/>
              </a:rPr>
              <a:t>νἄχω</a:t>
            </a:r>
            <a:r>
              <a:rPr lang="el-GR" sz="1000" dirty="0">
                <a:solidFill>
                  <a:srgbClr val="030303"/>
                </a:solidFill>
                <a:latin typeface="Roboto"/>
              </a:rPr>
              <a:t> </a:t>
            </a:r>
            <a:r>
              <a:rPr lang="el-GR" sz="1000" dirty="0" err="1">
                <a:solidFill>
                  <a:srgbClr val="030303"/>
                </a:solidFill>
                <a:latin typeface="Roboto"/>
              </a:rPr>
              <a:t>στρῶμα</a:t>
            </a:r>
            <a:r>
              <a:rPr lang="el-GR" sz="1000" dirty="0">
                <a:solidFill>
                  <a:srgbClr val="030303"/>
                </a:solidFill>
                <a:latin typeface="Roboto"/>
              </a:rPr>
              <a:t> μου, </a:t>
            </a:r>
            <a:r>
              <a:rPr lang="el-GR" sz="1000" dirty="0" err="1">
                <a:solidFill>
                  <a:srgbClr val="030303"/>
                </a:solidFill>
                <a:latin typeface="Roboto"/>
              </a:rPr>
              <a:t>νἄχω</a:t>
            </a:r>
            <a:r>
              <a:rPr lang="el-GR" sz="1000" dirty="0">
                <a:solidFill>
                  <a:srgbClr val="030303"/>
                </a:solidFill>
                <a:latin typeface="Roboto"/>
              </a:rPr>
              <a:t> </a:t>
            </a:r>
            <a:r>
              <a:rPr lang="el-GR" sz="1000" dirty="0" err="1">
                <a:solidFill>
                  <a:srgbClr val="030303"/>
                </a:solidFill>
                <a:latin typeface="Roboto"/>
              </a:rPr>
              <a:t>καὶ</a:t>
            </a:r>
            <a:r>
              <a:rPr lang="el-GR" sz="1000" dirty="0">
                <a:solidFill>
                  <a:srgbClr val="030303"/>
                </a:solidFill>
                <a:latin typeface="Roboto"/>
              </a:rPr>
              <a:t> σκέπασμά μου </a:t>
            </a:r>
            <a:endParaRPr lang="en-US" sz="1000" dirty="0">
              <a:solidFill>
                <a:srgbClr val="030303"/>
              </a:solidFill>
              <a:latin typeface="Roboto"/>
            </a:endParaRPr>
          </a:p>
          <a:p>
            <a:pPr algn="just"/>
            <a:r>
              <a:rPr lang="el-GR" sz="1000" dirty="0" err="1">
                <a:solidFill>
                  <a:srgbClr val="030303"/>
                </a:solidFill>
                <a:latin typeface="Roboto"/>
              </a:rPr>
              <a:t>τὸ</a:t>
            </a:r>
            <a:r>
              <a:rPr lang="el-GR" sz="1000" dirty="0">
                <a:solidFill>
                  <a:srgbClr val="030303"/>
                </a:solidFill>
                <a:latin typeface="Roboto"/>
              </a:rPr>
              <a:t> καλοκαίρι </a:t>
            </a:r>
            <a:r>
              <a:rPr lang="el-GR" sz="1000" dirty="0" err="1">
                <a:solidFill>
                  <a:srgbClr val="030303"/>
                </a:solidFill>
                <a:latin typeface="Roboto"/>
              </a:rPr>
              <a:t>τὰ</a:t>
            </a:r>
            <a:r>
              <a:rPr lang="el-GR" sz="1000" dirty="0">
                <a:solidFill>
                  <a:srgbClr val="030303"/>
                </a:solidFill>
                <a:latin typeface="Roboto"/>
              </a:rPr>
              <a:t> </a:t>
            </a:r>
            <a:r>
              <a:rPr lang="el-GR" sz="1000" dirty="0" err="1">
                <a:solidFill>
                  <a:srgbClr val="030303"/>
                </a:solidFill>
                <a:latin typeface="Roboto"/>
              </a:rPr>
              <a:t>κλαδιὰ</a:t>
            </a:r>
            <a:r>
              <a:rPr lang="el-GR" sz="1000" dirty="0">
                <a:solidFill>
                  <a:srgbClr val="030303"/>
                </a:solidFill>
                <a:latin typeface="Roboto"/>
              </a:rPr>
              <a:t> </a:t>
            </a:r>
            <a:r>
              <a:rPr lang="el-GR" sz="1000" dirty="0" err="1">
                <a:solidFill>
                  <a:srgbClr val="030303"/>
                </a:solidFill>
                <a:latin typeface="Roboto"/>
              </a:rPr>
              <a:t>καὶ</a:t>
            </a:r>
            <a:r>
              <a:rPr lang="el-GR" sz="1000" dirty="0">
                <a:solidFill>
                  <a:srgbClr val="030303"/>
                </a:solidFill>
                <a:latin typeface="Roboto"/>
              </a:rPr>
              <a:t> </a:t>
            </a:r>
            <a:r>
              <a:rPr lang="el-GR" sz="1000" dirty="0" err="1">
                <a:solidFill>
                  <a:srgbClr val="030303"/>
                </a:solidFill>
                <a:latin typeface="Roboto"/>
              </a:rPr>
              <a:t>τὸν</a:t>
            </a:r>
            <a:r>
              <a:rPr lang="el-GR" sz="1000" dirty="0">
                <a:solidFill>
                  <a:srgbClr val="030303"/>
                </a:solidFill>
                <a:latin typeface="Roboto"/>
              </a:rPr>
              <a:t> </a:t>
            </a:r>
            <a:r>
              <a:rPr lang="el-GR" sz="1000" dirty="0" err="1">
                <a:solidFill>
                  <a:srgbClr val="030303"/>
                </a:solidFill>
                <a:latin typeface="Roboto"/>
              </a:rPr>
              <a:t>χειμώ</a:t>
            </a:r>
            <a:r>
              <a:rPr lang="el-GR" sz="1000" dirty="0">
                <a:solidFill>
                  <a:srgbClr val="030303"/>
                </a:solidFill>
                <a:latin typeface="Roboto"/>
              </a:rPr>
              <a:t>᾿ </a:t>
            </a:r>
            <a:r>
              <a:rPr lang="el-GR" sz="1000" dirty="0" err="1">
                <a:solidFill>
                  <a:srgbClr val="030303"/>
                </a:solidFill>
                <a:latin typeface="Roboto"/>
              </a:rPr>
              <a:t>τὰ</a:t>
            </a:r>
            <a:r>
              <a:rPr lang="el-GR" sz="1000" dirty="0">
                <a:solidFill>
                  <a:srgbClr val="030303"/>
                </a:solidFill>
                <a:latin typeface="Roboto"/>
              </a:rPr>
              <a:t> χιόνια.</a:t>
            </a:r>
            <a:endParaRPr lang="en-US" sz="1000" dirty="0">
              <a:solidFill>
                <a:srgbClr val="030303"/>
              </a:solidFill>
              <a:latin typeface="Roboto"/>
            </a:endParaRPr>
          </a:p>
          <a:p>
            <a:pPr algn="just"/>
            <a:endParaRPr lang="en-US" sz="1000" dirty="0">
              <a:solidFill>
                <a:srgbClr val="030303"/>
              </a:solidFill>
              <a:latin typeface="Roboto"/>
            </a:endParaRPr>
          </a:p>
          <a:p>
            <a:pPr algn="just"/>
            <a:r>
              <a:rPr lang="el-GR" sz="1000" dirty="0">
                <a:solidFill>
                  <a:srgbClr val="030303"/>
                </a:solidFill>
                <a:latin typeface="Roboto"/>
              </a:rPr>
              <a:t> Κλωνάρια </a:t>
            </a:r>
            <a:r>
              <a:rPr lang="el-GR" sz="1000" dirty="0" err="1">
                <a:solidFill>
                  <a:srgbClr val="030303"/>
                </a:solidFill>
                <a:latin typeface="Roboto"/>
              </a:rPr>
              <a:t>ἀπ</a:t>
            </a:r>
            <a:r>
              <a:rPr lang="el-GR" sz="1000" dirty="0">
                <a:solidFill>
                  <a:srgbClr val="030303"/>
                </a:solidFill>
                <a:latin typeface="Roboto"/>
              </a:rPr>
              <a:t>᾿ </a:t>
            </a:r>
            <a:r>
              <a:rPr lang="el-GR" sz="1000" dirty="0" err="1">
                <a:solidFill>
                  <a:srgbClr val="030303"/>
                </a:solidFill>
                <a:latin typeface="Roboto"/>
              </a:rPr>
              <a:t>ἀγριοπρίναρα</a:t>
            </a:r>
            <a:r>
              <a:rPr lang="el-GR" sz="1000" dirty="0">
                <a:solidFill>
                  <a:srgbClr val="030303"/>
                </a:solidFill>
                <a:latin typeface="Roboto"/>
              </a:rPr>
              <a:t>, </a:t>
            </a:r>
            <a:r>
              <a:rPr lang="el-GR" sz="1000" dirty="0" err="1">
                <a:solidFill>
                  <a:srgbClr val="030303"/>
                </a:solidFill>
                <a:latin typeface="Roboto"/>
              </a:rPr>
              <a:t>φουρκάλες</a:t>
            </a:r>
            <a:r>
              <a:rPr lang="el-GR" sz="1000" dirty="0">
                <a:solidFill>
                  <a:srgbClr val="030303"/>
                </a:solidFill>
                <a:latin typeface="Roboto"/>
              </a:rPr>
              <a:t> </a:t>
            </a:r>
            <a:r>
              <a:rPr lang="el-GR" sz="1000" dirty="0" err="1">
                <a:solidFill>
                  <a:srgbClr val="030303"/>
                </a:solidFill>
                <a:latin typeface="Roboto"/>
              </a:rPr>
              <a:t>ἀπὸ</a:t>
            </a:r>
            <a:r>
              <a:rPr lang="el-GR" sz="1000" dirty="0">
                <a:solidFill>
                  <a:srgbClr val="030303"/>
                </a:solidFill>
                <a:latin typeface="Roboto"/>
              </a:rPr>
              <a:t> </a:t>
            </a:r>
            <a:r>
              <a:rPr lang="el-GR" sz="1000" dirty="0" err="1">
                <a:solidFill>
                  <a:srgbClr val="030303"/>
                </a:solidFill>
                <a:latin typeface="Roboto"/>
              </a:rPr>
              <a:t>ἐλάτια</a:t>
            </a:r>
            <a:r>
              <a:rPr lang="el-GR" sz="1000" dirty="0">
                <a:solidFill>
                  <a:srgbClr val="030303"/>
                </a:solidFill>
                <a:latin typeface="Roboto"/>
              </a:rPr>
              <a:t> </a:t>
            </a:r>
            <a:endParaRPr lang="en-US" sz="1000" dirty="0">
              <a:solidFill>
                <a:srgbClr val="030303"/>
              </a:solidFill>
              <a:latin typeface="Roboto"/>
            </a:endParaRPr>
          </a:p>
          <a:p>
            <a:pPr algn="just"/>
            <a:r>
              <a:rPr lang="el-GR" sz="1000" dirty="0">
                <a:solidFill>
                  <a:srgbClr val="030303"/>
                </a:solidFill>
                <a:latin typeface="Roboto"/>
              </a:rPr>
              <a:t>θέλω </a:t>
            </a:r>
            <a:r>
              <a:rPr lang="el-GR" sz="1000" dirty="0" err="1">
                <a:solidFill>
                  <a:srgbClr val="030303"/>
                </a:solidFill>
                <a:latin typeface="Roboto"/>
              </a:rPr>
              <a:t>νὰ</a:t>
            </a:r>
            <a:r>
              <a:rPr lang="el-GR" sz="1000" dirty="0">
                <a:solidFill>
                  <a:srgbClr val="030303"/>
                </a:solidFill>
                <a:latin typeface="Roboto"/>
              </a:rPr>
              <a:t> στρώνω </a:t>
            </a:r>
            <a:r>
              <a:rPr lang="el-GR" sz="1000" dirty="0" err="1">
                <a:solidFill>
                  <a:srgbClr val="030303"/>
                </a:solidFill>
                <a:latin typeface="Roboto"/>
              </a:rPr>
              <a:t>στοιβανιὲς</a:t>
            </a:r>
            <a:r>
              <a:rPr lang="el-GR" sz="1000" dirty="0">
                <a:solidFill>
                  <a:srgbClr val="030303"/>
                </a:solidFill>
                <a:latin typeface="Roboto"/>
              </a:rPr>
              <a:t> κι </a:t>
            </a:r>
            <a:r>
              <a:rPr lang="el-GR" sz="1000" dirty="0" err="1">
                <a:solidFill>
                  <a:srgbClr val="030303"/>
                </a:solidFill>
                <a:latin typeface="Roboto"/>
              </a:rPr>
              <a:t>ἀπάνου</a:t>
            </a:r>
            <a:r>
              <a:rPr lang="el-GR" sz="1000" dirty="0">
                <a:solidFill>
                  <a:srgbClr val="030303"/>
                </a:solidFill>
                <a:latin typeface="Roboto"/>
              </a:rPr>
              <a:t> </a:t>
            </a:r>
            <a:r>
              <a:rPr lang="el-GR" sz="1000" dirty="0" err="1">
                <a:solidFill>
                  <a:srgbClr val="030303"/>
                </a:solidFill>
                <a:latin typeface="Roboto"/>
              </a:rPr>
              <a:t>νὰ</a:t>
            </a:r>
            <a:r>
              <a:rPr lang="el-GR" sz="1000" dirty="0">
                <a:solidFill>
                  <a:srgbClr val="030303"/>
                </a:solidFill>
                <a:latin typeface="Roboto"/>
              </a:rPr>
              <a:t> πλαγιάζω, </a:t>
            </a:r>
            <a:endParaRPr lang="en-US" sz="1000" dirty="0">
              <a:solidFill>
                <a:srgbClr val="030303"/>
              </a:solidFill>
              <a:latin typeface="Roboto"/>
            </a:endParaRPr>
          </a:p>
          <a:p>
            <a:pPr algn="just"/>
            <a:r>
              <a:rPr lang="el-GR" sz="1000" dirty="0">
                <a:solidFill>
                  <a:srgbClr val="030303"/>
                </a:solidFill>
                <a:latin typeface="Roboto"/>
              </a:rPr>
              <a:t>ν᾿ </a:t>
            </a:r>
            <a:r>
              <a:rPr lang="el-GR" sz="1000" dirty="0" err="1">
                <a:solidFill>
                  <a:srgbClr val="030303"/>
                </a:solidFill>
                <a:latin typeface="Roboto"/>
              </a:rPr>
              <a:t>ἀκούω</a:t>
            </a:r>
            <a:r>
              <a:rPr lang="el-GR" sz="1000" dirty="0">
                <a:solidFill>
                  <a:srgbClr val="030303"/>
                </a:solidFill>
                <a:latin typeface="Roboto"/>
              </a:rPr>
              <a:t> </a:t>
            </a:r>
            <a:r>
              <a:rPr lang="el-GR" sz="1000" dirty="0" err="1">
                <a:solidFill>
                  <a:srgbClr val="030303"/>
                </a:solidFill>
                <a:latin typeface="Roboto"/>
              </a:rPr>
              <a:t>τὸν</a:t>
            </a:r>
            <a:r>
              <a:rPr lang="el-GR" sz="1000" dirty="0">
                <a:solidFill>
                  <a:srgbClr val="030303"/>
                </a:solidFill>
                <a:latin typeface="Roboto"/>
              </a:rPr>
              <a:t> </a:t>
            </a:r>
            <a:r>
              <a:rPr lang="el-GR" sz="1000" dirty="0" err="1">
                <a:solidFill>
                  <a:srgbClr val="030303"/>
                </a:solidFill>
                <a:latin typeface="Roboto"/>
              </a:rPr>
              <a:t>ἦχο</a:t>
            </a:r>
            <a:r>
              <a:rPr lang="el-GR" sz="1000" dirty="0">
                <a:solidFill>
                  <a:srgbClr val="030303"/>
                </a:solidFill>
                <a:latin typeface="Roboto"/>
              </a:rPr>
              <a:t> </a:t>
            </a:r>
            <a:r>
              <a:rPr lang="el-GR" sz="1000" dirty="0" err="1">
                <a:solidFill>
                  <a:srgbClr val="030303"/>
                </a:solidFill>
                <a:latin typeface="Roboto"/>
              </a:rPr>
              <a:t>τῆς</a:t>
            </a:r>
            <a:r>
              <a:rPr lang="el-GR" sz="1000" dirty="0">
                <a:solidFill>
                  <a:srgbClr val="030303"/>
                </a:solidFill>
                <a:latin typeface="Roboto"/>
              </a:rPr>
              <a:t> </a:t>
            </a:r>
            <a:r>
              <a:rPr lang="el-GR" sz="1000" dirty="0" err="1">
                <a:solidFill>
                  <a:srgbClr val="030303"/>
                </a:solidFill>
                <a:latin typeface="Roboto"/>
              </a:rPr>
              <a:t>βροχῆς</a:t>
            </a:r>
            <a:r>
              <a:rPr lang="el-GR" sz="1000" dirty="0">
                <a:solidFill>
                  <a:srgbClr val="030303"/>
                </a:solidFill>
                <a:latin typeface="Roboto"/>
              </a:rPr>
              <a:t> </a:t>
            </a:r>
            <a:r>
              <a:rPr lang="el-GR" sz="1000" dirty="0" err="1">
                <a:solidFill>
                  <a:srgbClr val="030303"/>
                </a:solidFill>
                <a:latin typeface="Roboto"/>
              </a:rPr>
              <a:t>καὶ</a:t>
            </a:r>
            <a:r>
              <a:rPr lang="el-GR" sz="1000" dirty="0">
                <a:solidFill>
                  <a:srgbClr val="030303"/>
                </a:solidFill>
                <a:latin typeface="Roboto"/>
              </a:rPr>
              <a:t> </a:t>
            </a:r>
            <a:r>
              <a:rPr lang="el-GR" sz="1000" dirty="0" err="1">
                <a:solidFill>
                  <a:srgbClr val="030303"/>
                </a:solidFill>
                <a:latin typeface="Roboto"/>
              </a:rPr>
              <a:t>νὰ</a:t>
            </a:r>
            <a:r>
              <a:rPr lang="el-GR" sz="1000" dirty="0">
                <a:solidFill>
                  <a:srgbClr val="030303"/>
                </a:solidFill>
                <a:latin typeface="Roboto"/>
              </a:rPr>
              <a:t> </a:t>
            </a:r>
            <a:r>
              <a:rPr lang="el-GR" sz="1000" dirty="0" err="1">
                <a:solidFill>
                  <a:srgbClr val="030303"/>
                </a:solidFill>
                <a:latin typeface="Roboto"/>
              </a:rPr>
              <a:t>γλυκοκοιμιέμαι</a:t>
            </a:r>
            <a:r>
              <a:rPr lang="el-GR" sz="1000" dirty="0">
                <a:solidFill>
                  <a:srgbClr val="030303"/>
                </a:solidFill>
                <a:latin typeface="Roboto"/>
              </a:rPr>
              <a:t>. </a:t>
            </a:r>
            <a:endParaRPr lang="en-US" sz="1000" dirty="0">
              <a:solidFill>
                <a:srgbClr val="030303"/>
              </a:solidFill>
              <a:latin typeface="Roboto"/>
            </a:endParaRPr>
          </a:p>
          <a:p>
            <a:pPr algn="just"/>
            <a:r>
              <a:rPr lang="el-GR" sz="1000" dirty="0" err="1">
                <a:solidFill>
                  <a:srgbClr val="030303"/>
                </a:solidFill>
                <a:latin typeface="Roboto"/>
              </a:rPr>
              <a:t>Ἀπὸ</a:t>
            </a:r>
            <a:r>
              <a:rPr lang="el-GR" sz="1000" dirty="0">
                <a:solidFill>
                  <a:srgbClr val="030303"/>
                </a:solidFill>
                <a:latin typeface="Roboto"/>
              </a:rPr>
              <a:t> </a:t>
            </a:r>
            <a:r>
              <a:rPr lang="el-GR" sz="1000" dirty="0" err="1">
                <a:solidFill>
                  <a:srgbClr val="030303"/>
                </a:solidFill>
                <a:latin typeface="Roboto"/>
              </a:rPr>
              <a:t>ἡμερόδεντρον</a:t>
            </a:r>
            <a:r>
              <a:rPr lang="el-GR" sz="1000" dirty="0">
                <a:solidFill>
                  <a:srgbClr val="030303"/>
                </a:solidFill>
                <a:latin typeface="Roboto"/>
              </a:rPr>
              <a:t> </a:t>
            </a:r>
            <a:r>
              <a:rPr lang="el-GR" sz="1000" dirty="0" err="1">
                <a:solidFill>
                  <a:srgbClr val="030303"/>
                </a:solidFill>
                <a:latin typeface="Roboto"/>
              </a:rPr>
              <a:t>ἀητέ</a:t>
            </a:r>
            <a:r>
              <a:rPr lang="el-GR" sz="1000" dirty="0">
                <a:solidFill>
                  <a:srgbClr val="030303"/>
                </a:solidFill>
                <a:latin typeface="Roboto"/>
              </a:rPr>
              <a:t>, θέλω </a:t>
            </a:r>
            <a:r>
              <a:rPr lang="el-GR" sz="1000" dirty="0" err="1">
                <a:solidFill>
                  <a:srgbClr val="030303"/>
                </a:solidFill>
                <a:latin typeface="Roboto"/>
              </a:rPr>
              <a:t>νὰ</a:t>
            </a:r>
            <a:r>
              <a:rPr lang="el-GR" sz="1000" dirty="0">
                <a:solidFill>
                  <a:srgbClr val="030303"/>
                </a:solidFill>
                <a:latin typeface="Roboto"/>
              </a:rPr>
              <a:t> τρώω </a:t>
            </a:r>
            <a:r>
              <a:rPr lang="el-GR" sz="1000" dirty="0" err="1">
                <a:solidFill>
                  <a:srgbClr val="030303"/>
                </a:solidFill>
                <a:latin typeface="Roboto"/>
              </a:rPr>
              <a:t>βαλάνια</a:t>
            </a:r>
            <a:r>
              <a:rPr lang="el-GR" sz="1000" dirty="0">
                <a:solidFill>
                  <a:srgbClr val="030303"/>
                </a:solidFill>
                <a:latin typeface="Roboto"/>
              </a:rPr>
              <a:t>, </a:t>
            </a:r>
            <a:endParaRPr lang="en-US" sz="1000" dirty="0">
              <a:solidFill>
                <a:srgbClr val="030303"/>
              </a:solidFill>
              <a:latin typeface="Roboto"/>
            </a:endParaRPr>
          </a:p>
          <a:p>
            <a:pPr algn="just"/>
            <a:r>
              <a:rPr lang="el-GR" sz="1000" dirty="0">
                <a:solidFill>
                  <a:srgbClr val="030303"/>
                </a:solidFill>
                <a:latin typeface="Roboto"/>
              </a:rPr>
              <a:t>θέλω </a:t>
            </a:r>
            <a:r>
              <a:rPr lang="el-GR" sz="1000" dirty="0" err="1">
                <a:solidFill>
                  <a:srgbClr val="030303"/>
                </a:solidFill>
                <a:latin typeface="Roboto"/>
              </a:rPr>
              <a:t>νὰ</a:t>
            </a:r>
            <a:r>
              <a:rPr lang="el-GR" sz="1000" dirty="0">
                <a:solidFill>
                  <a:srgbClr val="030303"/>
                </a:solidFill>
                <a:latin typeface="Roboto"/>
              </a:rPr>
              <a:t> τρώω </a:t>
            </a:r>
            <a:r>
              <a:rPr lang="el-GR" sz="1000" dirty="0" err="1">
                <a:solidFill>
                  <a:srgbClr val="030303"/>
                </a:solidFill>
                <a:latin typeface="Roboto"/>
              </a:rPr>
              <a:t>τυρὶ</a:t>
            </a:r>
            <a:r>
              <a:rPr lang="el-GR" sz="1000" dirty="0">
                <a:solidFill>
                  <a:srgbClr val="030303"/>
                </a:solidFill>
                <a:latin typeface="Roboto"/>
              </a:rPr>
              <a:t> </a:t>
            </a:r>
            <a:r>
              <a:rPr lang="el-GR" sz="1000" dirty="0" err="1">
                <a:solidFill>
                  <a:srgbClr val="030303"/>
                </a:solidFill>
                <a:latin typeface="Roboto"/>
              </a:rPr>
              <a:t>ἀλαφιοῦ</a:t>
            </a:r>
            <a:r>
              <a:rPr lang="el-GR" sz="1000" dirty="0">
                <a:solidFill>
                  <a:srgbClr val="030303"/>
                </a:solidFill>
                <a:latin typeface="Roboto"/>
              </a:rPr>
              <a:t> </a:t>
            </a:r>
            <a:r>
              <a:rPr lang="el-GR" sz="1000" dirty="0" err="1">
                <a:solidFill>
                  <a:srgbClr val="030303"/>
                </a:solidFill>
                <a:latin typeface="Roboto"/>
              </a:rPr>
              <a:t>καὶ</a:t>
            </a:r>
            <a:r>
              <a:rPr lang="el-GR" sz="1000" dirty="0">
                <a:solidFill>
                  <a:srgbClr val="030303"/>
                </a:solidFill>
                <a:latin typeface="Roboto"/>
              </a:rPr>
              <a:t> γάλα </a:t>
            </a:r>
            <a:r>
              <a:rPr lang="el-GR" sz="1000" dirty="0" err="1">
                <a:solidFill>
                  <a:srgbClr val="030303"/>
                </a:solidFill>
                <a:latin typeface="Roboto"/>
              </a:rPr>
              <a:t>ἀπ</a:t>
            </a:r>
            <a:r>
              <a:rPr lang="el-GR" sz="1000" dirty="0">
                <a:solidFill>
                  <a:srgbClr val="030303"/>
                </a:solidFill>
                <a:latin typeface="Roboto"/>
              </a:rPr>
              <a:t>᾿ </a:t>
            </a:r>
            <a:r>
              <a:rPr lang="el-GR" sz="1000" dirty="0" err="1">
                <a:solidFill>
                  <a:srgbClr val="030303"/>
                </a:solidFill>
                <a:latin typeface="Roboto"/>
              </a:rPr>
              <a:t>ἄγριο</a:t>
            </a:r>
            <a:r>
              <a:rPr lang="el-GR" sz="1000" dirty="0">
                <a:solidFill>
                  <a:srgbClr val="030303"/>
                </a:solidFill>
                <a:latin typeface="Roboto"/>
              </a:rPr>
              <a:t> γίδι. </a:t>
            </a:r>
          </a:p>
          <a:p>
            <a:pPr algn="just"/>
            <a:endParaRPr lang="en-US" sz="1000" dirty="0">
              <a:solidFill>
                <a:srgbClr val="030303"/>
              </a:solidFill>
              <a:latin typeface="Roboto"/>
            </a:endParaRPr>
          </a:p>
          <a:p>
            <a:pPr algn="just"/>
            <a:r>
              <a:rPr lang="el-GR" sz="1000" dirty="0">
                <a:solidFill>
                  <a:srgbClr val="030303"/>
                </a:solidFill>
                <a:latin typeface="Roboto"/>
              </a:rPr>
              <a:t>Θέλω ν᾿ </a:t>
            </a:r>
            <a:r>
              <a:rPr lang="el-GR" sz="1000" dirty="0" err="1">
                <a:solidFill>
                  <a:srgbClr val="030303"/>
                </a:solidFill>
                <a:latin typeface="Roboto"/>
              </a:rPr>
              <a:t>ἀκούω</a:t>
            </a:r>
            <a:r>
              <a:rPr lang="el-GR" sz="1000" dirty="0">
                <a:solidFill>
                  <a:srgbClr val="030303"/>
                </a:solidFill>
                <a:latin typeface="Roboto"/>
              </a:rPr>
              <a:t> τριγύρω μου </a:t>
            </a:r>
            <a:r>
              <a:rPr lang="el-GR" sz="1000" dirty="0" err="1">
                <a:solidFill>
                  <a:srgbClr val="030303"/>
                </a:solidFill>
                <a:latin typeface="Roboto"/>
              </a:rPr>
              <a:t>πεῦκα</a:t>
            </a:r>
            <a:r>
              <a:rPr lang="el-GR" sz="1000" dirty="0">
                <a:solidFill>
                  <a:srgbClr val="030303"/>
                </a:solidFill>
                <a:latin typeface="Roboto"/>
              </a:rPr>
              <a:t> κι </a:t>
            </a:r>
            <a:r>
              <a:rPr lang="el-GR" sz="1000" dirty="0" err="1">
                <a:solidFill>
                  <a:srgbClr val="030303"/>
                </a:solidFill>
                <a:latin typeface="Roboto"/>
              </a:rPr>
              <a:t>ὀξιὲς</a:t>
            </a:r>
            <a:r>
              <a:rPr lang="el-GR" sz="1000" dirty="0">
                <a:solidFill>
                  <a:srgbClr val="030303"/>
                </a:solidFill>
                <a:latin typeface="Roboto"/>
              </a:rPr>
              <a:t> </a:t>
            </a:r>
            <a:r>
              <a:rPr lang="el-GR" sz="1000" dirty="0" err="1">
                <a:solidFill>
                  <a:srgbClr val="030303"/>
                </a:solidFill>
                <a:latin typeface="Roboto"/>
              </a:rPr>
              <a:t>νὰ</a:t>
            </a:r>
            <a:r>
              <a:rPr lang="el-GR" sz="1000" dirty="0">
                <a:solidFill>
                  <a:srgbClr val="030303"/>
                </a:solidFill>
                <a:latin typeface="Roboto"/>
              </a:rPr>
              <a:t> σκούζουν, </a:t>
            </a:r>
            <a:endParaRPr lang="en-US" sz="1000" dirty="0">
              <a:solidFill>
                <a:srgbClr val="030303"/>
              </a:solidFill>
              <a:latin typeface="Roboto"/>
            </a:endParaRPr>
          </a:p>
          <a:p>
            <a:pPr algn="just"/>
            <a:r>
              <a:rPr lang="el-GR" sz="1000" dirty="0">
                <a:solidFill>
                  <a:srgbClr val="030303"/>
                </a:solidFill>
                <a:latin typeface="Roboto"/>
              </a:rPr>
              <a:t>θέλω </a:t>
            </a:r>
            <a:r>
              <a:rPr lang="el-GR" sz="1000" dirty="0" err="1">
                <a:solidFill>
                  <a:srgbClr val="030303"/>
                </a:solidFill>
                <a:latin typeface="Roboto"/>
              </a:rPr>
              <a:t>νὰ</a:t>
            </a:r>
            <a:r>
              <a:rPr lang="el-GR" sz="1000" dirty="0">
                <a:solidFill>
                  <a:srgbClr val="030303"/>
                </a:solidFill>
                <a:latin typeface="Roboto"/>
              </a:rPr>
              <a:t> </a:t>
            </a:r>
            <a:r>
              <a:rPr lang="el-GR" sz="1000" dirty="0" err="1">
                <a:solidFill>
                  <a:srgbClr val="030303"/>
                </a:solidFill>
                <a:latin typeface="Roboto"/>
              </a:rPr>
              <a:t>περπατῶ</a:t>
            </a:r>
            <a:r>
              <a:rPr lang="el-GR" sz="1000" dirty="0">
                <a:solidFill>
                  <a:srgbClr val="030303"/>
                </a:solidFill>
                <a:latin typeface="Roboto"/>
              </a:rPr>
              <a:t> γκρεμούς, </a:t>
            </a:r>
            <a:r>
              <a:rPr lang="el-GR" sz="1000" dirty="0" err="1">
                <a:solidFill>
                  <a:srgbClr val="030303"/>
                </a:solidFill>
                <a:latin typeface="Roboto"/>
              </a:rPr>
              <a:t>ῥαϊδιά</a:t>
            </a:r>
            <a:r>
              <a:rPr lang="el-GR" sz="1000" dirty="0">
                <a:solidFill>
                  <a:srgbClr val="030303"/>
                </a:solidFill>
                <a:latin typeface="Roboto"/>
              </a:rPr>
              <a:t>, </a:t>
            </a:r>
            <a:r>
              <a:rPr lang="el-GR" sz="1000" dirty="0" err="1">
                <a:solidFill>
                  <a:srgbClr val="030303"/>
                </a:solidFill>
                <a:latin typeface="Roboto"/>
              </a:rPr>
              <a:t>ψηλὰ</a:t>
            </a:r>
            <a:r>
              <a:rPr lang="el-GR" sz="1000" dirty="0">
                <a:solidFill>
                  <a:srgbClr val="030303"/>
                </a:solidFill>
                <a:latin typeface="Roboto"/>
              </a:rPr>
              <a:t> στεφάνια, </a:t>
            </a:r>
            <a:endParaRPr lang="en-US" sz="1000" dirty="0">
              <a:solidFill>
                <a:srgbClr val="030303"/>
              </a:solidFill>
              <a:latin typeface="Roboto"/>
            </a:endParaRPr>
          </a:p>
          <a:p>
            <a:pPr algn="just"/>
            <a:r>
              <a:rPr lang="el-GR" sz="1000" dirty="0">
                <a:solidFill>
                  <a:srgbClr val="030303"/>
                </a:solidFill>
                <a:latin typeface="Roboto"/>
              </a:rPr>
              <a:t>θέλω κρεμάμενα </a:t>
            </a:r>
            <a:r>
              <a:rPr lang="el-GR" sz="1000" dirty="0" err="1">
                <a:solidFill>
                  <a:srgbClr val="030303"/>
                </a:solidFill>
                <a:latin typeface="Roboto"/>
              </a:rPr>
              <a:t>νερὰ</a:t>
            </a:r>
            <a:r>
              <a:rPr lang="el-GR" sz="1000" dirty="0">
                <a:solidFill>
                  <a:srgbClr val="030303"/>
                </a:solidFill>
                <a:latin typeface="Roboto"/>
              </a:rPr>
              <a:t> </a:t>
            </a:r>
            <a:r>
              <a:rPr lang="el-GR" sz="1000" dirty="0" err="1">
                <a:solidFill>
                  <a:srgbClr val="030303"/>
                </a:solidFill>
                <a:latin typeface="Roboto"/>
              </a:rPr>
              <a:t>δεξιὰ</a:t>
            </a:r>
            <a:r>
              <a:rPr lang="el-GR" sz="1000" dirty="0">
                <a:solidFill>
                  <a:srgbClr val="030303"/>
                </a:solidFill>
                <a:latin typeface="Roboto"/>
              </a:rPr>
              <a:t> </a:t>
            </a:r>
            <a:r>
              <a:rPr lang="el-GR" sz="1000" dirty="0" err="1">
                <a:solidFill>
                  <a:srgbClr val="030303"/>
                </a:solidFill>
                <a:latin typeface="Roboto"/>
              </a:rPr>
              <a:t>ζερβιὰ</a:t>
            </a:r>
            <a:r>
              <a:rPr lang="el-GR" sz="1000" dirty="0">
                <a:solidFill>
                  <a:srgbClr val="030303"/>
                </a:solidFill>
                <a:latin typeface="Roboto"/>
              </a:rPr>
              <a:t> </a:t>
            </a:r>
            <a:r>
              <a:rPr lang="el-GR" sz="1000" dirty="0" err="1">
                <a:solidFill>
                  <a:srgbClr val="030303"/>
                </a:solidFill>
                <a:latin typeface="Roboto"/>
              </a:rPr>
              <a:t>νὰ</a:t>
            </a:r>
            <a:r>
              <a:rPr lang="el-GR" sz="1000" dirty="0">
                <a:solidFill>
                  <a:srgbClr val="030303"/>
                </a:solidFill>
                <a:latin typeface="Roboto"/>
              </a:rPr>
              <a:t> βλέπω. </a:t>
            </a:r>
            <a:endParaRPr lang="en-US" sz="1000" dirty="0">
              <a:solidFill>
                <a:srgbClr val="030303"/>
              </a:solidFill>
              <a:latin typeface="Roboto"/>
            </a:endParaRPr>
          </a:p>
          <a:p>
            <a:pPr algn="just"/>
            <a:endParaRPr lang="en-US" sz="1000" dirty="0">
              <a:solidFill>
                <a:srgbClr val="030303"/>
              </a:solidFill>
              <a:latin typeface="Roboto"/>
            </a:endParaRPr>
          </a:p>
          <a:p>
            <a:pPr algn="just"/>
            <a:r>
              <a:rPr lang="el-GR" sz="1000" dirty="0">
                <a:solidFill>
                  <a:srgbClr val="030303"/>
                </a:solidFill>
                <a:latin typeface="Roboto"/>
              </a:rPr>
              <a:t>Θέλω ν᾿ </a:t>
            </a:r>
            <a:r>
              <a:rPr lang="el-GR" sz="1000" dirty="0" err="1">
                <a:solidFill>
                  <a:srgbClr val="030303"/>
                </a:solidFill>
                <a:latin typeface="Roboto"/>
              </a:rPr>
              <a:t>ἀκούω</a:t>
            </a:r>
            <a:r>
              <a:rPr lang="el-GR" sz="1000" dirty="0">
                <a:solidFill>
                  <a:srgbClr val="030303"/>
                </a:solidFill>
                <a:latin typeface="Roboto"/>
              </a:rPr>
              <a:t> </a:t>
            </a:r>
            <a:r>
              <a:rPr lang="el-GR" sz="1000" dirty="0" err="1">
                <a:solidFill>
                  <a:srgbClr val="030303"/>
                </a:solidFill>
                <a:latin typeface="Roboto"/>
              </a:rPr>
              <a:t>τὰ</a:t>
            </a:r>
            <a:r>
              <a:rPr lang="el-GR" sz="1000" dirty="0">
                <a:solidFill>
                  <a:srgbClr val="030303"/>
                </a:solidFill>
                <a:latin typeface="Roboto"/>
              </a:rPr>
              <a:t> νύχια σου </a:t>
            </a:r>
            <a:r>
              <a:rPr lang="el-GR" sz="1000" dirty="0" err="1">
                <a:solidFill>
                  <a:srgbClr val="030303"/>
                </a:solidFill>
                <a:latin typeface="Roboto"/>
              </a:rPr>
              <a:t>νὰ</a:t>
            </a:r>
            <a:r>
              <a:rPr lang="el-GR" sz="1000" dirty="0">
                <a:solidFill>
                  <a:srgbClr val="030303"/>
                </a:solidFill>
                <a:latin typeface="Roboto"/>
              </a:rPr>
              <a:t> </a:t>
            </a:r>
            <a:r>
              <a:rPr lang="el-GR" sz="1000" dirty="0" err="1">
                <a:solidFill>
                  <a:srgbClr val="030303"/>
                </a:solidFill>
                <a:latin typeface="Roboto"/>
              </a:rPr>
              <a:t>τὰ</a:t>
            </a:r>
            <a:r>
              <a:rPr lang="el-GR" sz="1000" dirty="0">
                <a:solidFill>
                  <a:srgbClr val="030303"/>
                </a:solidFill>
                <a:latin typeface="Roboto"/>
              </a:rPr>
              <a:t> </a:t>
            </a:r>
            <a:r>
              <a:rPr lang="el-GR" sz="1000" dirty="0" err="1">
                <a:solidFill>
                  <a:srgbClr val="030303"/>
                </a:solidFill>
                <a:latin typeface="Roboto"/>
              </a:rPr>
              <a:t>τροχᾶς</a:t>
            </a:r>
            <a:r>
              <a:rPr lang="el-GR" sz="1000" dirty="0">
                <a:solidFill>
                  <a:srgbClr val="030303"/>
                </a:solidFill>
                <a:latin typeface="Roboto"/>
              </a:rPr>
              <a:t> </a:t>
            </a:r>
            <a:r>
              <a:rPr lang="el-GR" sz="1000" dirty="0" err="1">
                <a:solidFill>
                  <a:srgbClr val="030303"/>
                </a:solidFill>
                <a:latin typeface="Roboto"/>
              </a:rPr>
              <a:t>στὰ</a:t>
            </a:r>
            <a:r>
              <a:rPr lang="el-GR" sz="1000" dirty="0">
                <a:solidFill>
                  <a:srgbClr val="030303"/>
                </a:solidFill>
                <a:latin typeface="Roboto"/>
              </a:rPr>
              <a:t> βράχια, </a:t>
            </a:r>
            <a:endParaRPr lang="en-US" sz="1000" dirty="0">
              <a:solidFill>
                <a:srgbClr val="030303"/>
              </a:solidFill>
              <a:latin typeface="Roboto"/>
            </a:endParaRPr>
          </a:p>
          <a:p>
            <a:pPr algn="just"/>
            <a:r>
              <a:rPr lang="el-GR" sz="1000" dirty="0">
                <a:solidFill>
                  <a:srgbClr val="030303"/>
                </a:solidFill>
                <a:latin typeface="Roboto"/>
              </a:rPr>
              <a:t>ν᾿ </a:t>
            </a:r>
            <a:r>
              <a:rPr lang="el-GR" sz="1000" dirty="0" err="1">
                <a:solidFill>
                  <a:srgbClr val="030303"/>
                </a:solidFill>
                <a:latin typeface="Roboto"/>
              </a:rPr>
              <a:t>ἀκούω</a:t>
            </a:r>
            <a:r>
              <a:rPr lang="el-GR" sz="1000" dirty="0">
                <a:solidFill>
                  <a:srgbClr val="030303"/>
                </a:solidFill>
                <a:latin typeface="Roboto"/>
              </a:rPr>
              <a:t> </a:t>
            </a:r>
            <a:r>
              <a:rPr lang="el-GR" sz="1000" dirty="0" err="1">
                <a:solidFill>
                  <a:srgbClr val="030303"/>
                </a:solidFill>
                <a:latin typeface="Roboto"/>
              </a:rPr>
              <a:t>τὴν</a:t>
            </a:r>
            <a:r>
              <a:rPr lang="el-GR" sz="1000" dirty="0">
                <a:solidFill>
                  <a:srgbClr val="030303"/>
                </a:solidFill>
                <a:latin typeface="Roboto"/>
              </a:rPr>
              <a:t> </a:t>
            </a:r>
            <a:r>
              <a:rPr lang="el-GR" sz="1000" dirty="0" err="1">
                <a:solidFill>
                  <a:srgbClr val="030303"/>
                </a:solidFill>
                <a:latin typeface="Roboto"/>
              </a:rPr>
              <a:t>ἄγρια</a:t>
            </a:r>
            <a:r>
              <a:rPr lang="el-GR" sz="1000" dirty="0">
                <a:solidFill>
                  <a:srgbClr val="030303"/>
                </a:solidFill>
                <a:latin typeface="Roboto"/>
              </a:rPr>
              <a:t> σου κραυγή, </a:t>
            </a:r>
            <a:r>
              <a:rPr lang="el-GR" sz="1000" dirty="0" err="1">
                <a:solidFill>
                  <a:srgbClr val="030303"/>
                </a:solidFill>
                <a:latin typeface="Roboto"/>
              </a:rPr>
              <a:t>τὸν</a:t>
            </a:r>
            <a:r>
              <a:rPr lang="el-GR" sz="1000" dirty="0">
                <a:solidFill>
                  <a:srgbClr val="030303"/>
                </a:solidFill>
                <a:latin typeface="Roboto"/>
              </a:rPr>
              <a:t> </a:t>
            </a:r>
            <a:r>
              <a:rPr lang="el-GR" sz="1000" dirty="0" err="1">
                <a:solidFill>
                  <a:srgbClr val="030303"/>
                </a:solidFill>
                <a:latin typeface="Roboto"/>
              </a:rPr>
              <a:t>ἴσκιο</a:t>
            </a:r>
            <a:r>
              <a:rPr lang="el-GR" sz="1000" dirty="0">
                <a:solidFill>
                  <a:srgbClr val="030303"/>
                </a:solidFill>
                <a:latin typeface="Roboto"/>
              </a:rPr>
              <a:t> σου </a:t>
            </a:r>
            <a:r>
              <a:rPr lang="el-GR" sz="1000" dirty="0" err="1">
                <a:solidFill>
                  <a:srgbClr val="030303"/>
                </a:solidFill>
                <a:latin typeface="Roboto"/>
              </a:rPr>
              <a:t>νὰ</a:t>
            </a:r>
            <a:r>
              <a:rPr lang="el-GR" sz="1000" dirty="0">
                <a:solidFill>
                  <a:srgbClr val="030303"/>
                </a:solidFill>
                <a:latin typeface="Roboto"/>
              </a:rPr>
              <a:t> βλέπω.</a:t>
            </a:r>
            <a:endParaRPr lang="en-US" sz="1000" dirty="0">
              <a:solidFill>
                <a:srgbClr val="030303"/>
              </a:solidFill>
              <a:latin typeface="Roboto"/>
            </a:endParaRPr>
          </a:p>
          <a:p>
            <a:pPr algn="just"/>
            <a:r>
              <a:rPr lang="el-GR" sz="1000" dirty="0">
                <a:solidFill>
                  <a:srgbClr val="030303"/>
                </a:solidFill>
                <a:latin typeface="Roboto"/>
              </a:rPr>
              <a:t> Θέλω, </a:t>
            </a:r>
            <a:r>
              <a:rPr lang="el-GR" sz="1000" dirty="0" err="1">
                <a:solidFill>
                  <a:srgbClr val="030303"/>
                </a:solidFill>
                <a:latin typeface="Roboto"/>
              </a:rPr>
              <a:t>μὰ</a:t>
            </a:r>
            <a:r>
              <a:rPr lang="el-GR" sz="1000" dirty="0">
                <a:solidFill>
                  <a:srgbClr val="030303"/>
                </a:solidFill>
                <a:latin typeface="Roboto"/>
              </a:rPr>
              <a:t> </a:t>
            </a:r>
            <a:r>
              <a:rPr lang="el-GR" sz="1000" dirty="0" err="1">
                <a:solidFill>
                  <a:srgbClr val="030303"/>
                </a:solidFill>
                <a:latin typeface="Roboto"/>
              </a:rPr>
              <a:t>δὲν</a:t>
            </a:r>
            <a:r>
              <a:rPr lang="el-GR" sz="1000" dirty="0">
                <a:solidFill>
                  <a:srgbClr val="030303"/>
                </a:solidFill>
                <a:latin typeface="Roboto"/>
              </a:rPr>
              <a:t> </a:t>
            </a:r>
            <a:r>
              <a:rPr lang="el-GR" sz="1000" dirty="0" err="1">
                <a:solidFill>
                  <a:srgbClr val="030303"/>
                </a:solidFill>
                <a:latin typeface="Roboto"/>
              </a:rPr>
              <a:t>ἔχω</a:t>
            </a:r>
            <a:r>
              <a:rPr lang="el-GR" sz="1000" dirty="0">
                <a:solidFill>
                  <a:srgbClr val="030303"/>
                </a:solidFill>
                <a:latin typeface="Roboto"/>
              </a:rPr>
              <a:t> φτερά, </a:t>
            </a:r>
            <a:r>
              <a:rPr lang="el-GR" sz="1000" dirty="0" err="1">
                <a:solidFill>
                  <a:srgbClr val="030303"/>
                </a:solidFill>
                <a:latin typeface="Roboto"/>
              </a:rPr>
              <a:t>δὲν</a:t>
            </a:r>
            <a:r>
              <a:rPr lang="el-GR" sz="1000" dirty="0">
                <a:solidFill>
                  <a:srgbClr val="030303"/>
                </a:solidFill>
                <a:latin typeface="Roboto"/>
              </a:rPr>
              <a:t> </a:t>
            </a:r>
            <a:r>
              <a:rPr lang="el-GR" sz="1000" dirty="0" err="1">
                <a:solidFill>
                  <a:srgbClr val="030303"/>
                </a:solidFill>
                <a:latin typeface="Roboto"/>
              </a:rPr>
              <a:t>ἔχω</a:t>
            </a:r>
            <a:r>
              <a:rPr lang="el-GR" sz="1000" dirty="0">
                <a:solidFill>
                  <a:srgbClr val="030303"/>
                </a:solidFill>
                <a:latin typeface="Roboto"/>
              </a:rPr>
              <a:t> </a:t>
            </a:r>
            <a:r>
              <a:rPr lang="el-GR" sz="1000" dirty="0" err="1">
                <a:solidFill>
                  <a:srgbClr val="030303"/>
                </a:solidFill>
                <a:latin typeface="Roboto"/>
              </a:rPr>
              <a:t>κλαπατάρια</a:t>
            </a:r>
            <a:r>
              <a:rPr lang="el-GR" sz="1000" dirty="0">
                <a:solidFill>
                  <a:srgbClr val="030303"/>
                </a:solidFill>
                <a:latin typeface="Roboto"/>
              </a:rPr>
              <a:t>, </a:t>
            </a:r>
            <a:r>
              <a:rPr lang="el-GR" sz="1000" dirty="0" err="1">
                <a:solidFill>
                  <a:srgbClr val="030303"/>
                </a:solidFill>
                <a:latin typeface="Roboto"/>
              </a:rPr>
              <a:t>καὶ</a:t>
            </a:r>
            <a:r>
              <a:rPr lang="el-GR" sz="1000" dirty="0">
                <a:solidFill>
                  <a:srgbClr val="030303"/>
                </a:solidFill>
                <a:latin typeface="Roboto"/>
              </a:rPr>
              <a:t> τυραννιέμαι, </a:t>
            </a:r>
            <a:endParaRPr lang="en-US" sz="1000" dirty="0">
              <a:solidFill>
                <a:srgbClr val="030303"/>
              </a:solidFill>
              <a:latin typeface="Roboto"/>
            </a:endParaRPr>
          </a:p>
          <a:p>
            <a:pPr algn="just"/>
            <a:r>
              <a:rPr lang="el-GR" sz="1000" dirty="0" err="1">
                <a:solidFill>
                  <a:srgbClr val="030303"/>
                </a:solidFill>
                <a:latin typeface="Roboto"/>
              </a:rPr>
              <a:t>καὶ</a:t>
            </a:r>
            <a:r>
              <a:rPr lang="el-GR" sz="1000" dirty="0">
                <a:solidFill>
                  <a:srgbClr val="030303"/>
                </a:solidFill>
                <a:latin typeface="Roboto"/>
              </a:rPr>
              <a:t> </a:t>
            </a:r>
            <a:r>
              <a:rPr lang="el-GR" sz="1000" dirty="0" err="1">
                <a:solidFill>
                  <a:srgbClr val="030303"/>
                </a:solidFill>
                <a:latin typeface="Roboto"/>
              </a:rPr>
              <a:t>πονῶ</a:t>
            </a:r>
            <a:r>
              <a:rPr lang="el-GR" sz="1000" dirty="0">
                <a:solidFill>
                  <a:srgbClr val="030303"/>
                </a:solidFill>
                <a:latin typeface="Roboto"/>
              </a:rPr>
              <a:t>, </a:t>
            </a:r>
            <a:r>
              <a:rPr lang="el-GR" sz="1000" dirty="0" err="1">
                <a:solidFill>
                  <a:srgbClr val="030303"/>
                </a:solidFill>
                <a:latin typeface="Roboto"/>
              </a:rPr>
              <a:t>καὶ</a:t>
            </a:r>
            <a:r>
              <a:rPr lang="el-GR" sz="1000" dirty="0">
                <a:solidFill>
                  <a:srgbClr val="030303"/>
                </a:solidFill>
                <a:latin typeface="Roboto"/>
              </a:rPr>
              <a:t> </a:t>
            </a:r>
            <a:r>
              <a:rPr lang="el-GR" sz="1000" dirty="0" err="1">
                <a:solidFill>
                  <a:srgbClr val="030303"/>
                </a:solidFill>
                <a:latin typeface="Roboto"/>
              </a:rPr>
              <a:t>σβυιέμαι</a:t>
            </a:r>
            <a:r>
              <a:rPr lang="el-GR" sz="1000" dirty="0">
                <a:solidFill>
                  <a:srgbClr val="030303"/>
                </a:solidFill>
                <a:latin typeface="Roboto"/>
              </a:rPr>
              <a:t> νύχτα μέρα. </a:t>
            </a:r>
            <a:r>
              <a:rPr lang="el-GR" sz="1000" dirty="0" err="1">
                <a:solidFill>
                  <a:srgbClr val="030303"/>
                </a:solidFill>
                <a:latin typeface="Roboto"/>
              </a:rPr>
              <a:t>Παρακαλῶ</a:t>
            </a:r>
            <a:r>
              <a:rPr lang="el-GR" sz="1000" dirty="0">
                <a:solidFill>
                  <a:srgbClr val="030303"/>
                </a:solidFill>
                <a:latin typeface="Roboto"/>
              </a:rPr>
              <a:t> σε, </a:t>
            </a:r>
            <a:endParaRPr lang="en-US" sz="1000" dirty="0">
              <a:solidFill>
                <a:srgbClr val="030303"/>
              </a:solidFill>
              <a:latin typeface="Roboto"/>
            </a:endParaRPr>
          </a:p>
          <a:p>
            <a:pPr algn="just"/>
            <a:r>
              <a:rPr lang="el-GR" sz="1000" dirty="0" err="1">
                <a:solidFill>
                  <a:srgbClr val="030303"/>
                </a:solidFill>
                <a:latin typeface="Roboto"/>
              </a:rPr>
              <a:t>σταυραητέ</a:t>
            </a:r>
            <a:r>
              <a:rPr lang="el-GR" sz="1000" dirty="0">
                <a:solidFill>
                  <a:srgbClr val="030303"/>
                </a:solidFill>
                <a:latin typeface="Roboto"/>
              </a:rPr>
              <a:t>, </a:t>
            </a:r>
            <a:r>
              <a:rPr lang="el-GR" sz="1000" dirty="0" err="1">
                <a:solidFill>
                  <a:srgbClr val="030303"/>
                </a:solidFill>
                <a:latin typeface="Roboto"/>
              </a:rPr>
              <a:t>γιὰ</a:t>
            </a:r>
            <a:r>
              <a:rPr lang="el-GR" sz="1000" dirty="0">
                <a:solidFill>
                  <a:srgbClr val="030303"/>
                </a:solidFill>
                <a:latin typeface="Roboto"/>
              </a:rPr>
              <a:t> χαμηλώσου </a:t>
            </a:r>
            <a:r>
              <a:rPr lang="el-GR" sz="1000" dirty="0" err="1">
                <a:solidFill>
                  <a:srgbClr val="030303"/>
                </a:solidFill>
                <a:latin typeface="Roboto"/>
              </a:rPr>
              <a:t>ὀλίγο</a:t>
            </a:r>
            <a:r>
              <a:rPr lang="el-GR" sz="1000" dirty="0">
                <a:solidFill>
                  <a:srgbClr val="030303"/>
                </a:solidFill>
                <a:latin typeface="Roboto"/>
              </a:rPr>
              <a:t> </a:t>
            </a:r>
            <a:r>
              <a:rPr lang="el-GR" sz="1000" dirty="0" err="1">
                <a:solidFill>
                  <a:srgbClr val="030303"/>
                </a:solidFill>
                <a:latin typeface="Roboto"/>
              </a:rPr>
              <a:t>καὶ</a:t>
            </a:r>
            <a:r>
              <a:rPr lang="el-GR" sz="1000" dirty="0">
                <a:solidFill>
                  <a:srgbClr val="030303"/>
                </a:solidFill>
                <a:latin typeface="Roboto"/>
              </a:rPr>
              <a:t> </a:t>
            </a:r>
            <a:r>
              <a:rPr lang="el-GR" sz="1000" dirty="0" err="1">
                <a:solidFill>
                  <a:srgbClr val="030303"/>
                </a:solidFill>
                <a:latin typeface="Roboto"/>
              </a:rPr>
              <a:t>δῶσ</a:t>
            </a:r>
            <a:r>
              <a:rPr lang="el-GR" sz="1000" dirty="0">
                <a:solidFill>
                  <a:srgbClr val="030303"/>
                </a:solidFill>
                <a:latin typeface="Roboto"/>
              </a:rPr>
              <a:t>᾿ μου </a:t>
            </a:r>
            <a:r>
              <a:rPr lang="el-GR" sz="1000" dirty="0" err="1">
                <a:solidFill>
                  <a:srgbClr val="030303"/>
                </a:solidFill>
                <a:latin typeface="Roboto"/>
              </a:rPr>
              <a:t>τὲς</a:t>
            </a:r>
            <a:r>
              <a:rPr lang="el-GR" sz="1000" dirty="0">
                <a:solidFill>
                  <a:srgbClr val="030303"/>
                </a:solidFill>
                <a:latin typeface="Roboto"/>
              </a:rPr>
              <a:t> </a:t>
            </a:r>
            <a:r>
              <a:rPr lang="el-GR" sz="1000" dirty="0" err="1">
                <a:solidFill>
                  <a:srgbClr val="030303"/>
                </a:solidFill>
                <a:latin typeface="Roboto"/>
              </a:rPr>
              <a:t>φτεροῦγες</a:t>
            </a:r>
            <a:r>
              <a:rPr lang="el-GR" sz="1000" dirty="0">
                <a:solidFill>
                  <a:srgbClr val="030303"/>
                </a:solidFill>
                <a:latin typeface="Roboto"/>
              </a:rPr>
              <a:t> σου </a:t>
            </a:r>
            <a:r>
              <a:rPr lang="el-GR" sz="1000" dirty="0" err="1">
                <a:solidFill>
                  <a:srgbClr val="030303"/>
                </a:solidFill>
                <a:latin typeface="Roboto"/>
              </a:rPr>
              <a:t>καὶ</a:t>
            </a:r>
            <a:r>
              <a:rPr lang="el-GR" sz="1000" dirty="0">
                <a:solidFill>
                  <a:srgbClr val="030303"/>
                </a:solidFill>
                <a:latin typeface="Roboto"/>
              </a:rPr>
              <a:t> πάρε με μαζί σου,</a:t>
            </a:r>
            <a:endParaRPr lang="en-US" sz="1000" dirty="0">
              <a:solidFill>
                <a:srgbClr val="030303"/>
              </a:solidFill>
              <a:latin typeface="Roboto"/>
            </a:endParaRPr>
          </a:p>
          <a:p>
            <a:pPr algn="just"/>
            <a:r>
              <a:rPr lang="el-GR" sz="1000" dirty="0">
                <a:solidFill>
                  <a:srgbClr val="030303"/>
                </a:solidFill>
                <a:latin typeface="Roboto"/>
              </a:rPr>
              <a:t> πάρε με </a:t>
            </a:r>
            <a:r>
              <a:rPr lang="el-GR" sz="1000" dirty="0" err="1">
                <a:solidFill>
                  <a:srgbClr val="030303"/>
                </a:solidFill>
                <a:latin typeface="Roboto"/>
              </a:rPr>
              <a:t>ἀπάνου</a:t>
            </a:r>
            <a:r>
              <a:rPr lang="el-GR" sz="1000" dirty="0">
                <a:solidFill>
                  <a:srgbClr val="030303"/>
                </a:solidFill>
                <a:latin typeface="Roboto"/>
              </a:rPr>
              <a:t> </a:t>
            </a:r>
            <a:r>
              <a:rPr lang="el-GR" sz="1000" dirty="0" err="1">
                <a:solidFill>
                  <a:srgbClr val="030303"/>
                </a:solidFill>
                <a:latin typeface="Roboto"/>
              </a:rPr>
              <a:t>στὰ</a:t>
            </a:r>
            <a:r>
              <a:rPr lang="el-GR" sz="1000" dirty="0">
                <a:solidFill>
                  <a:srgbClr val="030303"/>
                </a:solidFill>
                <a:latin typeface="Roboto"/>
              </a:rPr>
              <a:t> βουνά, </a:t>
            </a:r>
            <a:r>
              <a:rPr lang="el-GR" sz="1000" dirty="0" err="1">
                <a:solidFill>
                  <a:srgbClr val="030303"/>
                </a:solidFill>
                <a:latin typeface="Roboto"/>
              </a:rPr>
              <a:t>τὶ</a:t>
            </a:r>
            <a:r>
              <a:rPr lang="el-GR" sz="1000" dirty="0">
                <a:solidFill>
                  <a:srgbClr val="030303"/>
                </a:solidFill>
                <a:latin typeface="Roboto"/>
              </a:rPr>
              <a:t> </a:t>
            </a:r>
            <a:r>
              <a:rPr lang="el-GR" sz="1000" dirty="0" err="1">
                <a:solidFill>
                  <a:srgbClr val="030303"/>
                </a:solidFill>
                <a:latin typeface="Roboto"/>
              </a:rPr>
              <a:t>θὰ</a:t>
            </a:r>
            <a:r>
              <a:rPr lang="el-GR" sz="1000" dirty="0">
                <a:solidFill>
                  <a:srgbClr val="030303"/>
                </a:solidFill>
                <a:latin typeface="Roboto"/>
              </a:rPr>
              <a:t> </a:t>
            </a:r>
            <a:r>
              <a:rPr lang="el-GR" sz="1000" dirty="0" err="1">
                <a:solidFill>
                  <a:srgbClr val="030303"/>
                </a:solidFill>
                <a:latin typeface="Roboto"/>
              </a:rPr>
              <a:t>μὲ</a:t>
            </a:r>
            <a:r>
              <a:rPr lang="el-GR" sz="1000" dirty="0">
                <a:solidFill>
                  <a:srgbClr val="030303"/>
                </a:solidFill>
                <a:latin typeface="Roboto"/>
              </a:rPr>
              <a:t> </a:t>
            </a:r>
            <a:r>
              <a:rPr lang="el-GR" sz="1000" dirty="0" err="1">
                <a:solidFill>
                  <a:srgbClr val="030303"/>
                </a:solidFill>
                <a:latin typeface="Roboto"/>
              </a:rPr>
              <a:t>φάῃ</a:t>
            </a:r>
            <a:r>
              <a:rPr lang="el-GR" sz="1000" dirty="0">
                <a:solidFill>
                  <a:srgbClr val="030303"/>
                </a:solidFill>
                <a:latin typeface="Roboto"/>
              </a:rPr>
              <a:t> ὁ κάμπος!"</a:t>
            </a:r>
            <a:endParaRPr lang="el-GR" sz="1000" dirty="0"/>
          </a:p>
        </p:txBody>
      </p:sp>
    </p:spTree>
    <p:extLst>
      <p:ext uri="{BB962C8B-B14F-4D97-AF65-F5344CB8AC3E}">
        <p14:creationId xmlns:p14="http://schemas.microsoft.com/office/powerpoint/2010/main" val="368212253"/>
      </p:ext>
    </p:extLst>
  </p:cSld>
  <p:clrMapOvr>
    <a:masterClrMapping/>
  </p:clrMapOvr>
  <p:transition spd="slow">
    <p:wipe/>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Ορθογώνιο 1">
            <a:extLst>
              <a:ext uri="{FF2B5EF4-FFF2-40B4-BE49-F238E27FC236}">
                <a16:creationId xmlns:a16="http://schemas.microsoft.com/office/drawing/2014/main" id="{550FB0B9-4E9D-401D-AAF5-A6F0F572419E}"/>
              </a:ext>
            </a:extLst>
          </p:cNvPr>
          <p:cNvSpPr/>
          <p:nvPr/>
        </p:nvSpPr>
        <p:spPr>
          <a:xfrm>
            <a:off x="4397407" y="1397675"/>
            <a:ext cx="6096000" cy="3139321"/>
          </a:xfrm>
          <a:prstGeom prst="rect">
            <a:avLst/>
          </a:prstGeom>
          <a:ln>
            <a:solidFill>
              <a:srgbClr val="00B050"/>
            </a:solidFill>
          </a:ln>
        </p:spPr>
        <p:txBody>
          <a:bodyPr>
            <a:spAutoFit/>
          </a:bodyPr>
          <a:lstStyle/>
          <a:p>
            <a:endParaRPr lang="el-GR" dirty="0">
              <a:solidFill>
                <a:srgbClr val="0070C0"/>
              </a:solidFill>
              <a:hlinkClick r:id="rId2">
                <a:extLst>
                  <a:ext uri="{A12FA001-AC4F-418D-AE19-62706E023703}">
                    <ahyp:hlinkClr xmlns:ahyp="http://schemas.microsoft.com/office/drawing/2018/hyperlinkcolor" val="tx"/>
                  </a:ext>
                </a:extLst>
              </a:hlinkClick>
            </a:endParaRPr>
          </a:p>
          <a:p>
            <a:endParaRPr lang="el-GR" dirty="0">
              <a:solidFill>
                <a:srgbClr val="0070C0"/>
              </a:solidFill>
              <a:hlinkClick r:id="rId2">
                <a:extLst>
                  <a:ext uri="{A12FA001-AC4F-418D-AE19-62706E023703}">
                    <ahyp:hlinkClr xmlns:ahyp="http://schemas.microsoft.com/office/drawing/2018/hyperlinkcolor" val="tx"/>
                  </a:ext>
                </a:extLst>
              </a:hlinkClick>
            </a:endParaRPr>
          </a:p>
          <a:p>
            <a:r>
              <a:rPr lang="en-US" dirty="0">
                <a:solidFill>
                  <a:srgbClr val="0070C0"/>
                </a:solidFill>
                <a:hlinkClick r:id="rId2">
                  <a:extLst>
                    <a:ext uri="{A12FA001-AC4F-418D-AE19-62706E023703}">
                      <ahyp:hlinkClr xmlns:ahyp="http://schemas.microsoft.com/office/drawing/2018/hyperlinkcolor" val="tx"/>
                    </a:ext>
                  </a:extLst>
                </a:hlinkClick>
              </a:rPr>
              <a:t>http://www.ekebi.gr/frontoffice/portal.asp?cpage=NODE&amp;cnode=461&amp;t=243</a:t>
            </a:r>
            <a:endParaRPr lang="el-GR" dirty="0">
              <a:solidFill>
                <a:srgbClr val="0070C0"/>
              </a:solidFill>
            </a:endParaRPr>
          </a:p>
          <a:p>
            <a:endParaRPr lang="el-GR" dirty="0">
              <a:solidFill>
                <a:srgbClr val="0070C0"/>
              </a:solidFill>
            </a:endParaRPr>
          </a:p>
          <a:p>
            <a:endParaRPr lang="el-GR" dirty="0">
              <a:solidFill>
                <a:srgbClr val="0070C0"/>
              </a:solidFill>
            </a:endParaRPr>
          </a:p>
          <a:p>
            <a:r>
              <a:rPr lang="el-GR" b="1" dirty="0"/>
              <a:t>Βιογραφικό Σημείωμα</a:t>
            </a:r>
            <a:endParaRPr lang="el-GR" dirty="0"/>
          </a:p>
          <a:p>
            <a:r>
              <a:rPr lang="el-GR" dirty="0"/>
              <a:t>ΚΩΣΤΑΣ ΚΡΥΣΤΑΛΛΗΣ (1868-1894)</a:t>
            </a:r>
          </a:p>
          <a:p>
            <a:endParaRPr lang="el-GR" dirty="0"/>
          </a:p>
          <a:p>
            <a:endParaRPr lang="el-GR" dirty="0"/>
          </a:p>
          <a:p>
            <a:endParaRPr lang="el-GR" dirty="0">
              <a:solidFill>
                <a:srgbClr val="0070C0"/>
              </a:solidFill>
            </a:endParaRPr>
          </a:p>
        </p:txBody>
      </p:sp>
    </p:spTree>
    <p:extLst>
      <p:ext uri="{BB962C8B-B14F-4D97-AF65-F5344CB8AC3E}">
        <p14:creationId xmlns:p14="http://schemas.microsoft.com/office/powerpoint/2010/main" val="4103306786"/>
      </p:ext>
    </p:extLst>
  </p:cSld>
  <p:clrMapOvr>
    <a:masterClrMapping/>
  </p:clrMapOvr>
  <p:transition spd="slow">
    <p:wipe/>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a:extLst>
              <a:ext uri="{FF2B5EF4-FFF2-40B4-BE49-F238E27FC236}">
                <a16:creationId xmlns:a16="http://schemas.microsoft.com/office/drawing/2014/main" id="{0FF7C85D-56E3-4F55-871F-B37D149306A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69242" y="3429000"/>
            <a:ext cx="2381250" cy="2419350"/>
          </a:xfrm>
          <a:prstGeom prst="rect">
            <a:avLst/>
          </a:prstGeom>
          <a:noFill/>
          <a:extLst>
            <a:ext uri="{909E8E84-426E-40DD-AFC4-6F175D3DCCD1}">
              <a14:hiddenFill xmlns:a14="http://schemas.microsoft.com/office/drawing/2010/main">
                <a:solidFill>
                  <a:srgbClr val="FFFFFF"/>
                </a:solidFill>
              </a14:hiddenFill>
            </a:ext>
          </a:extLst>
        </p:spPr>
      </p:pic>
      <p:pic>
        <p:nvPicPr>
          <p:cNvPr id="2052" name="Picture 4">
            <a:extLst>
              <a:ext uri="{FF2B5EF4-FFF2-40B4-BE49-F238E27FC236}">
                <a16:creationId xmlns:a16="http://schemas.microsoft.com/office/drawing/2014/main" id="{66AB1645-2946-4A1D-88D0-3A1635F9824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094109" y="4106338"/>
            <a:ext cx="2857500" cy="2143125"/>
          </a:xfrm>
          <a:prstGeom prst="rect">
            <a:avLst/>
          </a:prstGeom>
          <a:noFill/>
          <a:extLst>
            <a:ext uri="{909E8E84-426E-40DD-AFC4-6F175D3DCCD1}">
              <a14:hiddenFill xmlns:a14="http://schemas.microsoft.com/office/drawing/2010/main">
                <a:solidFill>
                  <a:srgbClr val="FFFFFF"/>
                </a:solidFill>
              </a14:hiddenFill>
            </a:ext>
          </a:extLst>
        </p:spPr>
      </p:pic>
      <p:pic>
        <p:nvPicPr>
          <p:cNvPr id="2054" name="Picture 6">
            <a:extLst>
              <a:ext uri="{FF2B5EF4-FFF2-40B4-BE49-F238E27FC236}">
                <a16:creationId xmlns:a16="http://schemas.microsoft.com/office/drawing/2014/main" id="{B3A808EA-76BE-4E24-B128-D428F41A31F5}"/>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532134" y="530903"/>
            <a:ext cx="3419475" cy="2990850"/>
          </a:xfrm>
          <a:prstGeom prst="rect">
            <a:avLst/>
          </a:prstGeom>
          <a:noFill/>
          <a:extLst>
            <a:ext uri="{909E8E84-426E-40DD-AFC4-6F175D3DCCD1}">
              <a14:hiddenFill xmlns:a14="http://schemas.microsoft.com/office/drawing/2010/main">
                <a:solidFill>
                  <a:srgbClr val="FFFFFF"/>
                </a:solidFill>
              </a14:hiddenFill>
            </a:ext>
          </a:extLst>
        </p:spPr>
      </p:pic>
      <p:sp>
        <p:nvSpPr>
          <p:cNvPr id="2" name="Ορθογώνιο 1">
            <a:extLst>
              <a:ext uri="{FF2B5EF4-FFF2-40B4-BE49-F238E27FC236}">
                <a16:creationId xmlns:a16="http://schemas.microsoft.com/office/drawing/2014/main" id="{38246712-7695-4196-8CAF-49C525D1723B}"/>
              </a:ext>
            </a:extLst>
          </p:cNvPr>
          <p:cNvSpPr/>
          <p:nvPr/>
        </p:nvSpPr>
        <p:spPr>
          <a:xfrm>
            <a:off x="2134524" y="614752"/>
            <a:ext cx="6096000" cy="1477328"/>
          </a:xfrm>
          <a:prstGeom prst="rect">
            <a:avLst/>
          </a:prstGeom>
          <a:ln>
            <a:solidFill>
              <a:srgbClr val="00B050"/>
            </a:solidFill>
          </a:ln>
        </p:spPr>
        <p:txBody>
          <a:bodyPr>
            <a:spAutoFit/>
          </a:bodyPr>
          <a:lstStyle/>
          <a:p>
            <a:r>
              <a:rPr lang="el-GR" b="1" i="1" dirty="0">
                <a:solidFill>
                  <a:srgbClr val="0070C0"/>
                </a:solidFill>
                <a:latin typeface="Verdana" panose="020B0604030504040204" pitchFamily="34" charset="0"/>
              </a:rPr>
              <a:t>Κώστας </a:t>
            </a:r>
            <a:r>
              <a:rPr lang="el-GR" b="1" i="1" dirty="0" err="1">
                <a:solidFill>
                  <a:srgbClr val="0070C0"/>
                </a:solidFill>
                <a:latin typeface="Verdana" panose="020B0604030504040204" pitchFamily="34" charset="0"/>
              </a:rPr>
              <a:t>Κρυστάλλης</a:t>
            </a:r>
            <a:r>
              <a:rPr lang="el-GR" b="1" i="1" dirty="0">
                <a:solidFill>
                  <a:srgbClr val="0070C0"/>
                </a:solidFill>
                <a:latin typeface="Verdana" panose="020B0604030504040204" pitchFamily="34" charset="0"/>
              </a:rPr>
              <a:t> </a:t>
            </a:r>
            <a:r>
              <a:rPr lang="el-GR" dirty="0"/>
              <a:t>(1868-1894)</a:t>
            </a:r>
          </a:p>
          <a:p>
            <a:endParaRPr lang="en-US" b="1" i="1" dirty="0">
              <a:solidFill>
                <a:srgbClr val="0070C0"/>
              </a:solidFill>
              <a:latin typeface="Verdana" panose="020B0604030504040204" pitchFamily="34" charset="0"/>
            </a:endParaRPr>
          </a:p>
          <a:p>
            <a:endParaRPr lang="en-US" b="1" i="1" u="sng" dirty="0">
              <a:solidFill>
                <a:srgbClr val="0070C0"/>
              </a:solidFill>
              <a:latin typeface="Verdana" panose="020B0604030504040204" pitchFamily="34" charset="0"/>
            </a:endParaRPr>
          </a:p>
          <a:p>
            <a:r>
              <a:rPr lang="el-GR" b="1" i="1" dirty="0">
                <a:solidFill>
                  <a:srgbClr val="0070C0"/>
                </a:solidFill>
                <a:latin typeface="Verdana" panose="020B0604030504040204" pitchFamily="34" charset="0"/>
              </a:rPr>
              <a:t>Ο μεγάλος Βλάχος ποιητής, “ο τραγουδιστής του βουνού και της στάνης”.</a:t>
            </a:r>
            <a:endParaRPr lang="el-GR" b="1" i="1" dirty="0">
              <a:solidFill>
                <a:srgbClr val="0070C0"/>
              </a:solidFill>
              <a:effectLst/>
              <a:latin typeface="Roboto"/>
            </a:endParaRPr>
          </a:p>
        </p:txBody>
      </p:sp>
    </p:spTree>
    <p:extLst>
      <p:ext uri="{BB962C8B-B14F-4D97-AF65-F5344CB8AC3E}">
        <p14:creationId xmlns:p14="http://schemas.microsoft.com/office/powerpoint/2010/main" val="509891450"/>
      </p:ext>
    </p:extLst>
  </p:cSld>
  <p:clrMapOvr>
    <a:masterClrMapping/>
  </p:clrMapOvr>
  <p:transition spd="slow">
    <p:wipe/>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Ορθογώνιο 1">
            <a:extLst>
              <a:ext uri="{FF2B5EF4-FFF2-40B4-BE49-F238E27FC236}">
                <a16:creationId xmlns:a16="http://schemas.microsoft.com/office/drawing/2014/main" id="{86DF6DC1-3348-4C76-AA1F-DAC2B5FE5987}"/>
              </a:ext>
            </a:extLst>
          </p:cNvPr>
          <p:cNvSpPr/>
          <p:nvPr/>
        </p:nvSpPr>
        <p:spPr>
          <a:xfrm>
            <a:off x="1394349" y="471788"/>
            <a:ext cx="6096000" cy="3693319"/>
          </a:xfrm>
          <a:prstGeom prst="rect">
            <a:avLst/>
          </a:prstGeom>
          <a:ln>
            <a:solidFill>
              <a:srgbClr val="00B050"/>
            </a:solidFill>
          </a:ln>
        </p:spPr>
        <p:txBody>
          <a:bodyPr>
            <a:spAutoFit/>
          </a:bodyPr>
          <a:lstStyle/>
          <a:p>
            <a:r>
              <a:rPr lang="en-US" dirty="0">
                <a:solidFill>
                  <a:srgbClr val="0070C0"/>
                </a:solidFill>
                <a:hlinkClick r:id="rId2">
                  <a:extLst>
                    <a:ext uri="{A12FA001-AC4F-418D-AE19-62706E023703}">
                      <ahyp:hlinkClr xmlns:ahyp="http://schemas.microsoft.com/office/drawing/2018/hyperlinkcolor" val="tx"/>
                    </a:ext>
                  </a:extLst>
                </a:hlinkClick>
              </a:rPr>
              <a:t>http://users.sch.gr/ipap/Ellinikos_Politismos/logotexnia/Biografies/kristalis.htm</a:t>
            </a:r>
            <a:endParaRPr lang="el-GR" dirty="0">
              <a:solidFill>
                <a:srgbClr val="0070C0"/>
              </a:solidFill>
            </a:endParaRPr>
          </a:p>
          <a:p>
            <a:endParaRPr lang="el-GR" dirty="0">
              <a:solidFill>
                <a:srgbClr val="0070C0"/>
              </a:solidFill>
            </a:endParaRPr>
          </a:p>
          <a:p>
            <a:r>
              <a:rPr lang="en-US" dirty="0">
                <a:hlinkClick r:id="rId3"/>
              </a:rPr>
              <a:t>http://ebooks.edu.gr/modules/ebook/show.php/DSGYM-A107/391/2586,21843/</a:t>
            </a:r>
            <a:endParaRPr lang="el-GR" dirty="0"/>
          </a:p>
          <a:p>
            <a:endParaRPr lang="el-GR" dirty="0">
              <a:solidFill>
                <a:srgbClr val="0070C0"/>
              </a:solidFill>
            </a:endParaRPr>
          </a:p>
          <a:p>
            <a:endParaRPr lang="el-GR" dirty="0">
              <a:solidFill>
                <a:srgbClr val="0070C0"/>
              </a:solidFill>
            </a:endParaRPr>
          </a:p>
          <a:p>
            <a:endParaRPr lang="el-GR" dirty="0">
              <a:solidFill>
                <a:srgbClr val="0070C0"/>
              </a:solidFill>
            </a:endParaRPr>
          </a:p>
          <a:p>
            <a:endParaRPr lang="el-GR" dirty="0">
              <a:solidFill>
                <a:srgbClr val="0070C0"/>
              </a:solidFill>
            </a:endParaRPr>
          </a:p>
          <a:p>
            <a:r>
              <a:rPr lang="el-GR" dirty="0"/>
              <a:t>ΚΩΣΤΑΣ ΚΡΥΣΤΑΛΛΗΣ (1868-1894)</a:t>
            </a:r>
          </a:p>
          <a:p>
            <a:endParaRPr lang="el-GR" dirty="0">
              <a:solidFill>
                <a:srgbClr val="0070C0"/>
              </a:solidFill>
            </a:endParaRPr>
          </a:p>
          <a:p>
            <a:endParaRPr lang="el-GR" dirty="0">
              <a:solidFill>
                <a:srgbClr val="0070C0"/>
              </a:solidFill>
            </a:endParaRPr>
          </a:p>
          <a:p>
            <a:r>
              <a:rPr lang="el-GR" dirty="0"/>
              <a:t>Διάβασε για τη ζωή και το έργο του</a:t>
            </a:r>
            <a:endParaRPr lang="el-GR" dirty="0">
              <a:solidFill>
                <a:srgbClr val="0070C0"/>
              </a:solidFill>
            </a:endParaRPr>
          </a:p>
        </p:txBody>
      </p:sp>
      <p:pic>
        <p:nvPicPr>
          <p:cNvPr id="1026" name="Picture 2" descr="Κρυστάλλης">
            <a:extLst>
              <a:ext uri="{FF2B5EF4-FFF2-40B4-BE49-F238E27FC236}">
                <a16:creationId xmlns:a16="http://schemas.microsoft.com/office/drawing/2014/main" id="{05544E73-2A53-44A2-B77B-E74C09BF6947}"/>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756679" y="2015231"/>
            <a:ext cx="4308074" cy="429975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18608750"/>
      </p:ext>
    </p:extLst>
  </p:cSld>
  <p:clrMapOvr>
    <a:masterClrMapping/>
  </p:clrMapOvr>
  <p:transition spd="slow">
    <p:wip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266" name="Picture 2" descr="Φωτογραφία της ημέρας: Μαγεία το &quot;ηλιοβασίλεμα φωτιά&quot; της Αττικής ...">
            <a:extLst>
              <a:ext uri="{FF2B5EF4-FFF2-40B4-BE49-F238E27FC236}">
                <a16:creationId xmlns:a16="http://schemas.microsoft.com/office/drawing/2014/main" id="{09C0CD20-6741-47F0-AD57-2C5DC340B07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6532" y="97654"/>
            <a:ext cx="11940465" cy="676034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5561440"/>
      </p:ext>
    </p:extLst>
  </p:cSld>
  <p:clrMapOvr>
    <a:masterClrMapping/>
  </p:clrMapOvr>
  <p:transition spd="slow">
    <p:wipe/>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Ορθογώνιο 1">
            <a:extLst>
              <a:ext uri="{FF2B5EF4-FFF2-40B4-BE49-F238E27FC236}">
                <a16:creationId xmlns:a16="http://schemas.microsoft.com/office/drawing/2014/main" id="{937DD0EF-61B2-40F2-85CD-6D4EECE9A2E5}"/>
              </a:ext>
            </a:extLst>
          </p:cNvPr>
          <p:cNvSpPr/>
          <p:nvPr/>
        </p:nvSpPr>
        <p:spPr>
          <a:xfrm>
            <a:off x="1828800" y="428178"/>
            <a:ext cx="10262586" cy="5878532"/>
          </a:xfrm>
          <a:prstGeom prst="rect">
            <a:avLst/>
          </a:prstGeom>
          <a:ln>
            <a:solidFill>
              <a:srgbClr val="FF0000"/>
            </a:solidFill>
          </a:ln>
        </p:spPr>
        <p:txBody>
          <a:bodyPr wrap="square">
            <a:spAutoFit/>
          </a:bodyPr>
          <a:lstStyle/>
          <a:p>
            <a:pPr algn="just"/>
            <a:endParaRPr lang="el-GR" sz="1200" b="1" dirty="0">
              <a:solidFill>
                <a:srgbClr val="004B5F"/>
              </a:solidFill>
              <a:latin typeface="Tahoma" panose="020B0604030504040204" pitchFamily="34" charset="0"/>
            </a:endParaRPr>
          </a:p>
          <a:p>
            <a:pPr algn="just"/>
            <a:r>
              <a:rPr lang="el-GR" sz="1200" b="1" dirty="0">
                <a:solidFill>
                  <a:srgbClr val="004B5F"/>
                </a:solidFill>
                <a:latin typeface="Tahoma" panose="020B0604030504040204" pitchFamily="34" charset="0"/>
              </a:rPr>
              <a:t>Ο Κώστας </a:t>
            </a:r>
            <a:r>
              <a:rPr lang="el-GR" sz="1200" b="1" dirty="0" err="1">
                <a:solidFill>
                  <a:srgbClr val="004B5F"/>
                </a:solidFill>
                <a:latin typeface="Tahoma" panose="020B0604030504040204" pitchFamily="34" charset="0"/>
              </a:rPr>
              <a:t>Κρυστάλλης</a:t>
            </a:r>
            <a:r>
              <a:rPr lang="el-GR" sz="1200" b="1" dirty="0">
                <a:solidFill>
                  <a:srgbClr val="004B5F"/>
                </a:solidFill>
                <a:latin typeface="Tahoma" panose="020B0604030504040204" pitchFamily="34" charset="0"/>
              </a:rPr>
              <a:t> </a:t>
            </a:r>
          </a:p>
          <a:p>
            <a:pPr algn="just"/>
            <a:endParaRPr lang="el-GR" sz="1200" dirty="0">
              <a:solidFill>
                <a:srgbClr val="004B5F"/>
              </a:solidFill>
              <a:latin typeface="Tahoma" panose="020B0604030504040204" pitchFamily="34" charset="0"/>
            </a:endParaRPr>
          </a:p>
          <a:p>
            <a:pPr algn="just"/>
            <a:r>
              <a:rPr lang="el-GR" sz="1200" dirty="0">
                <a:solidFill>
                  <a:srgbClr val="004B5F"/>
                </a:solidFill>
                <a:latin typeface="Tahoma" panose="020B0604030504040204" pitchFamily="34" charset="0"/>
              </a:rPr>
              <a:t>γεννήθηκε στο Συρράκο της Ηπείρου, γιος του εύπορου εμπόρου Δημητρίου </a:t>
            </a:r>
            <a:r>
              <a:rPr lang="el-GR" sz="1200" dirty="0" err="1">
                <a:solidFill>
                  <a:srgbClr val="004B5F"/>
                </a:solidFill>
                <a:latin typeface="Tahoma" panose="020B0604030504040204" pitchFamily="34" charset="0"/>
              </a:rPr>
              <a:t>Κρυστάλλη</a:t>
            </a:r>
            <a:r>
              <a:rPr lang="el-GR" sz="1200" dirty="0">
                <a:solidFill>
                  <a:srgbClr val="004B5F"/>
                </a:solidFill>
                <a:latin typeface="Tahoma" panose="020B0604030504040204" pitchFamily="34" charset="0"/>
              </a:rPr>
              <a:t> και της συζύγου του Γιαννούλας, το γένος Ψαλίδα. Εκεί έμαθε τα πρώτα γράμματα και μετά το θάνατό της μητέρας του, το δεύτερο γάμο του πατέρα του και την εγκατάσταση της οικογένειας στα Γιάννενα συνέχισε στη </a:t>
            </a:r>
            <a:r>
              <a:rPr lang="el-GR" sz="1200" dirty="0" err="1">
                <a:solidFill>
                  <a:srgbClr val="004B5F"/>
                </a:solidFill>
                <a:latin typeface="Tahoma" panose="020B0604030504040204" pitchFamily="34" charset="0"/>
              </a:rPr>
              <a:t>Ζωσιμαία</a:t>
            </a:r>
            <a:r>
              <a:rPr lang="el-GR" sz="1200" dirty="0">
                <a:solidFill>
                  <a:srgbClr val="004B5F"/>
                </a:solidFill>
                <a:latin typeface="Tahoma" panose="020B0604030504040204" pitchFamily="34" charset="0"/>
              </a:rPr>
              <a:t> Σχολή. </a:t>
            </a:r>
          </a:p>
          <a:p>
            <a:pPr algn="just"/>
            <a:r>
              <a:rPr lang="el-GR" sz="1200" dirty="0">
                <a:solidFill>
                  <a:srgbClr val="004B5F"/>
                </a:solidFill>
                <a:latin typeface="Tahoma" panose="020B0604030504040204" pitchFamily="34" charset="0"/>
              </a:rPr>
              <a:t>Το 1887 τύπωσε την πρώτη ποιητική συλλογή του με τίτλο Αι </a:t>
            </a:r>
            <a:r>
              <a:rPr lang="el-GR" sz="1200" dirty="0" err="1">
                <a:solidFill>
                  <a:srgbClr val="004B5F"/>
                </a:solidFill>
                <a:latin typeface="Tahoma" panose="020B0604030504040204" pitchFamily="34" charset="0"/>
              </a:rPr>
              <a:t>σκιαί</a:t>
            </a:r>
            <a:r>
              <a:rPr lang="el-GR" sz="1200" dirty="0">
                <a:solidFill>
                  <a:srgbClr val="004B5F"/>
                </a:solidFill>
                <a:latin typeface="Tahoma" panose="020B0604030504040204" pitchFamily="34" charset="0"/>
              </a:rPr>
              <a:t> του Άδου, το επαναστατικό πατριωτικό περιεχόμενο της οποίας έθεσε σε κίνδυνο τη ζωή του στην αλύτρωτη τότε ΄</a:t>
            </a:r>
            <a:r>
              <a:rPr lang="el-GR" sz="1200" dirty="0" err="1">
                <a:solidFill>
                  <a:srgbClr val="004B5F"/>
                </a:solidFill>
                <a:latin typeface="Tahoma" panose="020B0604030504040204" pitchFamily="34" charset="0"/>
              </a:rPr>
              <a:t>Ηπειρο</a:t>
            </a:r>
            <a:r>
              <a:rPr lang="el-GR" sz="1200" dirty="0">
                <a:solidFill>
                  <a:srgbClr val="004B5F"/>
                </a:solidFill>
                <a:latin typeface="Tahoma" panose="020B0604030504040204" pitchFamily="34" charset="0"/>
              </a:rPr>
              <a:t> και τον ανάγκασε να καταφύγει το 1889 στην Αθήνα, ενώ το τουρκικό στρατοδικείο τον καταδίκασε ερήμην του σε εικοσιπεντάχρονη εξορία. Στην Αθήνα εργάστηκε ως τυπογράφος για δυο χρόνια, δημοσίευσε το ιστορικό </a:t>
            </a:r>
            <a:r>
              <a:rPr lang="el-GR" sz="1200" dirty="0" err="1">
                <a:solidFill>
                  <a:srgbClr val="004B5F"/>
                </a:solidFill>
                <a:latin typeface="Tahoma" panose="020B0604030504040204" pitchFamily="34" charset="0"/>
              </a:rPr>
              <a:t>επύλλιο</a:t>
            </a:r>
            <a:r>
              <a:rPr lang="el-GR" sz="1200" dirty="0">
                <a:solidFill>
                  <a:srgbClr val="004B5F"/>
                </a:solidFill>
                <a:latin typeface="Tahoma" panose="020B0604030504040204" pitchFamily="34" charset="0"/>
              </a:rPr>
              <a:t> (σύμφωνα με δικό του χαρακτηρισμό) Ο καλόγηρος της Κλεισούρας του Μεσολογγίου, και έγραψε την ποιητική συλλογή Χελιδόνες και την ηθογραφία Παρά την </a:t>
            </a:r>
            <a:r>
              <a:rPr lang="el-GR" sz="1200" dirty="0" err="1">
                <a:solidFill>
                  <a:srgbClr val="004B5F"/>
                </a:solidFill>
                <a:latin typeface="Tahoma" panose="020B0604030504040204" pitchFamily="34" charset="0"/>
              </a:rPr>
              <a:t>πηγήν</a:t>
            </a:r>
            <a:r>
              <a:rPr lang="el-GR" sz="1200" dirty="0">
                <a:solidFill>
                  <a:srgbClr val="004B5F"/>
                </a:solidFill>
                <a:latin typeface="Tahoma" panose="020B0604030504040204" pitchFamily="34" charset="0"/>
              </a:rPr>
              <a:t>. Αργότερα υπέβαλε στο </a:t>
            </a:r>
            <a:r>
              <a:rPr lang="el-GR" sz="1200" dirty="0" err="1">
                <a:solidFill>
                  <a:srgbClr val="004B5F"/>
                </a:solidFill>
                <a:latin typeface="Tahoma" panose="020B0604030504040204" pitchFamily="34" charset="0"/>
              </a:rPr>
              <a:t>Φιλαδέλφειο</a:t>
            </a:r>
            <a:r>
              <a:rPr lang="el-GR" sz="1200" dirty="0">
                <a:solidFill>
                  <a:srgbClr val="004B5F"/>
                </a:solidFill>
                <a:latin typeface="Tahoma" panose="020B0604030504040204" pitchFamily="34" charset="0"/>
              </a:rPr>
              <a:t> ποιητικό διαγωνισμό τη συλλογή </a:t>
            </a:r>
            <a:r>
              <a:rPr lang="el-GR" sz="1200" dirty="0" err="1">
                <a:solidFill>
                  <a:srgbClr val="004B5F"/>
                </a:solidFill>
                <a:latin typeface="Tahoma" panose="020B0604030504040204" pitchFamily="34" charset="0"/>
              </a:rPr>
              <a:t>Αγροτικά,που</a:t>
            </a:r>
            <a:r>
              <a:rPr lang="el-GR" sz="1200" dirty="0">
                <a:solidFill>
                  <a:srgbClr val="004B5F"/>
                </a:solidFill>
                <a:latin typeface="Tahoma" panose="020B0604030504040204" pitchFamily="34" charset="0"/>
              </a:rPr>
              <a:t> τιμήθηκε με έπαινο. Εξακολούθησε να γράφει και να δημοσιεύει ποιήματα και αφηγήματα σε διάφορα έντυπα της εποχής και προσλήφθηκε στο περιοδικό Εβδομάς, όπου από το 1892 δημοσίευε σε συνέχειες το λαογραφικό έργο του Οι Βλάχοι της Πίνδου. Την ίδια περίοδο ξεκίνησε και το ενδιαφέρον του για την </a:t>
            </a:r>
            <a:r>
              <a:rPr lang="el-GR" sz="1200" dirty="0" err="1">
                <a:solidFill>
                  <a:srgbClr val="004B5F"/>
                </a:solidFill>
                <a:latin typeface="Tahoma" panose="020B0604030504040204" pitchFamily="34" charset="0"/>
              </a:rPr>
              <a:t>ιστριοδιφική</a:t>
            </a:r>
            <a:r>
              <a:rPr lang="el-GR" sz="1200" dirty="0">
                <a:solidFill>
                  <a:srgbClr val="004B5F"/>
                </a:solidFill>
                <a:latin typeface="Tahoma" panose="020B0604030504040204" pitchFamily="34" charset="0"/>
              </a:rPr>
              <a:t> έρευνα, ενώ δε σταμάτησε να αγωνίζεται για την ελευθερία της πατρίδας του κυρίως ως συνεργάτης στην εφημερίδα Φωνή της Ηπείρου (1892-1894). </a:t>
            </a:r>
          </a:p>
          <a:p>
            <a:pPr algn="just"/>
            <a:r>
              <a:rPr lang="el-GR" sz="1200" dirty="0">
                <a:solidFill>
                  <a:srgbClr val="004B5F"/>
                </a:solidFill>
                <a:latin typeface="Tahoma" panose="020B0604030504040204" pitchFamily="34" charset="0"/>
              </a:rPr>
              <a:t>Συνέταξε επίσης λήμματα για την ΄</a:t>
            </a:r>
            <a:r>
              <a:rPr lang="el-GR" sz="1200" dirty="0" err="1">
                <a:solidFill>
                  <a:srgbClr val="004B5F"/>
                </a:solidFill>
                <a:latin typeface="Tahoma" panose="020B0604030504040204" pitchFamily="34" charset="0"/>
              </a:rPr>
              <a:t>Ηπειρο</a:t>
            </a:r>
            <a:r>
              <a:rPr lang="el-GR" sz="1200" dirty="0">
                <a:solidFill>
                  <a:srgbClr val="004B5F"/>
                </a:solidFill>
                <a:latin typeface="Tahoma" panose="020B0604030504040204" pitchFamily="34" charset="0"/>
              </a:rPr>
              <a:t> στο Εγκυκλοπαιδικό λεξικό των </a:t>
            </a:r>
            <a:r>
              <a:rPr lang="el-GR" sz="1200" dirty="0" err="1">
                <a:solidFill>
                  <a:srgbClr val="004B5F"/>
                </a:solidFill>
                <a:latin typeface="Tahoma" panose="020B0604030504040204" pitchFamily="34" charset="0"/>
              </a:rPr>
              <a:t>Μπαρτ</a:t>
            </a:r>
            <a:r>
              <a:rPr lang="el-GR" sz="1200" dirty="0">
                <a:solidFill>
                  <a:srgbClr val="004B5F"/>
                </a:solidFill>
                <a:latin typeface="Tahoma" panose="020B0604030504040204" pitchFamily="34" charset="0"/>
              </a:rPr>
              <a:t> και </a:t>
            </a:r>
            <a:r>
              <a:rPr lang="el-GR" sz="1200" dirty="0" err="1">
                <a:solidFill>
                  <a:srgbClr val="004B5F"/>
                </a:solidFill>
                <a:latin typeface="Tahoma" panose="020B0604030504040204" pitchFamily="34" charset="0"/>
              </a:rPr>
              <a:t>Μπεκ</a:t>
            </a:r>
            <a:r>
              <a:rPr lang="el-GR" sz="1200" dirty="0">
                <a:solidFill>
                  <a:srgbClr val="004B5F"/>
                </a:solidFill>
                <a:latin typeface="Tahoma" panose="020B0604030504040204" pitchFamily="34" charset="0"/>
              </a:rPr>
              <a:t>. Το 1892 τιμήθηκε ξανά με έπαινο στο </a:t>
            </a:r>
            <a:r>
              <a:rPr lang="el-GR" sz="1200" dirty="0" err="1">
                <a:solidFill>
                  <a:srgbClr val="004B5F"/>
                </a:solidFill>
                <a:latin typeface="Tahoma" panose="020B0604030504040204" pitchFamily="34" charset="0"/>
              </a:rPr>
              <a:t>Φιλαδέλφειο</a:t>
            </a:r>
            <a:r>
              <a:rPr lang="el-GR" sz="1200" dirty="0">
                <a:solidFill>
                  <a:srgbClr val="004B5F"/>
                </a:solidFill>
                <a:latin typeface="Tahoma" panose="020B0604030504040204" pitchFamily="34" charset="0"/>
              </a:rPr>
              <a:t> διαγωνισμό για τη συλλογή του Ο τραγουδιστής του χωριού και της στάνης. Η προτίμηση της κριτικής επιτροπής προς τον Γεώργιο </a:t>
            </a:r>
            <a:r>
              <a:rPr lang="el-GR" sz="1200" dirty="0" err="1">
                <a:solidFill>
                  <a:srgbClr val="004B5F"/>
                </a:solidFill>
                <a:latin typeface="Tahoma" panose="020B0604030504040204" pitchFamily="34" charset="0"/>
              </a:rPr>
              <a:t>Στρατήγη</a:t>
            </a:r>
            <a:r>
              <a:rPr lang="el-GR" sz="1200" dirty="0">
                <a:solidFill>
                  <a:srgbClr val="004B5F"/>
                </a:solidFill>
                <a:latin typeface="Tahoma" panose="020B0604030504040204" pitchFamily="34" charset="0"/>
              </a:rPr>
              <a:t> για το πρώτο βραβείο προκάλεσε την αντίδραση του </a:t>
            </a:r>
            <a:r>
              <a:rPr lang="el-GR" sz="1200" dirty="0" err="1">
                <a:solidFill>
                  <a:srgbClr val="004B5F"/>
                </a:solidFill>
                <a:latin typeface="Tahoma" panose="020B0604030504040204" pitchFamily="34" charset="0"/>
              </a:rPr>
              <a:t>Κρυστάλλη</a:t>
            </a:r>
            <a:r>
              <a:rPr lang="el-GR" sz="1200" dirty="0">
                <a:solidFill>
                  <a:srgbClr val="004B5F"/>
                </a:solidFill>
                <a:latin typeface="Tahoma" panose="020B0604030504040204" pitchFamily="34" charset="0"/>
              </a:rPr>
              <a:t> αλλά και των λογοτεχνικών </a:t>
            </a:r>
            <a:r>
              <a:rPr lang="el-GR" sz="1200" dirty="0" err="1">
                <a:solidFill>
                  <a:srgbClr val="004B5F"/>
                </a:solidFill>
                <a:latin typeface="Tahoma" panose="020B0604030504040204" pitchFamily="34" charset="0"/>
              </a:rPr>
              <a:t>κύκλων.Στο</a:t>
            </a:r>
            <a:r>
              <a:rPr lang="el-GR" sz="1200" dirty="0">
                <a:solidFill>
                  <a:srgbClr val="004B5F"/>
                </a:solidFill>
                <a:latin typeface="Tahoma" panose="020B0604030504040204" pitchFamily="34" charset="0"/>
              </a:rPr>
              <a:t> τέλος του 1893 κέρδισε 2.500 δραχμές σε λαχείο και έτσι μπόρεσε το 1894 να δημοσιεύσει τα Πεζογραφήματα. Την περίοδο εκείνη ο </a:t>
            </a:r>
            <a:r>
              <a:rPr lang="el-GR" sz="1200" dirty="0" err="1">
                <a:solidFill>
                  <a:srgbClr val="004B5F"/>
                </a:solidFill>
                <a:latin typeface="Tahoma" panose="020B0604030504040204" pitchFamily="34" charset="0"/>
              </a:rPr>
              <a:t>Κρυστάλλης</a:t>
            </a:r>
            <a:r>
              <a:rPr lang="el-GR" sz="1200" dirty="0">
                <a:solidFill>
                  <a:srgbClr val="004B5F"/>
                </a:solidFill>
                <a:latin typeface="Tahoma" panose="020B0604030504040204" pitchFamily="34" charset="0"/>
              </a:rPr>
              <a:t> εργαζόταν στη εταιρεία σιδηροδρόμων Πελοποννήσου και παρά τη δύσκολη κατάσταση της υγείας του ολοκλήρωσε το </a:t>
            </a:r>
            <a:r>
              <a:rPr lang="el-GR" sz="1200" dirty="0" err="1">
                <a:solidFill>
                  <a:srgbClr val="004B5F"/>
                </a:solidFill>
                <a:latin typeface="Tahoma" panose="020B0604030504040204" pitchFamily="34" charset="0"/>
              </a:rPr>
              <a:t>ποιήμα</a:t>
            </a:r>
            <a:r>
              <a:rPr lang="el-GR" sz="1200" dirty="0">
                <a:solidFill>
                  <a:srgbClr val="004B5F"/>
                </a:solidFill>
                <a:latin typeface="Tahoma" panose="020B0604030504040204" pitchFamily="34" charset="0"/>
              </a:rPr>
              <a:t> Ο </a:t>
            </a:r>
            <a:r>
              <a:rPr lang="el-GR" sz="1200" dirty="0" err="1">
                <a:solidFill>
                  <a:srgbClr val="004B5F"/>
                </a:solidFill>
                <a:latin typeface="Tahoma" panose="020B0604030504040204" pitchFamily="34" charset="0"/>
              </a:rPr>
              <a:t>ψωμοπάτης</a:t>
            </a:r>
            <a:r>
              <a:rPr lang="el-GR" sz="1200" dirty="0">
                <a:solidFill>
                  <a:srgbClr val="004B5F"/>
                </a:solidFill>
                <a:latin typeface="Tahoma" panose="020B0604030504040204" pitchFamily="34" charset="0"/>
              </a:rPr>
              <a:t>, σε 259 στίχους χωρισμένους σε οχτώ </a:t>
            </a:r>
            <a:r>
              <a:rPr lang="el-GR" sz="1200" dirty="0" err="1">
                <a:solidFill>
                  <a:srgbClr val="004B5F"/>
                </a:solidFill>
                <a:latin typeface="Tahoma" panose="020B0604030504040204" pitchFamily="34" charset="0"/>
              </a:rPr>
              <a:t>καφάλαια</a:t>
            </a:r>
            <a:r>
              <a:rPr lang="el-GR" sz="1200" dirty="0">
                <a:solidFill>
                  <a:srgbClr val="004B5F"/>
                </a:solidFill>
                <a:latin typeface="Tahoma" panose="020B0604030504040204" pitchFamily="34" charset="0"/>
              </a:rPr>
              <a:t>, αποτέλεσμα τελικής επεξεργασίας του μακροσκελούς ποιμενικού ειδυλλίου του </a:t>
            </a:r>
            <a:r>
              <a:rPr lang="el-GR" sz="1200" dirty="0" err="1">
                <a:solidFill>
                  <a:srgbClr val="004B5F"/>
                </a:solidFill>
                <a:latin typeface="Tahoma" panose="020B0604030504040204" pitchFamily="34" charset="0"/>
              </a:rPr>
              <a:t>Γκόλφω</a:t>
            </a:r>
            <a:r>
              <a:rPr lang="el-GR" sz="1200" dirty="0">
                <a:solidFill>
                  <a:srgbClr val="004B5F"/>
                </a:solidFill>
                <a:latin typeface="Tahoma" panose="020B0604030504040204" pitchFamily="34" charset="0"/>
              </a:rPr>
              <a:t>. Η επιδείνωση της κατάστασης της υγείας του υπήρξε ραγδαία, έφυγε για την Κέρκυρα και κατόπιν για την ΄</a:t>
            </a:r>
            <a:r>
              <a:rPr lang="el-GR" sz="1200" dirty="0" err="1">
                <a:solidFill>
                  <a:srgbClr val="004B5F"/>
                </a:solidFill>
                <a:latin typeface="Tahoma" panose="020B0604030504040204" pitchFamily="34" charset="0"/>
              </a:rPr>
              <a:t>Αρτα</a:t>
            </a:r>
            <a:r>
              <a:rPr lang="el-GR" sz="1200" dirty="0">
                <a:solidFill>
                  <a:srgbClr val="004B5F"/>
                </a:solidFill>
                <a:latin typeface="Tahoma" panose="020B0604030504040204" pitchFamily="34" charset="0"/>
              </a:rPr>
              <a:t> στο σπίτι της αδερφής του, όπου πέθανε σε ηλικία </a:t>
            </a:r>
            <a:r>
              <a:rPr lang="el-GR" sz="1200" dirty="0" err="1">
                <a:solidFill>
                  <a:srgbClr val="004B5F"/>
                </a:solidFill>
                <a:latin typeface="Tahoma" panose="020B0604030504040204" pitchFamily="34" charset="0"/>
              </a:rPr>
              <a:t>εικοσιέξι</a:t>
            </a:r>
            <a:r>
              <a:rPr lang="el-GR" sz="1200" dirty="0">
                <a:solidFill>
                  <a:srgbClr val="004B5F"/>
                </a:solidFill>
                <a:latin typeface="Tahoma" panose="020B0604030504040204" pitchFamily="34" charset="0"/>
              </a:rPr>
              <a:t> μόλις ετών. </a:t>
            </a:r>
          </a:p>
          <a:p>
            <a:pPr algn="just"/>
            <a:r>
              <a:rPr lang="el-GR" sz="1200" dirty="0">
                <a:solidFill>
                  <a:srgbClr val="004B5F"/>
                </a:solidFill>
                <a:latin typeface="Tahoma" panose="020B0604030504040204" pitchFamily="34" charset="0"/>
              </a:rPr>
              <a:t>Οι πρώτες ποιητικές συλλογές του </a:t>
            </a:r>
            <a:r>
              <a:rPr lang="el-GR" sz="1200" dirty="0" err="1">
                <a:solidFill>
                  <a:srgbClr val="004B5F"/>
                </a:solidFill>
                <a:latin typeface="Tahoma" panose="020B0604030504040204" pitchFamily="34" charset="0"/>
              </a:rPr>
              <a:t>Κρυστάλλη</a:t>
            </a:r>
            <a:r>
              <a:rPr lang="el-GR" sz="1200" dirty="0">
                <a:solidFill>
                  <a:srgbClr val="004B5F"/>
                </a:solidFill>
                <a:latin typeface="Tahoma" panose="020B0604030504040204" pitchFamily="34" charset="0"/>
              </a:rPr>
              <a:t> εντάσσονται στο ρομαντισμό της Α΄ Αθηναϊκής Σχολής και είναι γραμμένες σε καθαρεύουσα γλώσσα, αποτέλεσμα των επιρροών που δέχτηκε ο ποιητής από την επαφή του με το πνεύμα του αθηναϊκού ρομαντισμού. Με τα Αγροτικά του 1890 πέρασε στον κύκλο της Νέας Αθηναϊκής Σχολής, στρεφόμενος προς τη δημοτική γλώσσα, και το δημοτικό τραγούδι. Στην πεζογραφία οι επιρροές του εντοπίζονται στο χώρο των λαϊκών παραδόσεων. </a:t>
            </a:r>
          </a:p>
          <a:p>
            <a:pPr algn="just"/>
            <a:r>
              <a:rPr lang="el-GR" sz="1200" dirty="0">
                <a:solidFill>
                  <a:srgbClr val="004B5F"/>
                </a:solidFill>
                <a:latin typeface="Tahoma" panose="020B0604030504040204" pitchFamily="34" charset="0"/>
              </a:rPr>
              <a:t>Και στα πεζά του χρησιμοποίησε αρχικά την καθαρεύουσα, στράφηκε ωστόσο σύντομα προς τη δημοτική, στη χρήση της οποίας συγκαταλέγεται στους πρωτοπόρους. Ο πρόωρος θάνατος του </a:t>
            </a:r>
            <a:r>
              <a:rPr lang="el-GR" sz="1200" dirty="0" err="1">
                <a:solidFill>
                  <a:srgbClr val="004B5F"/>
                </a:solidFill>
                <a:latin typeface="Tahoma" panose="020B0604030504040204" pitchFamily="34" charset="0"/>
              </a:rPr>
              <a:t>Κρυστάλλη</a:t>
            </a:r>
            <a:r>
              <a:rPr lang="el-GR" sz="1200" dirty="0">
                <a:solidFill>
                  <a:srgbClr val="004B5F"/>
                </a:solidFill>
                <a:latin typeface="Tahoma" panose="020B0604030504040204" pitchFamily="34" charset="0"/>
              </a:rPr>
              <a:t> μας στέρησε μιας ωριμότερης δημιουργίας του και μιας πιο ολοκληρωμένης άποψης των δυνατοτήτων του. </a:t>
            </a:r>
          </a:p>
          <a:p>
            <a:pPr algn="just"/>
            <a:endParaRPr lang="el-GR" sz="800" i="1" dirty="0">
              <a:solidFill>
                <a:srgbClr val="004B5F"/>
              </a:solidFill>
              <a:latin typeface="Tahoma" panose="020B0604030504040204" pitchFamily="34" charset="0"/>
            </a:endParaRPr>
          </a:p>
          <a:p>
            <a:pPr algn="just"/>
            <a:r>
              <a:rPr lang="el-GR" sz="800" i="1" dirty="0">
                <a:solidFill>
                  <a:srgbClr val="004B5F"/>
                </a:solidFill>
                <a:latin typeface="Tahoma" panose="020B0604030504040204" pitchFamily="34" charset="0"/>
              </a:rPr>
              <a:t>1. Για περισσότερα βιογραφικά στοιχεία του Κώστα </a:t>
            </a:r>
            <a:r>
              <a:rPr lang="el-GR" sz="800" i="1" dirty="0" err="1">
                <a:solidFill>
                  <a:srgbClr val="004B5F"/>
                </a:solidFill>
                <a:latin typeface="Tahoma" panose="020B0604030504040204" pitchFamily="34" charset="0"/>
              </a:rPr>
              <a:t>Κρυστάλλη</a:t>
            </a:r>
            <a:r>
              <a:rPr lang="el-GR" sz="800" i="1" dirty="0">
                <a:solidFill>
                  <a:srgbClr val="004B5F"/>
                </a:solidFill>
                <a:latin typeface="Tahoma" panose="020B0604030504040204" pitchFamily="34" charset="0"/>
              </a:rPr>
              <a:t> βλ. Άγρας Τέλος, «</a:t>
            </a:r>
            <a:r>
              <a:rPr lang="el-GR" sz="800" i="1" dirty="0" err="1">
                <a:solidFill>
                  <a:srgbClr val="004B5F"/>
                </a:solidFill>
                <a:latin typeface="Tahoma" panose="020B0604030504040204" pitchFamily="34" charset="0"/>
              </a:rPr>
              <a:t>Κρυστάλλης</a:t>
            </a:r>
            <a:r>
              <a:rPr lang="el-GR" sz="800" i="1" dirty="0">
                <a:solidFill>
                  <a:srgbClr val="004B5F"/>
                </a:solidFill>
                <a:latin typeface="Tahoma" panose="020B0604030504040204" pitchFamily="34" charset="0"/>
              </a:rPr>
              <a:t> Κώστας», Μεγάλη Ελληνική </a:t>
            </a:r>
            <a:r>
              <a:rPr lang="el-GR" sz="800" i="1" dirty="0" err="1">
                <a:solidFill>
                  <a:srgbClr val="004B5F"/>
                </a:solidFill>
                <a:latin typeface="Tahoma" panose="020B0604030504040204" pitchFamily="34" charset="0"/>
              </a:rPr>
              <a:t>ΕγκυκλοπαίδειαΙΕ</a:t>
            </a:r>
            <a:r>
              <a:rPr lang="el-GR" sz="800" i="1" dirty="0">
                <a:solidFill>
                  <a:srgbClr val="004B5F"/>
                </a:solidFill>
                <a:latin typeface="Tahoma" panose="020B0604030504040204" pitchFamily="34" charset="0"/>
              </a:rPr>
              <a:t>΄. Αθήνα, Πυρσός, 1931, </a:t>
            </a:r>
            <a:r>
              <a:rPr lang="el-GR" sz="800" i="1" dirty="0" err="1">
                <a:solidFill>
                  <a:srgbClr val="004B5F"/>
                </a:solidFill>
                <a:latin typeface="Tahoma" panose="020B0604030504040204" pitchFamily="34" charset="0"/>
              </a:rPr>
              <a:t>Αράγης</a:t>
            </a:r>
            <a:r>
              <a:rPr lang="el-GR" sz="800" i="1" dirty="0">
                <a:solidFill>
                  <a:srgbClr val="004B5F"/>
                </a:solidFill>
                <a:latin typeface="Tahoma" panose="020B0604030504040204" pitchFamily="34" charset="0"/>
              </a:rPr>
              <a:t> Γιώργος, «Κώστας </a:t>
            </a:r>
            <a:r>
              <a:rPr lang="el-GR" sz="800" i="1" dirty="0" err="1">
                <a:solidFill>
                  <a:srgbClr val="004B5F"/>
                </a:solidFill>
                <a:latin typeface="Tahoma" panose="020B0604030504040204" pitchFamily="34" charset="0"/>
              </a:rPr>
              <a:t>Κρυστάλλης</a:t>
            </a:r>
            <a:r>
              <a:rPr lang="el-GR" sz="800" i="1" dirty="0">
                <a:solidFill>
                  <a:srgbClr val="004B5F"/>
                </a:solidFill>
                <a:latin typeface="Tahoma" panose="020B0604030504040204" pitchFamily="34" charset="0"/>
              </a:rPr>
              <a:t>», Η παλαιότερη πεζογραφία μας· Από τις αρχές της ως τον πρώτο παγκόσμιο </a:t>
            </a:r>
            <a:r>
              <a:rPr lang="el-GR" sz="800" i="1" dirty="0" err="1">
                <a:solidFill>
                  <a:srgbClr val="004B5F"/>
                </a:solidFill>
                <a:latin typeface="Tahoma" panose="020B0604030504040204" pitchFamily="34" charset="0"/>
              </a:rPr>
              <a:t>πόλεμοΗ</a:t>
            </a:r>
            <a:r>
              <a:rPr lang="el-GR" sz="800" i="1" dirty="0">
                <a:solidFill>
                  <a:srgbClr val="004B5F"/>
                </a:solidFill>
                <a:latin typeface="Tahoma" panose="020B0604030504040204" pitchFamily="34" charset="0"/>
              </a:rPr>
              <a:t>΄ (1880-1900), σ.252-263. Αθήνα, </a:t>
            </a:r>
            <a:r>
              <a:rPr lang="el-GR" sz="800" i="1" dirty="0" err="1">
                <a:solidFill>
                  <a:srgbClr val="004B5F"/>
                </a:solidFill>
                <a:latin typeface="Tahoma" panose="020B0604030504040204" pitchFamily="34" charset="0"/>
              </a:rPr>
              <a:t>Σοκόλης</a:t>
            </a:r>
            <a:r>
              <a:rPr lang="el-GR" sz="800" i="1" dirty="0">
                <a:solidFill>
                  <a:srgbClr val="004B5F"/>
                </a:solidFill>
                <a:latin typeface="Tahoma" panose="020B0604030504040204" pitchFamily="34" charset="0"/>
              </a:rPr>
              <a:t>, 1997, Αργυρίου </a:t>
            </a:r>
            <a:r>
              <a:rPr lang="el-GR" sz="800" i="1" dirty="0" err="1">
                <a:solidFill>
                  <a:srgbClr val="004B5F"/>
                </a:solidFill>
                <a:latin typeface="Tahoma" panose="020B0604030504040204" pitchFamily="34" charset="0"/>
              </a:rPr>
              <a:t>Αλεξ</a:t>
            </a:r>
            <a:r>
              <a:rPr lang="el-GR" sz="800" i="1" dirty="0">
                <a:solidFill>
                  <a:srgbClr val="004B5F"/>
                </a:solidFill>
                <a:latin typeface="Tahoma" panose="020B0604030504040204" pitchFamily="34" charset="0"/>
              </a:rPr>
              <a:t>., «</a:t>
            </a:r>
            <a:r>
              <a:rPr lang="el-GR" sz="800" i="1" dirty="0" err="1">
                <a:solidFill>
                  <a:srgbClr val="004B5F"/>
                </a:solidFill>
                <a:latin typeface="Tahoma" panose="020B0604030504040204" pitchFamily="34" charset="0"/>
              </a:rPr>
              <a:t>Κρυστάλλης</a:t>
            </a:r>
            <a:r>
              <a:rPr lang="el-GR" sz="800" i="1" dirty="0">
                <a:solidFill>
                  <a:srgbClr val="004B5F"/>
                </a:solidFill>
                <a:latin typeface="Tahoma" panose="020B0604030504040204" pitchFamily="34" charset="0"/>
              </a:rPr>
              <a:t> Κώστας», Παγκόσμιο Βιογραφικό Λεξικό5. Αθήνα, Εκδοτική Αθηνών, 1986, Μερακλής Μ.Γ., «Κώστας </a:t>
            </a:r>
            <a:r>
              <a:rPr lang="el-GR" sz="800" i="1" dirty="0" err="1">
                <a:solidFill>
                  <a:srgbClr val="004B5F"/>
                </a:solidFill>
                <a:latin typeface="Tahoma" panose="020B0604030504040204" pitchFamily="34" charset="0"/>
              </a:rPr>
              <a:t>Κρυστάλλης</a:t>
            </a:r>
            <a:r>
              <a:rPr lang="el-GR" sz="800" i="1" dirty="0">
                <a:solidFill>
                  <a:srgbClr val="004B5F"/>
                </a:solidFill>
                <a:latin typeface="Tahoma" panose="020B0604030504040204" pitchFamily="34" charset="0"/>
              </a:rPr>
              <a:t>», Η ελληνική ποίηση· Ρομαντικοί – Εποχή του Παλαμά - </a:t>
            </a:r>
            <a:r>
              <a:rPr lang="el-GR" sz="800" i="1" dirty="0" err="1">
                <a:solidFill>
                  <a:srgbClr val="004B5F"/>
                </a:solidFill>
                <a:latin typeface="Tahoma" panose="020B0604030504040204" pitchFamily="34" charset="0"/>
              </a:rPr>
              <a:t>Μεταπαλαμικοί</a:t>
            </a:r>
            <a:r>
              <a:rPr lang="el-GR" sz="800" i="1" dirty="0">
                <a:solidFill>
                  <a:srgbClr val="004B5F"/>
                </a:solidFill>
                <a:latin typeface="Tahoma" panose="020B0604030504040204" pitchFamily="34" charset="0"/>
              </a:rPr>
              <a:t>· Ανθολογία – Γραμματολογία, σ.278-282. Αθήνα, </a:t>
            </a:r>
            <a:r>
              <a:rPr lang="el-GR" sz="800" i="1" dirty="0" err="1">
                <a:solidFill>
                  <a:srgbClr val="004B5F"/>
                </a:solidFill>
                <a:latin typeface="Tahoma" panose="020B0604030504040204" pitchFamily="34" charset="0"/>
              </a:rPr>
              <a:t>Σοκόλης</a:t>
            </a:r>
            <a:r>
              <a:rPr lang="el-GR" sz="800" i="1" dirty="0">
                <a:solidFill>
                  <a:srgbClr val="004B5F"/>
                </a:solidFill>
                <a:latin typeface="Tahoma" panose="020B0604030504040204" pitchFamily="34" charset="0"/>
              </a:rPr>
              <a:t>, 1977, Περάνθης Μιχαήλ, «</a:t>
            </a:r>
            <a:r>
              <a:rPr lang="el-GR" sz="800" i="1" dirty="0" err="1">
                <a:solidFill>
                  <a:srgbClr val="004B5F"/>
                </a:solidFill>
                <a:latin typeface="Tahoma" panose="020B0604030504040204" pitchFamily="34" charset="0"/>
              </a:rPr>
              <a:t>Κρυστάλλης</a:t>
            </a:r>
            <a:r>
              <a:rPr lang="el-GR" sz="800" i="1" dirty="0">
                <a:solidFill>
                  <a:srgbClr val="004B5F"/>
                </a:solidFill>
                <a:latin typeface="Tahoma" panose="020B0604030504040204" pitchFamily="34" charset="0"/>
              </a:rPr>
              <a:t> Κώστας», Μεγάλη Εγκυκλοπαίδεια της Νεοελληνικής Λογοτεχνίας9. Αθήνα, Χάρη </a:t>
            </a:r>
            <a:r>
              <a:rPr lang="el-GR" sz="800" i="1" dirty="0" err="1">
                <a:solidFill>
                  <a:srgbClr val="004B5F"/>
                </a:solidFill>
                <a:latin typeface="Tahoma" panose="020B0604030504040204" pitchFamily="34" charset="0"/>
              </a:rPr>
              <a:t>Πάτση</a:t>
            </a:r>
            <a:r>
              <a:rPr lang="el-GR" sz="800" i="1" dirty="0">
                <a:solidFill>
                  <a:srgbClr val="004B5F"/>
                </a:solidFill>
                <a:latin typeface="Tahoma" panose="020B0604030504040204" pitchFamily="34" charset="0"/>
              </a:rPr>
              <a:t>, </a:t>
            </a:r>
            <a:r>
              <a:rPr lang="el-GR" sz="800" i="1" dirty="0" err="1">
                <a:solidFill>
                  <a:srgbClr val="004B5F"/>
                </a:solidFill>
                <a:latin typeface="Tahoma" panose="020B0604030504040204" pitchFamily="34" charset="0"/>
              </a:rPr>
              <a:t>χ.χ</a:t>
            </a:r>
            <a:r>
              <a:rPr lang="el-GR" sz="800" i="1" dirty="0">
                <a:solidFill>
                  <a:srgbClr val="004B5F"/>
                </a:solidFill>
                <a:latin typeface="Tahoma" panose="020B0604030504040204" pitchFamily="34" charset="0"/>
              </a:rPr>
              <a:t>. και «</a:t>
            </a:r>
            <a:r>
              <a:rPr lang="el-GR" sz="800" i="1" dirty="0" err="1">
                <a:solidFill>
                  <a:srgbClr val="004B5F"/>
                </a:solidFill>
                <a:latin typeface="Tahoma" panose="020B0604030504040204" pitchFamily="34" charset="0"/>
              </a:rPr>
              <a:t>Χρονολόγιο</a:t>
            </a:r>
            <a:r>
              <a:rPr lang="el-GR" sz="800" i="1" dirty="0">
                <a:solidFill>
                  <a:srgbClr val="004B5F"/>
                </a:solidFill>
                <a:latin typeface="Tahoma" panose="020B0604030504040204" pitchFamily="34" charset="0"/>
              </a:rPr>
              <a:t> Κώστα </a:t>
            </a:r>
            <a:r>
              <a:rPr lang="el-GR" sz="800" i="1" dirty="0" err="1">
                <a:solidFill>
                  <a:srgbClr val="004B5F"/>
                </a:solidFill>
                <a:latin typeface="Tahoma" panose="020B0604030504040204" pitchFamily="34" charset="0"/>
              </a:rPr>
              <a:t>Κρυστάλλη</a:t>
            </a:r>
            <a:r>
              <a:rPr lang="el-GR" sz="800" i="1" dirty="0">
                <a:solidFill>
                  <a:srgbClr val="004B5F"/>
                </a:solidFill>
                <a:latin typeface="Tahoma" panose="020B0604030504040204" pitchFamily="34" charset="0"/>
              </a:rPr>
              <a:t>», Διαβάζω326, 5/1/1994, σ.38-39.</a:t>
            </a:r>
            <a:endParaRPr lang="el-GR" sz="800" i="1" dirty="0"/>
          </a:p>
        </p:txBody>
      </p:sp>
    </p:spTree>
    <p:extLst>
      <p:ext uri="{BB962C8B-B14F-4D97-AF65-F5344CB8AC3E}">
        <p14:creationId xmlns:p14="http://schemas.microsoft.com/office/powerpoint/2010/main" val="1797611181"/>
      </p:ext>
    </p:extLst>
  </p:cSld>
  <p:clrMapOvr>
    <a:masterClrMapping/>
  </p:clrMapOvr>
  <p:transition spd="slow">
    <p:wipe/>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Ορθογώνιο 1">
            <a:extLst>
              <a:ext uri="{FF2B5EF4-FFF2-40B4-BE49-F238E27FC236}">
                <a16:creationId xmlns:a16="http://schemas.microsoft.com/office/drawing/2014/main" id="{BCC7E31F-A699-4328-A0F6-E3AA056DB56D}"/>
              </a:ext>
            </a:extLst>
          </p:cNvPr>
          <p:cNvSpPr/>
          <p:nvPr/>
        </p:nvSpPr>
        <p:spPr>
          <a:xfrm>
            <a:off x="3491884" y="1193359"/>
            <a:ext cx="6096000" cy="4708981"/>
          </a:xfrm>
          <a:prstGeom prst="rect">
            <a:avLst/>
          </a:prstGeom>
          <a:ln>
            <a:solidFill>
              <a:srgbClr val="FF0000"/>
            </a:solidFill>
          </a:ln>
        </p:spPr>
        <p:txBody>
          <a:bodyPr>
            <a:spAutoFit/>
          </a:bodyPr>
          <a:lstStyle/>
          <a:p>
            <a:r>
              <a:rPr lang="el-GR" sz="1200" b="1" dirty="0" err="1">
                <a:solidFill>
                  <a:srgbClr val="004B5F"/>
                </a:solidFill>
                <a:latin typeface="Tahoma" panose="020B0604030504040204" pitchFamily="34" charset="0"/>
              </a:rPr>
              <a:t>Εργογραφία</a:t>
            </a:r>
            <a:endParaRPr lang="el-GR" sz="1200" dirty="0">
              <a:solidFill>
                <a:srgbClr val="004B5F"/>
              </a:solidFill>
              <a:latin typeface="Tahoma" panose="020B0604030504040204" pitchFamily="34" charset="0"/>
            </a:endParaRPr>
          </a:p>
          <a:p>
            <a:br>
              <a:rPr lang="el-GR" sz="1200" dirty="0">
                <a:solidFill>
                  <a:srgbClr val="004B5F"/>
                </a:solidFill>
                <a:latin typeface="Tahoma" panose="020B0604030504040204" pitchFamily="34" charset="0"/>
              </a:rPr>
            </a:br>
            <a:r>
              <a:rPr lang="el-GR" sz="1200" dirty="0">
                <a:solidFill>
                  <a:srgbClr val="004B5F"/>
                </a:solidFill>
                <a:latin typeface="Tahoma" panose="020B0604030504040204" pitchFamily="34" charset="0"/>
              </a:rPr>
              <a:t>(πρώτες αυτοτελείς εκδόσεις) 1</a:t>
            </a:r>
            <a:br>
              <a:rPr lang="el-GR" sz="1200" dirty="0">
                <a:solidFill>
                  <a:srgbClr val="004B5F"/>
                </a:solidFill>
                <a:latin typeface="Tahoma" panose="020B0604030504040204" pitchFamily="34" charset="0"/>
              </a:rPr>
            </a:br>
            <a:br>
              <a:rPr lang="el-GR" sz="1200" dirty="0">
                <a:solidFill>
                  <a:srgbClr val="004B5F"/>
                </a:solidFill>
                <a:latin typeface="Tahoma" panose="020B0604030504040204" pitchFamily="34" charset="0"/>
              </a:rPr>
            </a:br>
            <a:r>
              <a:rPr lang="el-GR" sz="1200" dirty="0" err="1">
                <a:solidFill>
                  <a:srgbClr val="004B5F"/>
                </a:solidFill>
                <a:latin typeface="Tahoma" panose="020B0604030504040204" pitchFamily="34" charset="0"/>
              </a:rPr>
              <a:t>Ι.Ποίηση</a:t>
            </a:r>
            <a:br>
              <a:rPr lang="el-GR" sz="1200" dirty="0">
                <a:solidFill>
                  <a:srgbClr val="004B5F"/>
                </a:solidFill>
                <a:latin typeface="Tahoma" panose="020B0604030504040204" pitchFamily="34" charset="0"/>
              </a:rPr>
            </a:br>
            <a:r>
              <a:rPr lang="el-GR" sz="1200" dirty="0">
                <a:solidFill>
                  <a:srgbClr val="004B5F"/>
                </a:solidFill>
                <a:latin typeface="Tahoma" panose="020B0604030504040204" pitchFamily="34" charset="0"/>
              </a:rPr>
              <a:t>• Αι </a:t>
            </a:r>
            <a:r>
              <a:rPr lang="el-GR" sz="1200" dirty="0" err="1">
                <a:solidFill>
                  <a:srgbClr val="004B5F"/>
                </a:solidFill>
                <a:latin typeface="Tahoma" panose="020B0604030504040204" pitchFamily="34" charset="0"/>
              </a:rPr>
              <a:t>σκιαί</a:t>
            </a:r>
            <a:r>
              <a:rPr lang="el-GR" sz="1200" dirty="0">
                <a:solidFill>
                  <a:srgbClr val="004B5F"/>
                </a:solidFill>
                <a:latin typeface="Tahoma" panose="020B0604030504040204" pitchFamily="34" charset="0"/>
              </a:rPr>
              <a:t> του Άδου. Αθήνα, τυπ. Κωνσταντινίδου, 1887.</a:t>
            </a:r>
            <a:br>
              <a:rPr lang="el-GR" sz="1200" dirty="0">
                <a:solidFill>
                  <a:srgbClr val="004B5F"/>
                </a:solidFill>
                <a:latin typeface="Tahoma" panose="020B0604030504040204" pitchFamily="34" charset="0"/>
              </a:rPr>
            </a:br>
            <a:r>
              <a:rPr lang="el-GR" sz="1200" dirty="0">
                <a:solidFill>
                  <a:srgbClr val="004B5F"/>
                </a:solidFill>
                <a:latin typeface="Tahoma" panose="020B0604030504040204" pitchFamily="34" charset="0"/>
              </a:rPr>
              <a:t>• Ο καλόγερος της Κλεισούρας του Μεσολογγίου. Αθήνα, τυπ. </a:t>
            </a:r>
            <a:r>
              <a:rPr lang="el-GR" sz="1200" dirty="0" err="1">
                <a:solidFill>
                  <a:srgbClr val="004B5F"/>
                </a:solidFill>
                <a:latin typeface="Tahoma" panose="020B0604030504040204" pitchFamily="34" charset="0"/>
              </a:rPr>
              <a:t>Αλεξ</a:t>
            </a:r>
            <a:r>
              <a:rPr lang="el-GR" sz="1200" dirty="0">
                <a:solidFill>
                  <a:srgbClr val="004B5F"/>
                </a:solidFill>
                <a:latin typeface="Tahoma" panose="020B0604030504040204" pitchFamily="34" charset="0"/>
              </a:rPr>
              <a:t>. Παπαγεωργίου, 1890.</a:t>
            </a:r>
            <a:br>
              <a:rPr lang="el-GR" sz="1200" dirty="0">
                <a:solidFill>
                  <a:srgbClr val="004B5F"/>
                </a:solidFill>
                <a:latin typeface="Tahoma" panose="020B0604030504040204" pitchFamily="34" charset="0"/>
              </a:rPr>
            </a:br>
            <a:r>
              <a:rPr lang="el-GR" sz="1200" dirty="0">
                <a:solidFill>
                  <a:srgbClr val="004B5F"/>
                </a:solidFill>
                <a:latin typeface="Tahoma" panose="020B0604030504040204" pitchFamily="34" charset="0"/>
              </a:rPr>
              <a:t>• Αγροτικά. </a:t>
            </a:r>
            <a:r>
              <a:rPr lang="el-GR" sz="1200" dirty="0" err="1">
                <a:solidFill>
                  <a:srgbClr val="004B5F"/>
                </a:solidFill>
                <a:latin typeface="Tahoma" panose="020B0604030504040204" pitchFamily="34" charset="0"/>
              </a:rPr>
              <a:t>Αθήνα,τυπ</a:t>
            </a:r>
            <a:r>
              <a:rPr lang="el-GR" sz="1200" dirty="0">
                <a:solidFill>
                  <a:srgbClr val="004B5F"/>
                </a:solidFill>
                <a:latin typeface="Tahoma" panose="020B0604030504040204" pitchFamily="34" charset="0"/>
              </a:rPr>
              <a:t>. </a:t>
            </a:r>
            <a:r>
              <a:rPr lang="el-GR" sz="1200" dirty="0" err="1">
                <a:solidFill>
                  <a:srgbClr val="004B5F"/>
                </a:solidFill>
                <a:latin typeface="Tahoma" panose="020B0604030504040204" pitchFamily="34" charset="0"/>
              </a:rPr>
              <a:t>Αλεξ.Παπαγεωργίου</a:t>
            </a:r>
            <a:r>
              <a:rPr lang="el-GR" sz="1200" dirty="0">
                <a:solidFill>
                  <a:srgbClr val="004B5F"/>
                </a:solidFill>
                <a:latin typeface="Tahoma" panose="020B0604030504040204" pitchFamily="34" charset="0"/>
              </a:rPr>
              <a:t>, 1891.</a:t>
            </a:r>
            <a:br>
              <a:rPr lang="el-GR" sz="1200" dirty="0">
                <a:solidFill>
                  <a:srgbClr val="004B5F"/>
                </a:solidFill>
                <a:latin typeface="Tahoma" panose="020B0604030504040204" pitchFamily="34" charset="0"/>
              </a:rPr>
            </a:br>
            <a:r>
              <a:rPr lang="el-GR" sz="1200" dirty="0">
                <a:solidFill>
                  <a:srgbClr val="004B5F"/>
                </a:solidFill>
                <a:latin typeface="Tahoma" panose="020B0604030504040204" pitchFamily="34" charset="0"/>
              </a:rPr>
              <a:t>• Ο τραγουδιστής του χωριού και της στάνης. Αθήνα, </a:t>
            </a:r>
            <a:r>
              <a:rPr lang="el-GR" sz="1200" dirty="0" err="1">
                <a:solidFill>
                  <a:srgbClr val="004B5F"/>
                </a:solidFill>
                <a:latin typeface="Tahoma" panose="020B0604030504040204" pitchFamily="34" charset="0"/>
              </a:rPr>
              <a:t>τυπ.Εστίας</a:t>
            </a:r>
            <a:r>
              <a:rPr lang="el-GR" sz="1200" dirty="0">
                <a:solidFill>
                  <a:srgbClr val="004B5F"/>
                </a:solidFill>
                <a:latin typeface="Tahoma" panose="020B0604030504040204" pitchFamily="34" charset="0"/>
              </a:rPr>
              <a:t>, 1893.</a:t>
            </a:r>
            <a:br>
              <a:rPr lang="el-GR" sz="1200" dirty="0">
                <a:solidFill>
                  <a:srgbClr val="004B5F"/>
                </a:solidFill>
                <a:latin typeface="Tahoma" panose="020B0604030504040204" pitchFamily="34" charset="0"/>
              </a:rPr>
            </a:br>
            <a:r>
              <a:rPr lang="el-GR" sz="1200" dirty="0" err="1">
                <a:solidFill>
                  <a:srgbClr val="004B5F"/>
                </a:solidFill>
                <a:latin typeface="Tahoma" panose="020B0604030504040204" pitchFamily="34" charset="0"/>
              </a:rPr>
              <a:t>ΙΙ.Πεζογραφία</a:t>
            </a:r>
            <a:br>
              <a:rPr lang="el-GR" sz="1200" dirty="0">
                <a:solidFill>
                  <a:srgbClr val="004B5F"/>
                </a:solidFill>
                <a:latin typeface="Tahoma" panose="020B0604030504040204" pitchFamily="34" charset="0"/>
              </a:rPr>
            </a:br>
            <a:r>
              <a:rPr lang="el-GR" sz="1200" dirty="0">
                <a:solidFill>
                  <a:srgbClr val="004B5F"/>
                </a:solidFill>
                <a:latin typeface="Tahoma" panose="020B0604030504040204" pitchFamily="34" charset="0"/>
              </a:rPr>
              <a:t>• Πεζογραφήματα. Αθήνα, </a:t>
            </a:r>
            <a:r>
              <a:rPr lang="el-GR" sz="1200" dirty="0" err="1">
                <a:solidFill>
                  <a:srgbClr val="004B5F"/>
                </a:solidFill>
                <a:latin typeface="Tahoma" panose="020B0604030504040204" pitchFamily="34" charset="0"/>
              </a:rPr>
              <a:t>τυπ.Εστίας</a:t>
            </a:r>
            <a:r>
              <a:rPr lang="el-GR" sz="1200" dirty="0">
                <a:solidFill>
                  <a:srgbClr val="004B5F"/>
                </a:solidFill>
                <a:latin typeface="Tahoma" panose="020B0604030504040204" pitchFamily="34" charset="0"/>
              </a:rPr>
              <a:t>, 1894.</a:t>
            </a:r>
            <a:br>
              <a:rPr lang="el-GR" sz="1200" dirty="0">
                <a:solidFill>
                  <a:srgbClr val="004B5F"/>
                </a:solidFill>
                <a:latin typeface="Tahoma" panose="020B0604030504040204" pitchFamily="34" charset="0"/>
              </a:rPr>
            </a:br>
            <a:r>
              <a:rPr lang="el-GR" sz="1200" dirty="0" err="1">
                <a:solidFill>
                  <a:srgbClr val="004B5F"/>
                </a:solidFill>
                <a:latin typeface="Tahoma" panose="020B0604030504040204" pitchFamily="34" charset="0"/>
              </a:rPr>
              <a:t>ΙΙΙ.Συγκεντρωτικές</a:t>
            </a:r>
            <a:r>
              <a:rPr lang="el-GR" sz="1200" dirty="0">
                <a:solidFill>
                  <a:srgbClr val="004B5F"/>
                </a:solidFill>
                <a:latin typeface="Tahoma" panose="020B0604030504040204" pitchFamily="34" charset="0"/>
              </a:rPr>
              <a:t> εκδόσεις</a:t>
            </a:r>
            <a:br>
              <a:rPr lang="el-GR" sz="1200" dirty="0">
                <a:solidFill>
                  <a:srgbClr val="004B5F"/>
                </a:solidFill>
                <a:latin typeface="Tahoma" panose="020B0604030504040204" pitchFamily="34" charset="0"/>
              </a:rPr>
            </a:br>
            <a:r>
              <a:rPr lang="el-GR" sz="1200" dirty="0">
                <a:solidFill>
                  <a:srgbClr val="004B5F"/>
                </a:solidFill>
                <a:latin typeface="Tahoma" panose="020B0604030504040204" pitchFamily="34" charset="0"/>
              </a:rPr>
              <a:t>• Έργα · Ποιήματα - Πεζά1-2. Αθήνα, </a:t>
            </a:r>
            <a:r>
              <a:rPr lang="el-GR" sz="1200" dirty="0" err="1">
                <a:solidFill>
                  <a:srgbClr val="004B5F"/>
                </a:solidFill>
                <a:latin typeface="Tahoma" panose="020B0604030504040204" pitchFamily="34" charset="0"/>
              </a:rPr>
              <a:t>Ι.Δ.Κολλάρος</a:t>
            </a:r>
            <a:r>
              <a:rPr lang="el-GR" sz="1200" dirty="0">
                <a:solidFill>
                  <a:srgbClr val="004B5F"/>
                </a:solidFill>
                <a:latin typeface="Tahoma" panose="020B0604030504040204" pitchFamily="34" charset="0"/>
              </a:rPr>
              <a:t>, 1912.</a:t>
            </a:r>
            <a:br>
              <a:rPr lang="el-GR" sz="1200" dirty="0">
                <a:solidFill>
                  <a:srgbClr val="004B5F"/>
                </a:solidFill>
                <a:latin typeface="Tahoma" panose="020B0604030504040204" pitchFamily="34" charset="0"/>
              </a:rPr>
            </a:br>
            <a:r>
              <a:rPr lang="el-GR" sz="1200" dirty="0">
                <a:solidFill>
                  <a:srgbClr val="004B5F"/>
                </a:solidFill>
                <a:latin typeface="Tahoma" panose="020B0604030504040204" pitchFamily="34" charset="0"/>
              </a:rPr>
              <a:t>• Τα ποιήματα· Μετά προλόγου υπό </a:t>
            </a:r>
            <a:r>
              <a:rPr lang="el-GR" sz="1200" dirty="0" err="1">
                <a:solidFill>
                  <a:srgbClr val="004B5F"/>
                </a:solidFill>
                <a:latin typeface="Tahoma" panose="020B0604030504040204" pitchFamily="34" charset="0"/>
              </a:rPr>
              <a:t>Ι.Ζερβού</a:t>
            </a:r>
            <a:r>
              <a:rPr lang="el-GR" sz="1200" dirty="0">
                <a:solidFill>
                  <a:srgbClr val="004B5F"/>
                </a:solidFill>
                <a:latin typeface="Tahoma" panose="020B0604030504040204" pitchFamily="34" charset="0"/>
              </a:rPr>
              <a:t>. Αθήνα, Φέξης, 1916.</a:t>
            </a:r>
            <a:br>
              <a:rPr lang="el-GR" sz="1200" dirty="0">
                <a:solidFill>
                  <a:srgbClr val="004B5F"/>
                </a:solidFill>
                <a:latin typeface="Tahoma" panose="020B0604030504040204" pitchFamily="34" charset="0"/>
              </a:rPr>
            </a:br>
            <a:r>
              <a:rPr lang="el-GR" sz="1200" dirty="0">
                <a:solidFill>
                  <a:srgbClr val="004B5F"/>
                </a:solidFill>
                <a:latin typeface="Tahoma" panose="020B0604030504040204" pitchFamily="34" charset="0"/>
              </a:rPr>
              <a:t>• Άπαντα• Ποιήματα – Πεζογραφήματα – Λαογραφικά – Ιστορικά – Γράμματα, τόμος Α΄· Πρόλογος- Εισαγωγή- Επιμέλεια </a:t>
            </a:r>
            <a:r>
              <a:rPr lang="el-GR" sz="1200" dirty="0" err="1">
                <a:solidFill>
                  <a:srgbClr val="004B5F"/>
                </a:solidFill>
                <a:latin typeface="Tahoma" panose="020B0604030504040204" pitchFamily="34" charset="0"/>
              </a:rPr>
              <a:t>Γ.Βαλέτα</a:t>
            </a:r>
            <a:r>
              <a:rPr lang="el-GR" sz="1200" dirty="0">
                <a:solidFill>
                  <a:srgbClr val="004B5F"/>
                </a:solidFill>
                <a:latin typeface="Tahoma" panose="020B0604030504040204" pitchFamily="34" charset="0"/>
              </a:rPr>
              <a:t>. Αθήνα, </a:t>
            </a:r>
            <a:r>
              <a:rPr lang="el-GR" sz="1200" dirty="0" err="1">
                <a:solidFill>
                  <a:srgbClr val="004B5F"/>
                </a:solidFill>
                <a:latin typeface="Tahoma" panose="020B0604030504040204" pitchFamily="34" charset="0"/>
              </a:rPr>
              <a:t>Βιβλιοαθηναϊκή</a:t>
            </a:r>
            <a:r>
              <a:rPr lang="el-GR" sz="1200" dirty="0">
                <a:solidFill>
                  <a:srgbClr val="004B5F"/>
                </a:solidFill>
                <a:latin typeface="Tahoma" panose="020B0604030504040204" pitchFamily="34" charset="0"/>
              </a:rPr>
              <a:t>, </a:t>
            </a:r>
            <a:r>
              <a:rPr lang="el-GR" sz="1200" dirty="0" err="1">
                <a:solidFill>
                  <a:srgbClr val="004B5F"/>
                </a:solidFill>
                <a:latin typeface="Tahoma" panose="020B0604030504040204" pitchFamily="34" charset="0"/>
              </a:rPr>
              <a:t>χ.χ</a:t>
            </a:r>
            <a:r>
              <a:rPr lang="el-GR" sz="1200" dirty="0">
                <a:solidFill>
                  <a:srgbClr val="004B5F"/>
                </a:solidFill>
                <a:latin typeface="Tahoma" panose="020B0604030504040204" pitchFamily="34" charset="0"/>
              </a:rPr>
              <a:t>.</a:t>
            </a:r>
            <a:br>
              <a:rPr lang="el-GR" sz="1200" dirty="0">
                <a:solidFill>
                  <a:srgbClr val="004B5F"/>
                </a:solidFill>
                <a:latin typeface="Tahoma" panose="020B0604030504040204" pitchFamily="34" charset="0"/>
              </a:rPr>
            </a:br>
            <a:r>
              <a:rPr lang="el-GR" sz="1200" dirty="0">
                <a:solidFill>
                  <a:srgbClr val="004B5F"/>
                </a:solidFill>
                <a:latin typeface="Tahoma" panose="020B0604030504040204" pitchFamily="34" charset="0"/>
              </a:rPr>
              <a:t>• Άπαντα• Ποιήματα – Πεζογραφήματα – Λαογραφικά – Ιστορικά – Γράμματα, τόμος Β΄· Πρόλογος- Εισαγωγή- Επιμέλεια </a:t>
            </a:r>
            <a:r>
              <a:rPr lang="el-GR" sz="1200" dirty="0" err="1">
                <a:solidFill>
                  <a:srgbClr val="004B5F"/>
                </a:solidFill>
                <a:latin typeface="Tahoma" panose="020B0604030504040204" pitchFamily="34" charset="0"/>
              </a:rPr>
              <a:t>Γ.Βαλέτα</a:t>
            </a:r>
            <a:r>
              <a:rPr lang="el-GR" sz="1200" dirty="0">
                <a:solidFill>
                  <a:srgbClr val="004B5F"/>
                </a:solidFill>
                <a:latin typeface="Tahoma" panose="020B0604030504040204" pitchFamily="34" charset="0"/>
              </a:rPr>
              <a:t>. Αθήνα, </a:t>
            </a:r>
            <a:r>
              <a:rPr lang="el-GR" sz="1200" dirty="0" err="1">
                <a:solidFill>
                  <a:srgbClr val="004B5F"/>
                </a:solidFill>
                <a:latin typeface="Tahoma" panose="020B0604030504040204" pitchFamily="34" charset="0"/>
              </a:rPr>
              <a:t>Βιβλιοαθηναϊκή</a:t>
            </a:r>
            <a:r>
              <a:rPr lang="el-GR" sz="1200" dirty="0">
                <a:solidFill>
                  <a:srgbClr val="004B5F"/>
                </a:solidFill>
                <a:latin typeface="Tahoma" panose="020B0604030504040204" pitchFamily="34" charset="0"/>
              </a:rPr>
              <a:t>, </a:t>
            </a:r>
            <a:r>
              <a:rPr lang="el-GR" sz="1200" dirty="0" err="1">
                <a:solidFill>
                  <a:srgbClr val="004B5F"/>
                </a:solidFill>
                <a:latin typeface="Tahoma" panose="020B0604030504040204" pitchFamily="34" charset="0"/>
              </a:rPr>
              <a:t>χ.χ</a:t>
            </a:r>
            <a:r>
              <a:rPr lang="el-GR" sz="1200" dirty="0">
                <a:solidFill>
                  <a:srgbClr val="004B5F"/>
                </a:solidFill>
                <a:latin typeface="Tahoma" panose="020B0604030504040204" pitchFamily="34" charset="0"/>
              </a:rPr>
              <a:t>.</a:t>
            </a:r>
            <a:br>
              <a:rPr lang="el-GR" sz="1200" dirty="0">
                <a:solidFill>
                  <a:srgbClr val="004B5F"/>
                </a:solidFill>
                <a:latin typeface="Tahoma" panose="020B0604030504040204" pitchFamily="34" charset="0"/>
              </a:rPr>
            </a:br>
            <a:r>
              <a:rPr lang="el-GR" sz="1200" dirty="0">
                <a:solidFill>
                  <a:srgbClr val="004B5F"/>
                </a:solidFill>
                <a:latin typeface="Tahoma" panose="020B0604030504040204" pitchFamily="34" charset="0"/>
              </a:rPr>
              <a:t>• Τα Άπαντα• Επιμέλεια, σημειώματα, Χρ. </a:t>
            </a:r>
            <a:r>
              <a:rPr lang="el-GR" sz="1200" dirty="0" err="1">
                <a:solidFill>
                  <a:srgbClr val="004B5F"/>
                </a:solidFill>
                <a:latin typeface="Tahoma" panose="020B0604030504040204" pitchFamily="34" charset="0"/>
              </a:rPr>
              <a:t>Εμ</a:t>
            </a:r>
            <a:r>
              <a:rPr lang="el-GR" sz="1200" dirty="0">
                <a:solidFill>
                  <a:srgbClr val="004B5F"/>
                </a:solidFill>
                <a:latin typeface="Tahoma" panose="020B0604030504040204" pitchFamily="34" charset="0"/>
              </a:rPr>
              <a:t>. </a:t>
            </a:r>
            <a:r>
              <a:rPr lang="el-GR" sz="1200" dirty="0" err="1">
                <a:solidFill>
                  <a:srgbClr val="004B5F"/>
                </a:solidFill>
                <a:latin typeface="Tahoma" panose="020B0604030504040204" pitchFamily="34" charset="0"/>
              </a:rPr>
              <a:t>Αγγελομάτη</a:t>
            </a:r>
            <a:r>
              <a:rPr lang="el-GR" sz="1200" dirty="0">
                <a:solidFill>
                  <a:srgbClr val="004B5F"/>
                </a:solidFill>
                <a:latin typeface="Tahoma" panose="020B0604030504040204" pitchFamily="34" charset="0"/>
              </a:rPr>
              <a:t>, Εισαγωγή </a:t>
            </a:r>
            <a:r>
              <a:rPr lang="el-GR" sz="1200" dirty="0" err="1">
                <a:solidFill>
                  <a:srgbClr val="004B5F"/>
                </a:solidFill>
                <a:latin typeface="Tahoma" panose="020B0604030504040204" pitchFamily="34" charset="0"/>
              </a:rPr>
              <a:t>Β.Κρυστάλλη</a:t>
            </a:r>
            <a:r>
              <a:rPr lang="el-GR" sz="1200" dirty="0">
                <a:solidFill>
                  <a:srgbClr val="004B5F"/>
                </a:solidFill>
                <a:latin typeface="Tahoma" panose="020B0604030504040204" pitchFamily="34" charset="0"/>
              </a:rPr>
              <a:t>, τόμος Β΄·΄Τα πεζογραφήματα. Ιωάννινα,1948.</a:t>
            </a:r>
            <a:br>
              <a:rPr lang="el-GR" sz="1200" dirty="0">
                <a:solidFill>
                  <a:srgbClr val="004B5F"/>
                </a:solidFill>
                <a:latin typeface="Tahoma" panose="020B0604030504040204" pitchFamily="34" charset="0"/>
              </a:rPr>
            </a:br>
            <a:r>
              <a:rPr lang="el-GR" sz="1200" dirty="0">
                <a:solidFill>
                  <a:srgbClr val="004B5F"/>
                </a:solidFill>
                <a:latin typeface="Tahoma" panose="020B0604030504040204" pitchFamily="34" charset="0"/>
              </a:rPr>
              <a:t>• Ποιήματα• επιμέλεια Γιώργος </a:t>
            </a:r>
            <a:r>
              <a:rPr lang="el-GR" sz="1200" dirty="0" err="1">
                <a:solidFill>
                  <a:srgbClr val="004B5F"/>
                </a:solidFill>
                <a:latin typeface="Tahoma" panose="020B0604030504040204" pitchFamily="34" charset="0"/>
              </a:rPr>
              <a:t>Γότης</a:t>
            </a:r>
            <a:r>
              <a:rPr lang="el-GR" sz="1200" dirty="0">
                <a:solidFill>
                  <a:srgbClr val="004B5F"/>
                </a:solidFill>
                <a:latin typeface="Tahoma" panose="020B0604030504040204" pitchFamily="34" charset="0"/>
              </a:rPr>
              <a:t>. Αθήνα, Εστία, ; 1. Για αναλυτικότερα </a:t>
            </a:r>
            <a:r>
              <a:rPr lang="el-GR" sz="1200" dirty="0" err="1">
                <a:solidFill>
                  <a:srgbClr val="004B5F"/>
                </a:solidFill>
                <a:latin typeface="Tahoma" panose="020B0604030504040204" pitchFamily="34" charset="0"/>
              </a:rPr>
              <a:t>εργογραφικά</a:t>
            </a:r>
            <a:r>
              <a:rPr lang="el-GR" sz="1200" dirty="0">
                <a:solidFill>
                  <a:srgbClr val="004B5F"/>
                </a:solidFill>
                <a:latin typeface="Tahoma" panose="020B0604030504040204" pitchFamily="34" charset="0"/>
              </a:rPr>
              <a:t> και βιβλιογραφικά στοιχεία του Κώστα </a:t>
            </a:r>
            <a:r>
              <a:rPr lang="el-GR" sz="1200" dirty="0" err="1">
                <a:solidFill>
                  <a:srgbClr val="004B5F"/>
                </a:solidFill>
                <a:latin typeface="Tahoma" panose="020B0604030504040204" pitchFamily="34" charset="0"/>
              </a:rPr>
              <a:t>Κρυστάλλη</a:t>
            </a:r>
            <a:r>
              <a:rPr lang="el-GR" sz="1200" dirty="0">
                <a:solidFill>
                  <a:srgbClr val="004B5F"/>
                </a:solidFill>
                <a:latin typeface="Tahoma" panose="020B0604030504040204" pitchFamily="34" charset="0"/>
              </a:rPr>
              <a:t> βλ. Κατσίμπαλης Κ.Γ., Βιβλιογραφία Κώστα </a:t>
            </a:r>
            <a:r>
              <a:rPr lang="el-GR" sz="1200" dirty="0" err="1">
                <a:solidFill>
                  <a:srgbClr val="004B5F"/>
                </a:solidFill>
                <a:latin typeface="Tahoma" panose="020B0604030504040204" pitchFamily="34" charset="0"/>
              </a:rPr>
              <a:t>Κρυστάλλη</a:t>
            </a:r>
            <a:r>
              <a:rPr lang="el-GR" sz="1200" dirty="0">
                <a:solidFill>
                  <a:srgbClr val="004B5F"/>
                </a:solidFill>
                <a:latin typeface="Tahoma" panose="020B0604030504040204" pitchFamily="34" charset="0"/>
              </a:rPr>
              <a:t>. Αθήνα, 1937 (και συμπληρωμένη έκδοση Αθήνα, 1943).</a:t>
            </a:r>
            <a:endParaRPr lang="el-GR" sz="1200" b="0" i="0" dirty="0">
              <a:solidFill>
                <a:srgbClr val="004B5F"/>
              </a:solidFill>
              <a:effectLst/>
              <a:latin typeface="Tahoma" panose="020B0604030504040204" pitchFamily="34" charset="0"/>
            </a:endParaRPr>
          </a:p>
        </p:txBody>
      </p:sp>
    </p:spTree>
    <p:extLst>
      <p:ext uri="{BB962C8B-B14F-4D97-AF65-F5344CB8AC3E}">
        <p14:creationId xmlns:p14="http://schemas.microsoft.com/office/powerpoint/2010/main" val="40083923"/>
      </p:ext>
    </p:extLst>
  </p:cSld>
  <p:clrMapOvr>
    <a:masterClrMapping/>
  </p:clrMapOvr>
  <p:transition spd="slow">
    <p:wipe/>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Επαμεινώνδας Θωμόπουλος, Oι θερίστριες">
            <a:extLst>
              <a:ext uri="{FF2B5EF4-FFF2-40B4-BE49-F238E27FC236}">
                <a16:creationId xmlns:a16="http://schemas.microsoft.com/office/drawing/2014/main" id="{5AB9CDBD-F8DF-4340-BC92-CA8A40C324F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97760" y="390617"/>
            <a:ext cx="8663312" cy="5175682"/>
          </a:xfrm>
          <a:prstGeom prst="rect">
            <a:avLst/>
          </a:prstGeom>
          <a:noFill/>
          <a:extLst>
            <a:ext uri="{909E8E84-426E-40DD-AFC4-6F175D3DCCD1}">
              <a14:hiddenFill xmlns:a14="http://schemas.microsoft.com/office/drawing/2010/main">
                <a:solidFill>
                  <a:srgbClr val="FFFFFF"/>
                </a:solidFill>
              </a14:hiddenFill>
            </a:ext>
          </a:extLst>
        </p:spPr>
      </p:pic>
      <p:sp>
        <p:nvSpPr>
          <p:cNvPr id="2" name="Ορθογώνιο 1">
            <a:extLst>
              <a:ext uri="{FF2B5EF4-FFF2-40B4-BE49-F238E27FC236}">
                <a16:creationId xmlns:a16="http://schemas.microsoft.com/office/drawing/2014/main" id="{47CEFD26-3681-454F-8A57-4EFECFDD9C50}"/>
              </a:ext>
            </a:extLst>
          </p:cNvPr>
          <p:cNvSpPr/>
          <p:nvPr/>
        </p:nvSpPr>
        <p:spPr>
          <a:xfrm>
            <a:off x="6524296" y="5854369"/>
            <a:ext cx="4992072" cy="338554"/>
          </a:xfrm>
          <a:prstGeom prst="rect">
            <a:avLst/>
          </a:prstGeom>
        </p:spPr>
        <p:txBody>
          <a:bodyPr wrap="none">
            <a:spAutoFit/>
          </a:bodyPr>
          <a:lstStyle/>
          <a:p>
            <a:r>
              <a:rPr lang="el-GR" sz="1600" b="1" i="1" dirty="0">
                <a:solidFill>
                  <a:srgbClr val="000000"/>
                </a:solidFill>
                <a:latin typeface="Verdana" panose="020B0604030504040204" pitchFamily="34" charset="0"/>
              </a:rPr>
              <a:t>Επαμεινώνδας Θωμόπουλος, </a:t>
            </a:r>
            <a:r>
              <a:rPr lang="en-US" sz="1600" b="1" i="1" dirty="0">
                <a:solidFill>
                  <a:srgbClr val="000000"/>
                </a:solidFill>
                <a:latin typeface="Verdana" panose="020B0604030504040204" pitchFamily="34" charset="0"/>
              </a:rPr>
              <a:t>O</a:t>
            </a:r>
            <a:r>
              <a:rPr lang="el-GR" sz="1600" b="1" i="1" dirty="0">
                <a:solidFill>
                  <a:srgbClr val="000000"/>
                </a:solidFill>
                <a:latin typeface="Verdana" panose="020B0604030504040204" pitchFamily="34" charset="0"/>
              </a:rPr>
              <a:t>ι θερίστριες</a:t>
            </a:r>
            <a:endParaRPr lang="el-GR" sz="1600" b="1" i="1" dirty="0"/>
          </a:p>
        </p:txBody>
      </p:sp>
    </p:spTree>
    <p:extLst>
      <p:ext uri="{BB962C8B-B14F-4D97-AF65-F5344CB8AC3E}">
        <p14:creationId xmlns:p14="http://schemas.microsoft.com/office/powerpoint/2010/main" val="111461936"/>
      </p:ext>
    </p:extLst>
  </p:cSld>
  <p:clrMapOvr>
    <a:masterClrMapping/>
  </p:clrMapOvr>
  <p:transition spd="slow">
    <p:wipe/>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Δημήτρης Γιολδάσης (1897-1993), «Θέρος» (λάδι, 22,5x31εκ., συλλογή Γεωργίου Ι. Κατσίγρα) [πηγή: Δημοτική Πινακοθήκη Λάρισας. Μουσείο Γ.Ι. Κατσίγρα]">
            <a:extLst>
              <a:ext uri="{FF2B5EF4-FFF2-40B4-BE49-F238E27FC236}">
                <a16:creationId xmlns:a16="http://schemas.microsoft.com/office/drawing/2014/main" id="{F23A6BD4-47EA-4605-8E56-2D0CBC40B34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49732" y="849806"/>
            <a:ext cx="7950323" cy="4448175"/>
          </a:xfrm>
          <a:prstGeom prst="rect">
            <a:avLst/>
          </a:prstGeom>
          <a:noFill/>
          <a:extLst>
            <a:ext uri="{909E8E84-426E-40DD-AFC4-6F175D3DCCD1}">
              <a14:hiddenFill xmlns:a14="http://schemas.microsoft.com/office/drawing/2010/main">
                <a:solidFill>
                  <a:srgbClr val="FFFFFF"/>
                </a:solidFill>
              </a14:hiddenFill>
            </a:ext>
          </a:extLst>
        </p:spPr>
      </p:pic>
      <p:sp>
        <p:nvSpPr>
          <p:cNvPr id="3" name="Ορθογώνιο 2">
            <a:extLst>
              <a:ext uri="{FF2B5EF4-FFF2-40B4-BE49-F238E27FC236}">
                <a16:creationId xmlns:a16="http://schemas.microsoft.com/office/drawing/2014/main" id="{E410C894-CCB9-4082-84FA-BC59BFCDB7DC}"/>
              </a:ext>
            </a:extLst>
          </p:cNvPr>
          <p:cNvSpPr/>
          <p:nvPr/>
        </p:nvSpPr>
        <p:spPr>
          <a:xfrm>
            <a:off x="4841290" y="5554281"/>
            <a:ext cx="6096000" cy="738664"/>
          </a:xfrm>
          <a:prstGeom prst="rect">
            <a:avLst/>
          </a:prstGeom>
        </p:spPr>
        <p:txBody>
          <a:bodyPr>
            <a:spAutoFit/>
          </a:bodyPr>
          <a:lstStyle/>
          <a:p>
            <a:r>
              <a:rPr lang="el-GR" sz="1400" i="1" dirty="0">
                <a:solidFill>
                  <a:srgbClr val="000000"/>
                </a:solidFill>
                <a:latin typeface="Verdana" panose="020B0604030504040204" pitchFamily="34" charset="0"/>
              </a:rPr>
              <a:t>Δημήτρης </a:t>
            </a:r>
            <a:r>
              <a:rPr lang="el-GR" sz="1400" i="1" dirty="0" err="1">
                <a:solidFill>
                  <a:srgbClr val="000000"/>
                </a:solidFill>
                <a:latin typeface="Verdana" panose="020B0604030504040204" pitchFamily="34" charset="0"/>
              </a:rPr>
              <a:t>Γιολδάσης</a:t>
            </a:r>
            <a:r>
              <a:rPr lang="el-GR" sz="1400" i="1" dirty="0">
                <a:solidFill>
                  <a:srgbClr val="000000"/>
                </a:solidFill>
                <a:latin typeface="Verdana" panose="020B0604030504040204" pitchFamily="34" charset="0"/>
              </a:rPr>
              <a:t> (1897-1993), «Θέρος» </a:t>
            </a:r>
          </a:p>
          <a:p>
            <a:r>
              <a:rPr lang="el-GR" sz="1400" i="1" dirty="0">
                <a:solidFill>
                  <a:srgbClr val="000000"/>
                </a:solidFill>
                <a:latin typeface="Verdana" panose="020B0604030504040204" pitchFamily="34" charset="0"/>
              </a:rPr>
              <a:t>(λάδι, 22,5x31εκ., συλλογή Γεωργίου Ι. </a:t>
            </a:r>
            <a:r>
              <a:rPr lang="el-GR" sz="1400" i="1" dirty="0" err="1">
                <a:solidFill>
                  <a:srgbClr val="000000"/>
                </a:solidFill>
                <a:latin typeface="Verdana" panose="020B0604030504040204" pitchFamily="34" charset="0"/>
              </a:rPr>
              <a:t>Κατσίγρα</a:t>
            </a:r>
            <a:r>
              <a:rPr lang="el-GR" sz="1400" i="1" dirty="0">
                <a:solidFill>
                  <a:srgbClr val="000000"/>
                </a:solidFill>
                <a:latin typeface="Verdana" panose="020B0604030504040204" pitchFamily="34" charset="0"/>
              </a:rPr>
              <a:t>) [πηγή: Δημοτική Πινακοθήκη Λάρισας. Μουσείο Γ.Ι. </a:t>
            </a:r>
            <a:r>
              <a:rPr lang="el-GR" sz="1400" i="1" dirty="0" err="1">
                <a:solidFill>
                  <a:srgbClr val="000000"/>
                </a:solidFill>
                <a:latin typeface="Verdana" panose="020B0604030504040204" pitchFamily="34" charset="0"/>
              </a:rPr>
              <a:t>Κατσίγρα</a:t>
            </a:r>
            <a:r>
              <a:rPr lang="el-GR" sz="1400" i="1" dirty="0">
                <a:solidFill>
                  <a:srgbClr val="000000"/>
                </a:solidFill>
                <a:latin typeface="Verdana" panose="020B0604030504040204" pitchFamily="34" charset="0"/>
              </a:rPr>
              <a:t>]</a:t>
            </a:r>
            <a:endParaRPr lang="el-GR" sz="1400" i="1" dirty="0"/>
          </a:p>
        </p:txBody>
      </p:sp>
    </p:spTree>
    <p:extLst>
      <p:ext uri="{BB962C8B-B14F-4D97-AF65-F5344CB8AC3E}">
        <p14:creationId xmlns:p14="http://schemas.microsoft.com/office/powerpoint/2010/main" val="2389316116"/>
      </p:ext>
    </p:extLst>
  </p:cSld>
  <p:clrMapOvr>
    <a:masterClrMapping/>
  </p:clrMapOvr>
  <p:transition spd="slow">
    <p:wipe/>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descr="Jules Breton (1827-1906), «Fin du travail [= Τέλος της εργασίας]» (λάδι σε καμβά, 84x120εκ., 1887) [πηγή: Μουσείο Brooklyn, Νέα Υόρκη]">
            <a:extLst>
              <a:ext uri="{FF2B5EF4-FFF2-40B4-BE49-F238E27FC236}">
                <a16:creationId xmlns:a16="http://schemas.microsoft.com/office/drawing/2014/main" id="{1584EF63-DCEB-4F09-8DD3-19750755E4E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116063" y="547781"/>
            <a:ext cx="8479839" cy="5346992"/>
          </a:xfrm>
          <a:prstGeom prst="rect">
            <a:avLst/>
          </a:prstGeom>
          <a:noFill/>
          <a:extLst>
            <a:ext uri="{909E8E84-426E-40DD-AFC4-6F175D3DCCD1}">
              <a14:hiddenFill xmlns:a14="http://schemas.microsoft.com/office/drawing/2010/main">
                <a:solidFill>
                  <a:srgbClr val="FFFFFF"/>
                </a:solidFill>
              </a14:hiddenFill>
            </a:ext>
          </a:extLst>
        </p:spPr>
      </p:pic>
      <p:sp>
        <p:nvSpPr>
          <p:cNvPr id="2" name="Ορθογώνιο 1">
            <a:extLst>
              <a:ext uri="{FF2B5EF4-FFF2-40B4-BE49-F238E27FC236}">
                <a16:creationId xmlns:a16="http://schemas.microsoft.com/office/drawing/2014/main" id="{13D3D014-C918-437F-B8A4-837E11E752FD}"/>
              </a:ext>
            </a:extLst>
          </p:cNvPr>
          <p:cNvSpPr/>
          <p:nvPr/>
        </p:nvSpPr>
        <p:spPr>
          <a:xfrm>
            <a:off x="5613646" y="5934670"/>
            <a:ext cx="6096000" cy="738664"/>
          </a:xfrm>
          <a:prstGeom prst="rect">
            <a:avLst/>
          </a:prstGeom>
        </p:spPr>
        <p:txBody>
          <a:bodyPr>
            <a:spAutoFit/>
          </a:bodyPr>
          <a:lstStyle/>
          <a:p>
            <a:pPr algn="just"/>
            <a:r>
              <a:rPr lang="el-GR" sz="1400" i="1" dirty="0" err="1">
                <a:solidFill>
                  <a:srgbClr val="000000"/>
                </a:solidFill>
                <a:latin typeface="Verdana" panose="020B0604030504040204" pitchFamily="34" charset="0"/>
              </a:rPr>
              <a:t>Jules</a:t>
            </a:r>
            <a:r>
              <a:rPr lang="el-GR" sz="1400" i="1" dirty="0">
                <a:solidFill>
                  <a:srgbClr val="000000"/>
                </a:solidFill>
                <a:latin typeface="Verdana" panose="020B0604030504040204" pitchFamily="34" charset="0"/>
              </a:rPr>
              <a:t> </a:t>
            </a:r>
            <a:r>
              <a:rPr lang="el-GR" sz="1400" i="1" dirty="0" err="1">
                <a:solidFill>
                  <a:srgbClr val="000000"/>
                </a:solidFill>
                <a:latin typeface="Verdana" panose="020B0604030504040204" pitchFamily="34" charset="0"/>
              </a:rPr>
              <a:t>Breton</a:t>
            </a:r>
            <a:r>
              <a:rPr lang="el-GR" sz="1400" i="1" dirty="0">
                <a:solidFill>
                  <a:srgbClr val="000000"/>
                </a:solidFill>
                <a:latin typeface="Verdana" panose="020B0604030504040204" pitchFamily="34" charset="0"/>
              </a:rPr>
              <a:t> (1827-1906), «</a:t>
            </a:r>
            <a:r>
              <a:rPr lang="el-GR" sz="1400" i="1" dirty="0" err="1">
                <a:solidFill>
                  <a:srgbClr val="000000"/>
                </a:solidFill>
                <a:latin typeface="Verdana" panose="020B0604030504040204" pitchFamily="34" charset="0"/>
              </a:rPr>
              <a:t>Fin</a:t>
            </a:r>
            <a:r>
              <a:rPr lang="el-GR" sz="1400" i="1" dirty="0">
                <a:solidFill>
                  <a:srgbClr val="000000"/>
                </a:solidFill>
                <a:latin typeface="Verdana" panose="020B0604030504040204" pitchFamily="34" charset="0"/>
              </a:rPr>
              <a:t> </a:t>
            </a:r>
            <a:r>
              <a:rPr lang="el-GR" sz="1400" i="1" dirty="0" err="1">
                <a:solidFill>
                  <a:srgbClr val="000000"/>
                </a:solidFill>
                <a:latin typeface="Verdana" panose="020B0604030504040204" pitchFamily="34" charset="0"/>
              </a:rPr>
              <a:t>du</a:t>
            </a:r>
            <a:r>
              <a:rPr lang="el-GR" sz="1400" i="1" dirty="0">
                <a:solidFill>
                  <a:srgbClr val="000000"/>
                </a:solidFill>
                <a:latin typeface="Verdana" panose="020B0604030504040204" pitchFamily="34" charset="0"/>
              </a:rPr>
              <a:t> </a:t>
            </a:r>
            <a:r>
              <a:rPr lang="el-GR" sz="1400" i="1" dirty="0" err="1">
                <a:solidFill>
                  <a:srgbClr val="000000"/>
                </a:solidFill>
                <a:latin typeface="Verdana" panose="020B0604030504040204" pitchFamily="34" charset="0"/>
              </a:rPr>
              <a:t>travail</a:t>
            </a:r>
            <a:r>
              <a:rPr lang="el-GR" sz="1400" i="1" dirty="0">
                <a:solidFill>
                  <a:srgbClr val="000000"/>
                </a:solidFill>
                <a:latin typeface="Verdana" panose="020B0604030504040204" pitchFamily="34" charset="0"/>
              </a:rPr>
              <a:t> [= Τέλος της εργασίας]» (λάδι σε καμβά, 84x120εκ., 1887) </a:t>
            </a:r>
          </a:p>
          <a:p>
            <a:pPr algn="just"/>
            <a:r>
              <a:rPr lang="el-GR" sz="1400" i="1" dirty="0">
                <a:solidFill>
                  <a:srgbClr val="000000"/>
                </a:solidFill>
                <a:latin typeface="Verdana" panose="020B0604030504040204" pitchFamily="34" charset="0"/>
              </a:rPr>
              <a:t>[πηγή: Μουσείο </a:t>
            </a:r>
            <a:r>
              <a:rPr lang="el-GR" sz="1400" i="1" dirty="0" err="1">
                <a:solidFill>
                  <a:srgbClr val="000000"/>
                </a:solidFill>
                <a:latin typeface="Verdana" panose="020B0604030504040204" pitchFamily="34" charset="0"/>
              </a:rPr>
              <a:t>Brooklyn</a:t>
            </a:r>
            <a:r>
              <a:rPr lang="el-GR" sz="1400" i="1" dirty="0">
                <a:solidFill>
                  <a:srgbClr val="000000"/>
                </a:solidFill>
                <a:latin typeface="Verdana" panose="020B0604030504040204" pitchFamily="34" charset="0"/>
              </a:rPr>
              <a:t>, Νέα Υόρκη]</a:t>
            </a:r>
            <a:endParaRPr lang="el-GR" sz="1400" i="1" dirty="0"/>
          </a:p>
        </p:txBody>
      </p:sp>
    </p:spTree>
    <p:extLst>
      <p:ext uri="{BB962C8B-B14F-4D97-AF65-F5344CB8AC3E}">
        <p14:creationId xmlns:p14="http://schemas.microsoft.com/office/powerpoint/2010/main" val="1897546605"/>
      </p:ext>
    </p:extLst>
  </p:cSld>
  <p:clrMapOvr>
    <a:masterClrMapping/>
  </p:clrMapOvr>
  <p:transition spd="slow">
    <p:wipe/>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2" descr="Ουμβέρτος Αργυρός (1883-1963), «Θεριστής» (παστέλ, 30,5x19εκ., συλλογή Γεωργίου Ι. Κατσίγρα) [πηγή: Δημοτική Πινακοθήκη Λάρισας. Μουσείο Γ.Ι. Κατσίγρα]">
            <a:extLst>
              <a:ext uri="{FF2B5EF4-FFF2-40B4-BE49-F238E27FC236}">
                <a16:creationId xmlns:a16="http://schemas.microsoft.com/office/drawing/2014/main" id="{47886059-97E4-48D6-BC33-709648FBF63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574487" y="0"/>
            <a:ext cx="4516437" cy="6858000"/>
          </a:xfrm>
          <a:prstGeom prst="rect">
            <a:avLst/>
          </a:prstGeom>
          <a:noFill/>
          <a:extLst>
            <a:ext uri="{909E8E84-426E-40DD-AFC4-6F175D3DCCD1}">
              <a14:hiddenFill xmlns:a14="http://schemas.microsoft.com/office/drawing/2010/main">
                <a:solidFill>
                  <a:srgbClr val="FFFFFF"/>
                </a:solidFill>
              </a14:hiddenFill>
            </a:ext>
          </a:extLst>
        </p:spPr>
      </p:pic>
      <p:sp>
        <p:nvSpPr>
          <p:cNvPr id="2" name="Ορθογώνιο 1">
            <a:extLst>
              <a:ext uri="{FF2B5EF4-FFF2-40B4-BE49-F238E27FC236}">
                <a16:creationId xmlns:a16="http://schemas.microsoft.com/office/drawing/2014/main" id="{A4B76761-345F-4BD8-8C3D-D8D582014128}"/>
              </a:ext>
            </a:extLst>
          </p:cNvPr>
          <p:cNvSpPr/>
          <p:nvPr/>
        </p:nvSpPr>
        <p:spPr>
          <a:xfrm>
            <a:off x="1380833" y="5579122"/>
            <a:ext cx="6096000" cy="1384995"/>
          </a:xfrm>
          <a:prstGeom prst="rect">
            <a:avLst/>
          </a:prstGeom>
        </p:spPr>
        <p:txBody>
          <a:bodyPr>
            <a:spAutoFit/>
          </a:bodyPr>
          <a:lstStyle/>
          <a:p>
            <a:pPr algn="just"/>
            <a:r>
              <a:rPr lang="el-GR" sz="1400" b="1" i="1" dirty="0" err="1">
                <a:solidFill>
                  <a:srgbClr val="000000"/>
                </a:solidFill>
                <a:latin typeface="Verdana" panose="020B0604030504040204" pitchFamily="34" charset="0"/>
              </a:rPr>
              <a:t>Ουμβέρτος</a:t>
            </a:r>
            <a:r>
              <a:rPr lang="el-GR" sz="1400" b="1" i="1" dirty="0">
                <a:solidFill>
                  <a:srgbClr val="000000"/>
                </a:solidFill>
                <a:latin typeface="Verdana" panose="020B0604030504040204" pitchFamily="34" charset="0"/>
              </a:rPr>
              <a:t> Αργυρός (1883-1963), «Θεριστής» (</a:t>
            </a:r>
            <a:r>
              <a:rPr lang="el-GR" sz="1400" b="1" i="1" dirty="0" err="1">
                <a:solidFill>
                  <a:srgbClr val="000000"/>
                </a:solidFill>
                <a:latin typeface="Verdana" panose="020B0604030504040204" pitchFamily="34" charset="0"/>
              </a:rPr>
              <a:t>παστέλ</a:t>
            </a:r>
            <a:r>
              <a:rPr lang="el-GR" sz="1400" b="1" i="1" dirty="0">
                <a:solidFill>
                  <a:srgbClr val="000000"/>
                </a:solidFill>
                <a:latin typeface="Verdana" panose="020B0604030504040204" pitchFamily="34" charset="0"/>
              </a:rPr>
              <a:t>, 30,5x19εκ., συλλογή Γεωργίου Ι. </a:t>
            </a:r>
            <a:r>
              <a:rPr lang="el-GR" sz="1400" b="1" i="1" dirty="0" err="1">
                <a:solidFill>
                  <a:srgbClr val="000000"/>
                </a:solidFill>
                <a:latin typeface="Verdana" panose="020B0604030504040204" pitchFamily="34" charset="0"/>
              </a:rPr>
              <a:t>Κατσίγρα</a:t>
            </a:r>
            <a:r>
              <a:rPr lang="el-GR" sz="1400" b="1" i="1" dirty="0">
                <a:solidFill>
                  <a:srgbClr val="000000"/>
                </a:solidFill>
                <a:latin typeface="Verdana" panose="020B0604030504040204" pitchFamily="34" charset="0"/>
              </a:rPr>
              <a:t>) </a:t>
            </a:r>
          </a:p>
          <a:p>
            <a:pPr algn="just"/>
            <a:r>
              <a:rPr lang="el-GR" sz="1400" b="1" i="1" dirty="0">
                <a:solidFill>
                  <a:srgbClr val="000000"/>
                </a:solidFill>
                <a:latin typeface="Verdana" panose="020B0604030504040204" pitchFamily="34" charset="0"/>
              </a:rPr>
              <a:t>[πηγή: Δημοτική Πινακοθήκη Λάρισας. Μουσείο Γ.Ι. </a:t>
            </a:r>
            <a:r>
              <a:rPr lang="el-GR" sz="1400" b="1" i="1" dirty="0" err="1">
                <a:solidFill>
                  <a:srgbClr val="000000"/>
                </a:solidFill>
                <a:latin typeface="Verdana" panose="020B0604030504040204" pitchFamily="34" charset="0"/>
              </a:rPr>
              <a:t>Κατσίγρα</a:t>
            </a:r>
            <a:r>
              <a:rPr lang="el-GR" sz="1400" b="1" i="1" dirty="0">
                <a:solidFill>
                  <a:srgbClr val="000000"/>
                </a:solidFill>
                <a:latin typeface="Verdana" panose="020B0604030504040204" pitchFamily="34" charset="0"/>
              </a:rPr>
              <a:t>]</a:t>
            </a:r>
          </a:p>
          <a:p>
            <a:pPr algn="just"/>
            <a:br>
              <a:rPr lang="el-GR" sz="1400" b="1" i="1" dirty="0"/>
            </a:br>
            <a:endParaRPr lang="el-GR" sz="1400" b="1" i="1" dirty="0"/>
          </a:p>
        </p:txBody>
      </p:sp>
    </p:spTree>
    <p:extLst>
      <p:ext uri="{BB962C8B-B14F-4D97-AF65-F5344CB8AC3E}">
        <p14:creationId xmlns:p14="http://schemas.microsoft.com/office/powerpoint/2010/main" val="4200211499"/>
      </p:ext>
    </p:extLst>
  </p:cSld>
  <p:clrMapOvr>
    <a:masterClrMapping/>
  </p:clrMapOvr>
  <p:transition spd="slow">
    <p:wipe/>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2" descr="Vincent Van Gogh (1853-1890), «The sower [= Ο θεριστής]» (λάδι σε καμβά, 32x40εκ., 1888) [πηγή: Μουσείο Van Gogh, Άμστερνταμ]">
            <a:extLst>
              <a:ext uri="{FF2B5EF4-FFF2-40B4-BE49-F238E27FC236}">
                <a16:creationId xmlns:a16="http://schemas.microsoft.com/office/drawing/2014/main" id="{D397A3C7-71DA-41D1-8AC0-2E83CABAB6E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332889"/>
            <a:ext cx="8041874" cy="6192221"/>
          </a:xfrm>
          <a:prstGeom prst="rect">
            <a:avLst/>
          </a:prstGeom>
          <a:noFill/>
          <a:extLst>
            <a:ext uri="{909E8E84-426E-40DD-AFC4-6F175D3DCCD1}">
              <a14:hiddenFill xmlns:a14="http://schemas.microsoft.com/office/drawing/2010/main">
                <a:solidFill>
                  <a:srgbClr val="FFFFFF"/>
                </a:solidFill>
              </a14:hiddenFill>
            </a:ext>
          </a:extLst>
        </p:spPr>
      </p:pic>
      <p:sp>
        <p:nvSpPr>
          <p:cNvPr id="2" name="Ορθογώνιο 1">
            <a:extLst>
              <a:ext uri="{FF2B5EF4-FFF2-40B4-BE49-F238E27FC236}">
                <a16:creationId xmlns:a16="http://schemas.microsoft.com/office/drawing/2014/main" id="{9078AFBB-81E1-4E0E-BBC2-6DB9FECEBE03}"/>
              </a:ext>
            </a:extLst>
          </p:cNvPr>
          <p:cNvSpPr/>
          <p:nvPr/>
        </p:nvSpPr>
        <p:spPr>
          <a:xfrm>
            <a:off x="8131946" y="5532982"/>
            <a:ext cx="3879542" cy="830997"/>
          </a:xfrm>
          <a:prstGeom prst="rect">
            <a:avLst/>
          </a:prstGeom>
        </p:spPr>
        <p:txBody>
          <a:bodyPr wrap="square">
            <a:spAutoFit/>
          </a:bodyPr>
          <a:lstStyle/>
          <a:p>
            <a:pPr algn="just"/>
            <a:r>
              <a:rPr lang="en-US" sz="1200" b="1" i="1" dirty="0">
                <a:solidFill>
                  <a:srgbClr val="000000"/>
                </a:solidFill>
                <a:latin typeface="Verdana" panose="020B0604030504040204" pitchFamily="34" charset="0"/>
              </a:rPr>
              <a:t>Vincent Van Gogh (1853-1890), «The sower [= </a:t>
            </a:r>
            <a:r>
              <a:rPr lang="el-GR" sz="1200" b="1" i="1" dirty="0">
                <a:solidFill>
                  <a:srgbClr val="000000"/>
                </a:solidFill>
                <a:latin typeface="Verdana" panose="020B0604030504040204" pitchFamily="34" charset="0"/>
              </a:rPr>
              <a:t>Ο θεριστής]» (λάδι σε καμβά, 32</a:t>
            </a:r>
            <a:r>
              <a:rPr lang="en-US" sz="1200" b="1" i="1" dirty="0">
                <a:solidFill>
                  <a:srgbClr val="000000"/>
                </a:solidFill>
                <a:latin typeface="Verdana" panose="020B0604030504040204" pitchFamily="34" charset="0"/>
              </a:rPr>
              <a:t>x40</a:t>
            </a:r>
            <a:r>
              <a:rPr lang="el-GR" sz="1200" b="1" i="1" dirty="0">
                <a:solidFill>
                  <a:srgbClr val="000000"/>
                </a:solidFill>
                <a:latin typeface="Verdana" panose="020B0604030504040204" pitchFamily="34" charset="0"/>
              </a:rPr>
              <a:t>εκ., 1888) </a:t>
            </a:r>
          </a:p>
          <a:p>
            <a:pPr algn="just"/>
            <a:r>
              <a:rPr lang="el-GR" sz="1200" b="1" i="1" dirty="0">
                <a:solidFill>
                  <a:srgbClr val="000000"/>
                </a:solidFill>
                <a:latin typeface="Verdana" panose="020B0604030504040204" pitchFamily="34" charset="0"/>
              </a:rPr>
              <a:t>[πηγή: Μουσείο </a:t>
            </a:r>
            <a:r>
              <a:rPr lang="en-US" sz="1200" b="1" i="1" dirty="0">
                <a:solidFill>
                  <a:srgbClr val="000000"/>
                </a:solidFill>
                <a:latin typeface="Verdana" panose="020B0604030504040204" pitchFamily="34" charset="0"/>
              </a:rPr>
              <a:t>Van Gogh, </a:t>
            </a:r>
            <a:r>
              <a:rPr lang="el-GR" sz="1200" b="1" i="1" dirty="0">
                <a:solidFill>
                  <a:srgbClr val="000000"/>
                </a:solidFill>
                <a:latin typeface="Verdana" panose="020B0604030504040204" pitchFamily="34" charset="0"/>
              </a:rPr>
              <a:t>Άμστερνταμ]</a:t>
            </a:r>
            <a:endParaRPr lang="el-GR" sz="1200" b="1" i="1" dirty="0"/>
          </a:p>
        </p:txBody>
      </p:sp>
    </p:spTree>
    <p:extLst>
      <p:ext uri="{BB962C8B-B14F-4D97-AF65-F5344CB8AC3E}">
        <p14:creationId xmlns:p14="http://schemas.microsoft.com/office/powerpoint/2010/main" val="4031402874"/>
      </p:ext>
    </p:extLst>
  </p:cSld>
  <p:clrMapOvr>
    <a:masterClrMapping/>
  </p:clrMapOvr>
  <p:transition spd="slow">
    <p:wipe/>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Ορθογώνιο 1">
            <a:extLst>
              <a:ext uri="{FF2B5EF4-FFF2-40B4-BE49-F238E27FC236}">
                <a16:creationId xmlns:a16="http://schemas.microsoft.com/office/drawing/2014/main" id="{EC403193-DFF8-4F02-9E53-DC16DB4723A4}"/>
              </a:ext>
            </a:extLst>
          </p:cNvPr>
          <p:cNvSpPr/>
          <p:nvPr/>
        </p:nvSpPr>
        <p:spPr>
          <a:xfrm>
            <a:off x="2648505" y="505123"/>
            <a:ext cx="6096000" cy="3477875"/>
          </a:xfrm>
          <a:prstGeom prst="rect">
            <a:avLst/>
          </a:prstGeom>
          <a:ln>
            <a:solidFill>
              <a:srgbClr val="FF0000"/>
            </a:solidFill>
          </a:ln>
        </p:spPr>
        <p:txBody>
          <a:bodyPr>
            <a:spAutoFit/>
          </a:bodyPr>
          <a:lstStyle/>
          <a:p>
            <a:r>
              <a:rPr lang="el-GR" b="1" dirty="0">
                <a:solidFill>
                  <a:srgbClr val="0070C0"/>
                </a:solidFill>
                <a:hlinkClick r:id="rId2">
                  <a:extLst>
                    <a:ext uri="{A12FA001-AC4F-418D-AE19-62706E023703}">
                      <ahyp:hlinkClr xmlns:ahyp="http://schemas.microsoft.com/office/drawing/2018/hyperlinkcolor" val="tx"/>
                    </a:ext>
                  </a:extLst>
                </a:hlinkClick>
              </a:rPr>
              <a:t>ΠΑΡΑΛΛΗΛΟ ΚΕΙΜΕΝΟ</a:t>
            </a:r>
          </a:p>
          <a:p>
            <a:endParaRPr lang="el-GR" dirty="0">
              <a:solidFill>
                <a:srgbClr val="0070C0"/>
              </a:solidFill>
              <a:hlinkClick r:id="rId2">
                <a:extLst>
                  <a:ext uri="{A12FA001-AC4F-418D-AE19-62706E023703}">
                    <ahyp:hlinkClr xmlns:ahyp="http://schemas.microsoft.com/office/drawing/2018/hyperlinkcolor" val="tx"/>
                  </a:ext>
                </a:extLst>
              </a:hlinkClick>
            </a:endParaRPr>
          </a:p>
          <a:p>
            <a:r>
              <a:rPr lang="en-US" dirty="0">
                <a:solidFill>
                  <a:srgbClr val="0070C0"/>
                </a:solidFill>
                <a:hlinkClick r:id="rId2">
                  <a:extLst>
                    <a:ext uri="{A12FA001-AC4F-418D-AE19-62706E023703}">
                      <ahyp:hlinkClr xmlns:ahyp="http://schemas.microsoft.com/office/drawing/2018/hyperlinkcolor" val="tx"/>
                    </a:ext>
                  </a:extLst>
                </a:hlinkClick>
              </a:rPr>
              <a:t>http://ebooks.edu.gr/modules/ebook/show.php/DSGYM-A107/391/2586,21843/</a:t>
            </a:r>
            <a:endParaRPr lang="el-GR" dirty="0">
              <a:solidFill>
                <a:srgbClr val="0070C0"/>
              </a:solidFill>
            </a:endParaRPr>
          </a:p>
          <a:p>
            <a:endParaRPr lang="el-GR" dirty="0">
              <a:solidFill>
                <a:srgbClr val="0070C0"/>
              </a:solidFill>
            </a:endParaRPr>
          </a:p>
          <a:p>
            <a:endParaRPr lang="el-GR" dirty="0">
              <a:solidFill>
                <a:srgbClr val="0070C0"/>
              </a:solidFill>
            </a:endParaRPr>
          </a:p>
          <a:p>
            <a:pPr algn="just"/>
            <a:r>
              <a:rPr lang="el-GR" sz="1400" i="1" dirty="0"/>
              <a:t>Το ποίημα «Γυάλινα Γιάννινα» βρίσκεται πρώτο στην ομότιτλη συλλογή του Μιχάλη Γκανά. Τα ποιήματά της απηχούν βιώματα και εμπειρίες του ποιητή από το γενέθλιο τόπο του, την Ήπειρο. </a:t>
            </a:r>
          </a:p>
          <a:p>
            <a:pPr algn="just"/>
            <a:endParaRPr lang="el-GR" sz="1400" i="1" dirty="0"/>
          </a:p>
          <a:p>
            <a:pPr algn="just"/>
            <a:r>
              <a:rPr lang="el-GR" sz="1400" i="1" dirty="0"/>
              <a:t>Στο συγκεκριμένο ποίημα τα Γιάννενα, η πρωτεύουσα της Ηπείρου, προβάλλονται μέσα από την περιγραφή του φυσικού τοπίου και τις δραστηριότητες των κατοίκων τους.</a:t>
            </a:r>
          </a:p>
          <a:p>
            <a:pPr algn="just"/>
            <a:endParaRPr lang="el-GR" sz="1400" dirty="0">
              <a:solidFill>
                <a:srgbClr val="0070C0"/>
              </a:solidFill>
            </a:endParaRPr>
          </a:p>
        </p:txBody>
      </p:sp>
      <p:pic>
        <p:nvPicPr>
          <p:cNvPr id="14338" name="Picture 2" descr="img7_9">
            <a:extLst>
              <a:ext uri="{FF2B5EF4-FFF2-40B4-BE49-F238E27FC236}">
                <a16:creationId xmlns:a16="http://schemas.microsoft.com/office/drawing/2014/main" id="{4595D19F-A31F-455A-9FBB-0E06E26B2C2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648505" y="3497802"/>
            <a:ext cx="6096000" cy="3195084"/>
          </a:xfrm>
          <a:prstGeom prst="rect">
            <a:avLst/>
          </a:prstGeom>
          <a:noFill/>
          <a:extLst>
            <a:ext uri="{909E8E84-426E-40DD-AFC4-6F175D3DCCD1}">
              <a14:hiddenFill xmlns:a14="http://schemas.microsoft.com/office/drawing/2010/main">
                <a:solidFill>
                  <a:srgbClr val="FFFFFF"/>
                </a:solidFill>
              </a14:hiddenFill>
            </a:ext>
          </a:extLst>
        </p:spPr>
      </p:pic>
      <p:sp>
        <p:nvSpPr>
          <p:cNvPr id="5" name="Ορθογώνιο 4">
            <a:extLst>
              <a:ext uri="{FF2B5EF4-FFF2-40B4-BE49-F238E27FC236}">
                <a16:creationId xmlns:a16="http://schemas.microsoft.com/office/drawing/2014/main" id="{3FAF7E8C-FB38-4937-8D25-C6EA0A5418A3}"/>
              </a:ext>
            </a:extLst>
          </p:cNvPr>
          <p:cNvSpPr/>
          <p:nvPr/>
        </p:nvSpPr>
        <p:spPr>
          <a:xfrm>
            <a:off x="8864584" y="6415887"/>
            <a:ext cx="2752677" cy="276999"/>
          </a:xfrm>
          <a:prstGeom prst="rect">
            <a:avLst/>
          </a:prstGeom>
        </p:spPr>
        <p:txBody>
          <a:bodyPr wrap="none">
            <a:spAutoFit/>
          </a:bodyPr>
          <a:lstStyle/>
          <a:p>
            <a:r>
              <a:rPr lang="el-GR" sz="1200" b="1" i="1" dirty="0">
                <a:solidFill>
                  <a:srgbClr val="333333"/>
                </a:solidFill>
                <a:latin typeface="Verdana" panose="020B0604030504040204" pitchFamily="34" charset="0"/>
              </a:rPr>
              <a:t>Νικόλαος </a:t>
            </a:r>
            <a:r>
              <a:rPr lang="en-US" sz="1200" b="1" i="1" dirty="0">
                <a:solidFill>
                  <a:srgbClr val="333333"/>
                </a:solidFill>
                <a:latin typeface="Verdana" panose="020B0604030504040204" pitchFamily="34" charset="0"/>
              </a:rPr>
              <a:t>O</a:t>
            </a:r>
            <a:r>
              <a:rPr lang="el-GR" sz="1200" b="1" i="1" dirty="0" err="1">
                <a:solidFill>
                  <a:srgbClr val="333333"/>
                </a:solidFill>
                <a:latin typeface="Verdana" panose="020B0604030504040204" pitchFamily="34" charset="0"/>
              </a:rPr>
              <a:t>θωναίος</a:t>
            </a:r>
            <a:r>
              <a:rPr lang="el-GR" sz="1200" b="1" i="1" dirty="0">
                <a:solidFill>
                  <a:srgbClr val="333333"/>
                </a:solidFill>
                <a:latin typeface="Verdana" panose="020B0604030504040204" pitchFamily="34" charset="0"/>
              </a:rPr>
              <a:t>, Ιωάννινα</a:t>
            </a:r>
            <a:endParaRPr lang="el-GR" sz="1200" b="1" i="1" dirty="0"/>
          </a:p>
        </p:txBody>
      </p:sp>
    </p:spTree>
    <p:extLst>
      <p:ext uri="{BB962C8B-B14F-4D97-AF65-F5344CB8AC3E}">
        <p14:creationId xmlns:p14="http://schemas.microsoft.com/office/powerpoint/2010/main" val="2510987831"/>
      </p:ext>
    </p:extLst>
  </p:cSld>
  <p:clrMapOvr>
    <a:masterClrMapping/>
  </p:clrMapOvr>
  <p:transition spd="slow">
    <p:wipe/>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362" name="Picture 2" descr="img7_10">
            <a:extLst>
              <a:ext uri="{FF2B5EF4-FFF2-40B4-BE49-F238E27FC236}">
                <a16:creationId xmlns:a16="http://schemas.microsoft.com/office/drawing/2014/main" id="{62945C59-9F55-4A47-8008-E3E8E7BFE47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7639050" cy="5553075"/>
          </a:xfrm>
          <a:prstGeom prst="rect">
            <a:avLst/>
          </a:prstGeom>
          <a:noFill/>
          <a:extLst>
            <a:ext uri="{909E8E84-426E-40DD-AFC4-6F175D3DCCD1}">
              <a14:hiddenFill xmlns:a14="http://schemas.microsoft.com/office/drawing/2010/main">
                <a:solidFill>
                  <a:srgbClr val="FFFFFF"/>
                </a:solidFill>
              </a14:hiddenFill>
            </a:ext>
          </a:extLst>
        </p:spPr>
      </p:pic>
      <p:sp>
        <p:nvSpPr>
          <p:cNvPr id="2" name="Ορθογώνιο 1">
            <a:extLst>
              <a:ext uri="{FF2B5EF4-FFF2-40B4-BE49-F238E27FC236}">
                <a16:creationId xmlns:a16="http://schemas.microsoft.com/office/drawing/2014/main" id="{390F153E-7E08-4F66-A5BF-45E6966468B4}"/>
              </a:ext>
            </a:extLst>
          </p:cNvPr>
          <p:cNvSpPr/>
          <p:nvPr/>
        </p:nvSpPr>
        <p:spPr>
          <a:xfrm>
            <a:off x="1751860" y="5934670"/>
            <a:ext cx="6096000" cy="738664"/>
          </a:xfrm>
          <a:prstGeom prst="rect">
            <a:avLst/>
          </a:prstGeom>
        </p:spPr>
        <p:txBody>
          <a:bodyPr>
            <a:spAutoFit/>
          </a:bodyPr>
          <a:lstStyle/>
          <a:p>
            <a:pPr algn="ctr"/>
            <a:r>
              <a:rPr lang="el-GR" sz="1400" i="1" dirty="0">
                <a:solidFill>
                  <a:srgbClr val="333333"/>
                </a:solidFill>
                <a:latin typeface="Verdana" panose="020B0604030504040204" pitchFamily="34" charset="0"/>
              </a:rPr>
              <a:t>Δημήτρης </a:t>
            </a:r>
            <a:r>
              <a:rPr lang="el-GR" sz="1400" i="1" dirty="0" err="1">
                <a:solidFill>
                  <a:srgbClr val="333333"/>
                </a:solidFill>
                <a:latin typeface="Verdana" panose="020B0604030504040204" pitchFamily="34" charset="0"/>
              </a:rPr>
              <a:t>Aνδρεαδάκης</a:t>
            </a:r>
            <a:r>
              <a:rPr lang="el-GR" sz="1400" i="1" dirty="0">
                <a:solidFill>
                  <a:srgbClr val="333333"/>
                </a:solidFill>
                <a:latin typeface="Verdana" panose="020B0604030504040204" pitchFamily="34" charset="0"/>
              </a:rPr>
              <a:t>, </a:t>
            </a:r>
            <a:r>
              <a:rPr lang="el-GR" sz="1400" i="1" dirty="0" err="1">
                <a:solidFill>
                  <a:srgbClr val="333333"/>
                </a:solidFill>
                <a:latin typeface="Verdana" panose="020B0604030504040204" pitchFamily="34" charset="0"/>
              </a:rPr>
              <a:t>Aπό</a:t>
            </a:r>
            <a:r>
              <a:rPr lang="el-GR" sz="1400" i="1" dirty="0">
                <a:solidFill>
                  <a:srgbClr val="333333"/>
                </a:solidFill>
                <a:latin typeface="Verdana" panose="020B0604030504040204" pitchFamily="34" charset="0"/>
              </a:rPr>
              <a:t> τη γη στον ουρανό</a:t>
            </a:r>
          </a:p>
          <a:p>
            <a:br>
              <a:rPr lang="el-GR" sz="1400" i="1" dirty="0"/>
            </a:br>
            <a:endParaRPr lang="el-GR" sz="1400" i="1" dirty="0"/>
          </a:p>
        </p:txBody>
      </p:sp>
    </p:spTree>
    <p:extLst>
      <p:ext uri="{BB962C8B-B14F-4D97-AF65-F5344CB8AC3E}">
        <p14:creationId xmlns:p14="http://schemas.microsoft.com/office/powerpoint/2010/main" val="4264276123"/>
      </p:ext>
    </p:extLst>
  </p:cSld>
  <p:clrMapOvr>
    <a:masterClrMapping/>
  </p:clrMapOvr>
  <p:transition spd="slow">
    <p:wip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Ορθογώνιο 1">
            <a:extLst>
              <a:ext uri="{FF2B5EF4-FFF2-40B4-BE49-F238E27FC236}">
                <a16:creationId xmlns:a16="http://schemas.microsoft.com/office/drawing/2014/main" id="{FE9C6ABF-4E0D-4072-A0C8-8D2E7B5C6495}"/>
              </a:ext>
            </a:extLst>
          </p:cNvPr>
          <p:cNvSpPr/>
          <p:nvPr/>
        </p:nvSpPr>
        <p:spPr>
          <a:xfrm>
            <a:off x="375822" y="612884"/>
            <a:ext cx="3645762" cy="5109091"/>
          </a:xfrm>
          <a:prstGeom prst="rect">
            <a:avLst/>
          </a:prstGeom>
          <a:solidFill>
            <a:srgbClr val="CC99FF"/>
          </a:solidFill>
          <a:ln>
            <a:solidFill>
              <a:srgbClr val="FF0000"/>
            </a:solidFill>
          </a:ln>
        </p:spPr>
        <p:txBody>
          <a:bodyPr wrap="square">
            <a:spAutoFit/>
          </a:bodyPr>
          <a:lstStyle/>
          <a:p>
            <a:pPr algn="just"/>
            <a:r>
              <a:rPr lang="el-GR" sz="1600" b="1" dirty="0">
                <a:solidFill>
                  <a:srgbClr val="000000"/>
                </a:solidFill>
                <a:latin typeface="Times New Roman" panose="02020603050405020304" pitchFamily="18" charset="0"/>
                <a:cs typeface="Times New Roman" panose="02020603050405020304" pitchFamily="18" charset="0"/>
              </a:rPr>
              <a:t>Παιδιά,</a:t>
            </a:r>
          </a:p>
          <a:p>
            <a:pPr algn="just"/>
            <a:endParaRPr lang="el-GR" sz="1600" b="1" dirty="0">
              <a:solidFill>
                <a:srgbClr val="000000"/>
              </a:solidFill>
              <a:latin typeface="Times New Roman" panose="02020603050405020304" pitchFamily="18" charset="0"/>
              <a:cs typeface="Times New Roman" panose="02020603050405020304" pitchFamily="18" charset="0"/>
            </a:endParaRPr>
          </a:p>
          <a:p>
            <a:pPr algn="just"/>
            <a:endParaRPr lang="el-GR" sz="1200" dirty="0">
              <a:solidFill>
                <a:srgbClr val="000000"/>
              </a:solidFill>
              <a:latin typeface="Times New Roman" panose="02020603050405020304" pitchFamily="18" charset="0"/>
              <a:cs typeface="Times New Roman" panose="02020603050405020304" pitchFamily="18" charset="0"/>
            </a:endParaRPr>
          </a:p>
          <a:p>
            <a:pPr algn="just"/>
            <a:r>
              <a:rPr lang="el-GR" sz="1200" dirty="0">
                <a:latin typeface="Times New Roman" panose="02020603050405020304" pitchFamily="18" charset="0"/>
                <a:cs typeface="Times New Roman" panose="02020603050405020304" pitchFamily="18" charset="0"/>
              </a:rPr>
              <a:t>Συνεχίζοντας τη διδακτική πορεία &amp; τη διαδικασία μάθησης εξ Αποστάσεως πια όπως λέγεται  να θυμόμαστε ότι: </a:t>
            </a:r>
          </a:p>
          <a:p>
            <a:pPr algn="just"/>
            <a:endParaRPr lang="el-GR" sz="1200" dirty="0">
              <a:latin typeface="Times New Roman" panose="02020603050405020304" pitchFamily="18" charset="0"/>
              <a:cs typeface="Times New Roman" panose="02020603050405020304" pitchFamily="18" charset="0"/>
            </a:endParaRPr>
          </a:p>
          <a:p>
            <a:pPr algn="just"/>
            <a:r>
              <a:rPr lang="el-GR" sz="1200" dirty="0">
                <a:latin typeface="Times New Roman" panose="02020603050405020304" pitchFamily="18" charset="0"/>
                <a:cs typeface="Times New Roman" panose="02020603050405020304" pitchFamily="18" charset="0"/>
              </a:rPr>
              <a:t>ο βασικός μας στόχος στο μάθημα της Λογοτεχνίας είναι μαθητές και μαθήτριες</a:t>
            </a:r>
          </a:p>
          <a:p>
            <a:pPr algn="just"/>
            <a:r>
              <a:rPr lang="el-GR" sz="1200" dirty="0">
                <a:latin typeface="Times New Roman" panose="02020603050405020304" pitchFamily="18" charset="0"/>
                <a:cs typeface="Times New Roman" panose="02020603050405020304" pitchFamily="18" charset="0"/>
              </a:rPr>
              <a:t>να έχουν την ικανότητά  να κατανοούν,</a:t>
            </a:r>
          </a:p>
          <a:p>
            <a:pPr algn="just"/>
            <a:r>
              <a:rPr lang="el-GR" sz="1200" dirty="0">
                <a:latin typeface="Times New Roman" panose="02020603050405020304" pitchFamily="18" charset="0"/>
                <a:cs typeface="Times New Roman" panose="02020603050405020304" pitchFamily="18" charset="0"/>
              </a:rPr>
              <a:t>να ερμηνεύουν, </a:t>
            </a:r>
          </a:p>
          <a:p>
            <a:pPr algn="just"/>
            <a:r>
              <a:rPr lang="el-GR" sz="1200" dirty="0">
                <a:latin typeface="Times New Roman" panose="02020603050405020304" pitchFamily="18" charset="0"/>
                <a:cs typeface="Times New Roman" panose="02020603050405020304" pitchFamily="18" charset="0"/>
              </a:rPr>
              <a:t>να αξιολογούν και να μετασχηματίζουν τον λόγο των κειμένων και να δημιουργούν τα δικά τους κείμενα.</a:t>
            </a:r>
          </a:p>
          <a:p>
            <a:pPr algn="just"/>
            <a:r>
              <a:rPr lang="el-GR" sz="1200" dirty="0" err="1">
                <a:latin typeface="Times New Roman" panose="02020603050405020304" pitchFamily="18" charset="0"/>
                <a:cs typeface="Times New Roman" panose="02020603050405020304" pitchFamily="18" charset="0"/>
              </a:rPr>
              <a:t>Γι</a:t>
            </a:r>
            <a:r>
              <a:rPr lang="el-GR" sz="1200" dirty="0">
                <a:latin typeface="Times New Roman" panose="02020603050405020304" pitchFamily="18" charset="0"/>
                <a:cs typeface="Times New Roman" panose="02020603050405020304" pitchFamily="18" charset="0"/>
              </a:rPr>
              <a:t> αυτό προσέχουμε στο κείμενο ορισμένα στοιχεία</a:t>
            </a:r>
            <a:r>
              <a:rPr lang="el-GR" dirty="0">
                <a:latin typeface="Times New Roman" panose="02020603050405020304" pitchFamily="18" charset="0"/>
                <a:cs typeface="Times New Roman" panose="02020603050405020304" pitchFamily="18" charset="0"/>
              </a:rPr>
              <a:t> </a:t>
            </a:r>
            <a:r>
              <a:rPr lang="el-GR" sz="1200" dirty="0">
                <a:latin typeface="Times New Roman" panose="02020603050405020304" pitchFamily="18" charset="0"/>
                <a:cs typeface="Times New Roman" panose="02020603050405020304" pitchFamily="18" charset="0"/>
              </a:rPr>
              <a:t>σε επίπεδο:</a:t>
            </a:r>
          </a:p>
          <a:p>
            <a:pPr algn="just"/>
            <a:endParaRPr lang="el-GR" sz="1200" dirty="0">
              <a:latin typeface="Times New Roman" panose="02020603050405020304" pitchFamily="18" charset="0"/>
              <a:cs typeface="Times New Roman" panose="02020603050405020304" pitchFamily="18" charset="0"/>
            </a:endParaRPr>
          </a:p>
          <a:p>
            <a:pPr algn="just"/>
            <a:r>
              <a:rPr lang="el-GR" sz="1200" dirty="0">
                <a:latin typeface="Times New Roman" panose="02020603050405020304" pitchFamily="18" charset="0"/>
                <a:cs typeface="Times New Roman" panose="02020603050405020304" pitchFamily="18" charset="0"/>
              </a:rPr>
              <a:t> δομής, περιεχομένου και (προσωπικής) έκφρασης του δημιουργού </a:t>
            </a:r>
          </a:p>
          <a:p>
            <a:pPr algn="just"/>
            <a:r>
              <a:rPr lang="el-GR" sz="1200" dirty="0">
                <a:latin typeface="Times New Roman" panose="02020603050405020304" pitchFamily="18" charset="0"/>
                <a:cs typeface="Times New Roman" panose="02020603050405020304" pitchFamily="18" charset="0"/>
              </a:rPr>
              <a:t>τα οποία στοιχεία είναι διασυνδεμένα  με την παρουσίαση του θέματος και μας βοηθούν στην ερμηνευτική προσέγγιση του κειμένου (ποιητικού-πεζού) με τη σημασία και τη σπουδαιότητά του το καθένα στοιχείο.</a:t>
            </a:r>
          </a:p>
          <a:p>
            <a:pPr algn="just"/>
            <a:endParaRPr lang="el-GR" sz="1200" dirty="0">
              <a:latin typeface="Times New Roman" panose="02020603050405020304" pitchFamily="18" charset="0"/>
              <a:cs typeface="Times New Roman" panose="02020603050405020304" pitchFamily="18" charset="0"/>
            </a:endParaRPr>
          </a:p>
          <a:p>
            <a:pPr algn="just"/>
            <a:endParaRPr lang="el-GR" sz="1200" dirty="0">
              <a:latin typeface="Times New Roman" panose="02020603050405020304" pitchFamily="18" charset="0"/>
              <a:cs typeface="Times New Roman" panose="02020603050405020304" pitchFamily="18" charset="0"/>
            </a:endParaRPr>
          </a:p>
          <a:p>
            <a:pPr algn="just"/>
            <a:endParaRPr lang="el-GR" sz="1200" dirty="0">
              <a:latin typeface="Times New Roman" panose="02020603050405020304" pitchFamily="18" charset="0"/>
              <a:cs typeface="Times New Roman" panose="02020603050405020304" pitchFamily="18" charset="0"/>
            </a:endParaRPr>
          </a:p>
        </p:txBody>
      </p:sp>
      <p:sp>
        <p:nvSpPr>
          <p:cNvPr id="3" name="Ορθογώνιο 2">
            <a:extLst>
              <a:ext uri="{FF2B5EF4-FFF2-40B4-BE49-F238E27FC236}">
                <a16:creationId xmlns:a16="http://schemas.microsoft.com/office/drawing/2014/main" id="{69428B37-316B-4EAA-BD40-51193874286E}"/>
              </a:ext>
            </a:extLst>
          </p:cNvPr>
          <p:cNvSpPr/>
          <p:nvPr/>
        </p:nvSpPr>
        <p:spPr>
          <a:xfrm>
            <a:off x="4699247" y="754927"/>
            <a:ext cx="2793506" cy="3970318"/>
          </a:xfrm>
          <a:prstGeom prst="rect">
            <a:avLst/>
          </a:prstGeom>
          <a:ln>
            <a:solidFill>
              <a:srgbClr val="7030A0"/>
            </a:solidFill>
          </a:ln>
        </p:spPr>
        <p:txBody>
          <a:bodyPr wrap="square">
            <a:spAutoFit/>
          </a:bodyPr>
          <a:lstStyle/>
          <a:p>
            <a:pPr fontAlgn="base"/>
            <a:r>
              <a:rPr lang="el-GR" sz="1400" b="1" u="sng" dirty="0">
                <a:solidFill>
                  <a:srgbClr val="7030A0"/>
                </a:solidFill>
                <a:latin typeface="Times New Roman" panose="02020603050405020304" pitchFamily="18" charset="0"/>
                <a:cs typeface="Times New Roman" panose="02020603050405020304" pitchFamily="18" charset="0"/>
              </a:rPr>
              <a:t>Στοιχεία Περιεχομένου</a:t>
            </a:r>
          </a:p>
          <a:p>
            <a:pPr fontAlgn="base">
              <a:buFont typeface="Arial" panose="020B0604020202020204" pitchFamily="34" charset="0"/>
              <a:buChar char="•"/>
            </a:pPr>
            <a:endParaRPr lang="el-GR" sz="1200" b="1" dirty="0">
              <a:solidFill>
                <a:srgbClr val="000000"/>
              </a:solidFill>
              <a:latin typeface="Times New Roman" panose="02020603050405020304" pitchFamily="18" charset="0"/>
              <a:cs typeface="Times New Roman" panose="02020603050405020304" pitchFamily="18" charset="0"/>
            </a:endParaRPr>
          </a:p>
          <a:p>
            <a:pPr marL="285750" indent="-285750" fontAlgn="base">
              <a:buFont typeface="Arial" panose="020B0604020202020204" pitchFamily="34" charset="0"/>
              <a:buChar char="•"/>
            </a:pPr>
            <a:r>
              <a:rPr lang="el-GR" sz="1200" b="1" dirty="0">
                <a:solidFill>
                  <a:srgbClr val="000000"/>
                </a:solidFill>
                <a:latin typeface="Times New Roman" panose="02020603050405020304" pitchFamily="18" charset="0"/>
                <a:cs typeface="Times New Roman" panose="02020603050405020304" pitchFamily="18" charset="0"/>
              </a:rPr>
              <a:t>Τίτλος</a:t>
            </a:r>
          </a:p>
          <a:p>
            <a:pPr marL="285750" indent="-285750" fontAlgn="base">
              <a:buFont typeface="Arial" panose="020B0604020202020204" pitchFamily="34" charset="0"/>
              <a:buChar char="•"/>
            </a:pPr>
            <a:r>
              <a:rPr lang="el-GR" sz="1200" b="1" dirty="0">
                <a:solidFill>
                  <a:srgbClr val="000000"/>
                </a:solidFill>
                <a:latin typeface="Times New Roman" panose="02020603050405020304" pitchFamily="18" charset="0"/>
                <a:cs typeface="Times New Roman" panose="02020603050405020304" pitchFamily="18" charset="0"/>
              </a:rPr>
              <a:t>Πρόσωπα/Χαρακτήρες</a:t>
            </a:r>
            <a:endParaRPr lang="el-GR" sz="1200" b="1" dirty="0">
              <a:latin typeface="Times New Roman" panose="02020603050405020304" pitchFamily="18" charset="0"/>
              <a:cs typeface="Times New Roman" panose="02020603050405020304" pitchFamily="18" charset="0"/>
            </a:endParaRPr>
          </a:p>
          <a:p>
            <a:pPr marL="285750" indent="-285750" fontAlgn="base">
              <a:buFont typeface="Arial" panose="020B0604020202020204" pitchFamily="34" charset="0"/>
              <a:buChar char="•"/>
            </a:pPr>
            <a:r>
              <a:rPr lang="el-GR" sz="1200" b="1" dirty="0">
                <a:solidFill>
                  <a:srgbClr val="000000"/>
                </a:solidFill>
                <a:latin typeface="Times New Roman" panose="02020603050405020304" pitchFamily="18" charset="0"/>
                <a:cs typeface="Times New Roman" panose="02020603050405020304" pitchFamily="18" charset="0"/>
              </a:rPr>
              <a:t>Συγκρούσεις</a:t>
            </a:r>
          </a:p>
          <a:p>
            <a:pPr marL="285750" indent="-285750" fontAlgn="base">
              <a:buFont typeface="Arial" panose="020B0604020202020204" pitchFamily="34" charset="0"/>
              <a:buChar char="•"/>
            </a:pPr>
            <a:r>
              <a:rPr lang="el-GR" sz="1200" b="1" dirty="0">
                <a:solidFill>
                  <a:srgbClr val="000000"/>
                </a:solidFill>
                <a:latin typeface="Times New Roman" panose="02020603050405020304" pitchFamily="18" charset="0"/>
                <a:cs typeface="Times New Roman" panose="02020603050405020304" pitchFamily="18" charset="0"/>
              </a:rPr>
              <a:t>Συνειρμοί</a:t>
            </a:r>
            <a:endParaRPr lang="el-GR" sz="1200" b="1" dirty="0">
              <a:latin typeface="Times New Roman" panose="02020603050405020304" pitchFamily="18" charset="0"/>
              <a:cs typeface="Times New Roman" panose="02020603050405020304" pitchFamily="18" charset="0"/>
            </a:endParaRPr>
          </a:p>
          <a:p>
            <a:pPr marL="285750" indent="-285750" fontAlgn="base">
              <a:buFont typeface="Arial" panose="020B0604020202020204" pitchFamily="34" charset="0"/>
              <a:buChar char="•"/>
            </a:pPr>
            <a:r>
              <a:rPr lang="el-GR" sz="1200" b="1" dirty="0">
                <a:solidFill>
                  <a:srgbClr val="000000"/>
                </a:solidFill>
                <a:latin typeface="Times New Roman" panose="02020603050405020304" pitchFamily="18" charset="0"/>
                <a:cs typeface="Times New Roman" panose="02020603050405020304" pitchFamily="18" charset="0"/>
              </a:rPr>
              <a:t>Αξίες</a:t>
            </a:r>
            <a:endParaRPr lang="el-GR" sz="1200" b="1" dirty="0">
              <a:latin typeface="Times New Roman" panose="02020603050405020304" pitchFamily="18" charset="0"/>
              <a:cs typeface="Times New Roman" panose="02020603050405020304" pitchFamily="18" charset="0"/>
            </a:endParaRPr>
          </a:p>
          <a:p>
            <a:pPr marL="285750" indent="-285750" fontAlgn="base">
              <a:buFont typeface="Arial" panose="020B0604020202020204" pitchFamily="34" charset="0"/>
              <a:buChar char="•"/>
            </a:pPr>
            <a:r>
              <a:rPr lang="el-GR" sz="1200" b="1" dirty="0">
                <a:solidFill>
                  <a:srgbClr val="000000"/>
                </a:solidFill>
                <a:latin typeface="Times New Roman" panose="02020603050405020304" pitchFamily="18" charset="0"/>
                <a:cs typeface="Times New Roman" panose="02020603050405020304" pitchFamily="18" charset="0"/>
              </a:rPr>
              <a:t>Ιδέες, αντιλήψεις</a:t>
            </a:r>
            <a:endParaRPr lang="el-GR" sz="1200" b="1" dirty="0">
              <a:latin typeface="Times New Roman" panose="02020603050405020304" pitchFamily="18" charset="0"/>
              <a:cs typeface="Times New Roman" panose="02020603050405020304" pitchFamily="18" charset="0"/>
            </a:endParaRPr>
          </a:p>
          <a:p>
            <a:pPr marL="285750" indent="-285750" fontAlgn="base">
              <a:buFont typeface="Arial" panose="020B0604020202020204" pitchFamily="34" charset="0"/>
              <a:buChar char="•"/>
            </a:pPr>
            <a:r>
              <a:rPr lang="el-GR" sz="1200" b="1" dirty="0">
                <a:solidFill>
                  <a:srgbClr val="000000"/>
                </a:solidFill>
                <a:latin typeface="Times New Roman" panose="02020603050405020304" pitchFamily="18" charset="0"/>
                <a:cs typeface="Times New Roman" panose="02020603050405020304" pitchFamily="18" charset="0"/>
              </a:rPr>
              <a:t>Σκοποί</a:t>
            </a:r>
            <a:endParaRPr lang="el-GR" sz="1200" b="1" dirty="0">
              <a:latin typeface="Times New Roman" panose="02020603050405020304" pitchFamily="18" charset="0"/>
              <a:cs typeface="Times New Roman" panose="02020603050405020304" pitchFamily="18" charset="0"/>
            </a:endParaRPr>
          </a:p>
          <a:p>
            <a:pPr marL="285750" indent="-285750" fontAlgn="base">
              <a:buFont typeface="Arial" panose="020B0604020202020204" pitchFamily="34" charset="0"/>
              <a:buChar char="•"/>
            </a:pPr>
            <a:r>
              <a:rPr lang="el-GR" sz="1200" b="1" dirty="0">
                <a:solidFill>
                  <a:srgbClr val="000000"/>
                </a:solidFill>
                <a:latin typeface="Times New Roman" panose="02020603050405020304" pitchFamily="18" charset="0"/>
                <a:cs typeface="Times New Roman" panose="02020603050405020304" pitchFamily="18" charset="0"/>
              </a:rPr>
              <a:t>Στάσεις</a:t>
            </a:r>
            <a:endParaRPr lang="el-GR" sz="1200" b="1" dirty="0">
              <a:latin typeface="Times New Roman" panose="02020603050405020304" pitchFamily="18" charset="0"/>
              <a:cs typeface="Times New Roman" panose="02020603050405020304" pitchFamily="18" charset="0"/>
            </a:endParaRPr>
          </a:p>
          <a:p>
            <a:pPr marL="285750" indent="-285750" fontAlgn="base">
              <a:buFont typeface="Arial" panose="020B0604020202020204" pitchFamily="34" charset="0"/>
              <a:buChar char="•"/>
            </a:pPr>
            <a:r>
              <a:rPr lang="el-GR" sz="1200" b="1" dirty="0">
                <a:solidFill>
                  <a:srgbClr val="000000"/>
                </a:solidFill>
                <a:latin typeface="Times New Roman" panose="02020603050405020304" pitchFamily="18" charset="0"/>
                <a:cs typeface="Times New Roman" panose="02020603050405020304" pitchFamily="18" charset="0"/>
              </a:rPr>
              <a:t>Συμπεριφορές</a:t>
            </a:r>
            <a:endParaRPr lang="el-GR" sz="1200" b="1" dirty="0">
              <a:latin typeface="Times New Roman" panose="02020603050405020304" pitchFamily="18" charset="0"/>
              <a:cs typeface="Times New Roman" panose="02020603050405020304" pitchFamily="18" charset="0"/>
            </a:endParaRPr>
          </a:p>
          <a:p>
            <a:pPr marL="285750" indent="-285750" fontAlgn="base">
              <a:buFont typeface="Arial" panose="020B0604020202020204" pitchFamily="34" charset="0"/>
              <a:buChar char="•"/>
            </a:pPr>
            <a:r>
              <a:rPr lang="el-GR" sz="1200" b="1" dirty="0" err="1">
                <a:solidFill>
                  <a:srgbClr val="000000"/>
                </a:solidFill>
                <a:latin typeface="Times New Roman" panose="02020603050405020304" pitchFamily="18" charset="0"/>
                <a:cs typeface="Times New Roman" panose="02020603050405020304" pitchFamily="18" charset="0"/>
              </a:rPr>
              <a:t>Κοινωνικο</a:t>
            </a:r>
            <a:r>
              <a:rPr lang="el-GR" sz="1200" b="1" dirty="0">
                <a:solidFill>
                  <a:srgbClr val="000000"/>
                </a:solidFill>
                <a:latin typeface="Times New Roman" panose="02020603050405020304" pitchFamily="18" charset="0"/>
                <a:cs typeface="Times New Roman" panose="02020603050405020304" pitchFamily="18" charset="0"/>
              </a:rPr>
              <a:t>-πολιτισμικές συνθήκες</a:t>
            </a:r>
            <a:endParaRPr lang="el-GR" sz="1200" b="1" dirty="0">
              <a:latin typeface="Times New Roman" panose="02020603050405020304" pitchFamily="18" charset="0"/>
              <a:cs typeface="Times New Roman" panose="02020603050405020304" pitchFamily="18" charset="0"/>
            </a:endParaRPr>
          </a:p>
          <a:p>
            <a:pPr marL="285750" indent="-285750" fontAlgn="base">
              <a:buFont typeface="Arial" panose="020B0604020202020204" pitchFamily="34" charset="0"/>
              <a:buChar char="•"/>
            </a:pPr>
            <a:r>
              <a:rPr lang="el-GR" sz="1200" b="1" dirty="0">
                <a:solidFill>
                  <a:srgbClr val="000000"/>
                </a:solidFill>
                <a:latin typeface="Times New Roman" panose="02020603050405020304" pitchFamily="18" charset="0"/>
                <a:cs typeface="Times New Roman" panose="02020603050405020304" pitchFamily="18" charset="0"/>
              </a:rPr>
              <a:t>Ανθρώπινες σχέσεις</a:t>
            </a:r>
            <a:endParaRPr lang="el-GR" sz="1200" b="1" dirty="0">
              <a:latin typeface="Times New Roman" panose="02020603050405020304" pitchFamily="18" charset="0"/>
              <a:cs typeface="Times New Roman" panose="02020603050405020304" pitchFamily="18" charset="0"/>
            </a:endParaRPr>
          </a:p>
          <a:p>
            <a:pPr marL="285750" indent="-285750" fontAlgn="base">
              <a:buFont typeface="Arial" panose="020B0604020202020204" pitchFamily="34" charset="0"/>
              <a:buChar char="•"/>
            </a:pPr>
            <a:r>
              <a:rPr lang="el-GR" sz="1200" b="1" dirty="0">
                <a:solidFill>
                  <a:srgbClr val="000000"/>
                </a:solidFill>
                <a:latin typeface="Times New Roman" panose="02020603050405020304" pitchFamily="18" charset="0"/>
                <a:cs typeface="Times New Roman" panose="02020603050405020304" pitchFamily="18" charset="0"/>
              </a:rPr>
              <a:t>Κοινωνικά προβλήματα</a:t>
            </a:r>
            <a:endParaRPr lang="el-GR" sz="1200" b="1" dirty="0">
              <a:latin typeface="Times New Roman" panose="02020603050405020304" pitchFamily="18" charset="0"/>
              <a:cs typeface="Times New Roman" panose="02020603050405020304" pitchFamily="18" charset="0"/>
            </a:endParaRPr>
          </a:p>
          <a:p>
            <a:pPr marL="285750" indent="-285750" fontAlgn="base">
              <a:buFont typeface="Arial" panose="020B0604020202020204" pitchFamily="34" charset="0"/>
              <a:buChar char="•"/>
            </a:pPr>
            <a:r>
              <a:rPr lang="el-GR" sz="1200" b="1" dirty="0">
                <a:solidFill>
                  <a:srgbClr val="000000"/>
                </a:solidFill>
                <a:latin typeface="Times New Roman" panose="02020603050405020304" pitchFamily="18" charset="0"/>
                <a:cs typeface="Times New Roman" panose="02020603050405020304" pitchFamily="18" charset="0"/>
              </a:rPr>
              <a:t>Συναισθηματικό κλίμα</a:t>
            </a:r>
            <a:endParaRPr lang="el-GR" sz="1200" b="1" dirty="0">
              <a:latin typeface="Times New Roman" panose="02020603050405020304" pitchFamily="18" charset="0"/>
              <a:cs typeface="Times New Roman" panose="02020603050405020304" pitchFamily="18" charset="0"/>
            </a:endParaRPr>
          </a:p>
          <a:p>
            <a:pPr marL="285750" indent="-285750" fontAlgn="base">
              <a:buFont typeface="Arial" panose="020B0604020202020204" pitchFamily="34" charset="0"/>
              <a:buChar char="•"/>
            </a:pPr>
            <a:r>
              <a:rPr lang="el-GR" sz="1200" b="1" dirty="0">
                <a:solidFill>
                  <a:srgbClr val="000000"/>
                </a:solidFill>
                <a:latin typeface="Times New Roman" panose="02020603050405020304" pitchFamily="18" charset="0"/>
                <a:cs typeface="Times New Roman" panose="02020603050405020304" pitchFamily="18" charset="0"/>
              </a:rPr>
              <a:t>Το συγκείμενο </a:t>
            </a:r>
          </a:p>
          <a:p>
            <a:pPr fontAlgn="base"/>
            <a:r>
              <a:rPr lang="el-GR" sz="1200" b="1" dirty="0">
                <a:solidFill>
                  <a:srgbClr val="000000"/>
                </a:solidFill>
                <a:latin typeface="Times New Roman" panose="02020603050405020304" pitchFamily="18" charset="0"/>
                <a:cs typeface="Times New Roman" panose="02020603050405020304" pitchFamily="18" charset="0"/>
              </a:rPr>
              <a:t>(πλαίσιο κοινωνικό, συνθήκες, χρόνος, χώρος, βιογραφία) </a:t>
            </a:r>
            <a:endParaRPr lang="el-GR" sz="1200" b="1" dirty="0">
              <a:latin typeface="Times New Roman" panose="02020603050405020304" pitchFamily="18" charset="0"/>
              <a:cs typeface="Times New Roman" panose="02020603050405020304" pitchFamily="18" charset="0"/>
            </a:endParaRPr>
          </a:p>
          <a:p>
            <a:pPr marL="285750" indent="-285750" fontAlgn="base">
              <a:buFont typeface="Arial" panose="020B0604020202020204" pitchFamily="34" charset="0"/>
              <a:buChar char="•"/>
            </a:pPr>
            <a:r>
              <a:rPr lang="el-GR" sz="1200" b="1" dirty="0">
                <a:solidFill>
                  <a:srgbClr val="000000"/>
                </a:solidFill>
                <a:latin typeface="Times New Roman" panose="02020603050405020304" pitchFamily="18" charset="0"/>
                <a:cs typeface="Times New Roman" panose="02020603050405020304" pitchFamily="18" charset="0"/>
              </a:rPr>
              <a:t>Διακειμενικότητα</a:t>
            </a:r>
          </a:p>
          <a:p>
            <a:pPr fontAlgn="base"/>
            <a:r>
              <a:rPr lang="el-GR" sz="1200" b="1" dirty="0">
                <a:solidFill>
                  <a:srgbClr val="000000"/>
                </a:solidFill>
                <a:latin typeface="Times New Roman" panose="02020603050405020304" pitchFamily="18" charset="0"/>
                <a:cs typeface="Times New Roman" panose="02020603050405020304" pitchFamily="18" charset="0"/>
              </a:rPr>
              <a:t> (πώς συνομιλεί με άλλα έργα-Παράλληλα κείμενα)</a:t>
            </a:r>
            <a:endParaRPr lang="el-GR" sz="1200" b="1" i="0" dirty="0">
              <a:effectLst/>
              <a:latin typeface="Times New Roman" panose="02020603050405020304" pitchFamily="18" charset="0"/>
              <a:cs typeface="Times New Roman" panose="02020603050405020304" pitchFamily="18" charset="0"/>
            </a:endParaRPr>
          </a:p>
        </p:txBody>
      </p:sp>
      <p:sp>
        <p:nvSpPr>
          <p:cNvPr id="4" name="Ορθογώνιο 3">
            <a:extLst>
              <a:ext uri="{FF2B5EF4-FFF2-40B4-BE49-F238E27FC236}">
                <a16:creationId xmlns:a16="http://schemas.microsoft.com/office/drawing/2014/main" id="{62551E4A-7473-42F8-B8F5-E99F483EE423}"/>
              </a:ext>
            </a:extLst>
          </p:cNvPr>
          <p:cNvSpPr/>
          <p:nvPr/>
        </p:nvSpPr>
        <p:spPr>
          <a:xfrm>
            <a:off x="7972149" y="532985"/>
            <a:ext cx="3755254" cy="5539978"/>
          </a:xfrm>
          <a:prstGeom prst="rect">
            <a:avLst/>
          </a:prstGeom>
          <a:ln>
            <a:solidFill>
              <a:srgbClr val="7030A0"/>
            </a:solidFill>
          </a:ln>
        </p:spPr>
        <p:txBody>
          <a:bodyPr wrap="square">
            <a:spAutoFit/>
          </a:bodyPr>
          <a:lstStyle/>
          <a:p>
            <a:pPr fontAlgn="base"/>
            <a:r>
              <a:rPr lang="el-GR" sz="1400" b="1" u="sng" dirty="0">
                <a:solidFill>
                  <a:srgbClr val="7030A0"/>
                </a:solidFill>
                <a:latin typeface="Times New Roman" panose="02020603050405020304" pitchFamily="18" charset="0"/>
                <a:cs typeface="Times New Roman" panose="02020603050405020304" pitchFamily="18" charset="0"/>
              </a:rPr>
              <a:t>Στοιχεία μορφής</a:t>
            </a:r>
          </a:p>
          <a:p>
            <a:pPr fontAlgn="base"/>
            <a:endParaRPr lang="el-GR" sz="1200" b="1" dirty="0">
              <a:solidFill>
                <a:srgbClr val="000000"/>
              </a:solidFill>
              <a:latin typeface="Times New Roman" panose="02020603050405020304" pitchFamily="18" charset="0"/>
              <a:cs typeface="Times New Roman" panose="02020603050405020304" pitchFamily="18" charset="0"/>
            </a:endParaRPr>
          </a:p>
          <a:p>
            <a:pPr marL="171450" indent="-171450" fontAlgn="base">
              <a:buFont typeface="Arial" panose="020B0604020202020204" pitchFamily="34" charset="0"/>
              <a:buChar char="•"/>
            </a:pPr>
            <a:r>
              <a:rPr lang="el-GR" sz="1200" b="1" dirty="0">
                <a:solidFill>
                  <a:srgbClr val="000000"/>
                </a:solidFill>
                <a:latin typeface="Times New Roman" panose="02020603050405020304" pitchFamily="18" charset="0"/>
                <a:cs typeface="Times New Roman" panose="02020603050405020304" pitchFamily="18" charset="0"/>
              </a:rPr>
              <a:t>Οι γλωσσικά/λεξιλογικά</a:t>
            </a:r>
          </a:p>
          <a:p>
            <a:pPr algn="just" fontAlgn="base"/>
            <a:r>
              <a:rPr lang="el-GR" sz="1200" b="1" dirty="0">
                <a:solidFill>
                  <a:srgbClr val="000000"/>
                </a:solidFill>
                <a:latin typeface="Times New Roman" panose="02020603050405020304" pitchFamily="18" charset="0"/>
                <a:cs typeface="Times New Roman" panose="02020603050405020304" pitchFamily="18" charset="0"/>
              </a:rPr>
              <a:t> </a:t>
            </a:r>
            <a:r>
              <a:rPr lang="el-GR" sz="1200" dirty="0">
                <a:solidFill>
                  <a:srgbClr val="000000"/>
                </a:solidFill>
                <a:latin typeface="Times New Roman" panose="02020603050405020304" pitchFamily="18" charset="0"/>
                <a:cs typeface="Times New Roman" panose="02020603050405020304" pitchFamily="18" charset="0"/>
              </a:rPr>
              <a:t>(στίξη, γραμματικοί χρόνοι, εγκλίσεις, ρηματικά πρόσωπα,  σχήματα λόγου, σύνταξη, γλωσσικές ποικιλίες, είδος λεξιλογίου, ευθύς – πλάγιος λόγος κ.ά. )</a:t>
            </a:r>
          </a:p>
          <a:p>
            <a:pPr algn="just" fontAlgn="base"/>
            <a:endParaRPr lang="el-GR" sz="1200" dirty="0">
              <a:latin typeface="Times New Roman" panose="02020603050405020304" pitchFamily="18" charset="0"/>
              <a:cs typeface="Times New Roman" panose="02020603050405020304" pitchFamily="18" charset="0"/>
            </a:endParaRPr>
          </a:p>
          <a:p>
            <a:pPr marL="171450" indent="-171450" fontAlgn="base">
              <a:buFont typeface="Arial" panose="020B0604020202020204" pitchFamily="34" charset="0"/>
              <a:buChar char="•"/>
            </a:pPr>
            <a:r>
              <a:rPr lang="el-GR" sz="1200" b="1" dirty="0">
                <a:solidFill>
                  <a:srgbClr val="000000"/>
                </a:solidFill>
                <a:latin typeface="Times New Roman" panose="02020603050405020304" pitchFamily="18" charset="0"/>
                <a:cs typeface="Times New Roman" panose="02020603050405020304" pitchFamily="18" charset="0"/>
              </a:rPr>
              <a:t>Το λογοτεχνικό γένος </a:t>
            </a:r>
          </a:p>
          <a:p>
            <a:pPr algn="just" fontAlgn="base"/>
            <a:r>
              <a:rPr lang="el-GR" sz="1200" dirty="0">
                <a:solidFill>
                  <a:srgbClr val="000000"/>
                </a:solidFill>
                <a:latin typeface="Times New Roman" panose="02020603050405020304" pitchFamily="18" charset="0"/>
                <a:cs typeface="Times New Roman" panose="02020603050405020304" pitchFamily="18" charset="0"/>
              </a:rPr>
              <a:t>( ποίηση, πεζογραφία) &amp; το </a:t>
            </a:r>
            <a:r>
              <a:rPr lang="el-GR" sz="1200" b="1" dirty="0">
                <a:solidFill>
                  <a:srgbClr val="000000"/>
                </a:solidFill>
                <a:latin typeface="Times New Roman" panose="02020603050405020304" pitchFamily="18" charset="0"/>
                <a:cs typeface="Times New Roman" panose="02020603050405020304" pitchFamily="18" charset="0"/>
              </a:rPr>
              <a:t>λογοτεχνικό είδος </a:t>
            </a:r>
          </a:p>
          <a:p>
            <a:pPr algn="just" fontAlgn="base"/>
            <a:r>
              <a:rPr lang="el-GR" sz="1200" dirty="0">
                <a:solidFill>
                  <a:srgbClr val="000000"/>
                </a:solidFill>
                <a:latin typeface="Times New Roman" panose="02020603050405020304" pitchFamily="18" charset="0"/>
                <a:cs typeface="Times New Roman" panose="02020603050405020304" pitchFamily="18" charset="0"/>
              </a:rPr>
              <a:t>(</a:t>
            </a:r>
            <a:r>
              <a:rPr lang="el-GR" sz="1000" dirty="0">
                <a:solidFill>
                  <a:srgbClr val="000000"/>
                </a:solidFill>
                <a:latin typeface="Times New Roman" panose="02020603050405020304" pitchFamily="18" charset="0"/>
                <a:cs typeface="Times New Roman" panose="02020603050405020304" pitchFamily="18" charset="0"/>
              </a:rPr>
              <a:t>π.χ.</a:t>
            </a:r>
            <a:r>
              <a:rPr lang="el-GR" dirty="0"/>
              <a:t> </a:t>
            </a:r>
            <a:r>
              <a:rPr lang="el-GR" sz="1200" dirty="0">
                <a:latin typeface="Times New Roman" panose="02020603050405020304" pitchFamily="18" charset="0"/>
                <a:cs typeface="Times New Roman" panose="02020603050405020304" pitchFamily="18" charset="0"/>
              </a:rPr>
              <a:t>αυτοβιογραφία, απομνημονεύματα </a:t>
            </a:r>
            <a:r>
              <a:rPr lang="el-GR" sz="1200" dirty="0">
                <a:solidFill>
                  <a:srgbClr val="000000"/>
                </a:solidFill>
                <a:latin typeface="Times New Roman" panose="02020603050405020304" pitchFamily="18" charset="0"/>
                <a:cs typeface="Times New Roman" panose="02020603050405020304" pitchFamily="18" charset="0"/>
              </a:rPr>
              <a:t>)-(ΑΝΑΛΟΓΑ με τη δομή, έκταση, σκοπό, θέμα) </a:t>
            </a:r>
          </a:p>
          <a:p>
            <a:pPr algn="just" fontAlgn="base"/>
            <a:endParaRPr lang="el-GR" sz="1200" dirty="0">
              <a:latin typeface="Times New Roman" panose="02020603050405020304" pitchFamily="18" charset="0"/>
              <a:cs typeface="Times New Roman" panose="02020603050405020304" pitchFamily="18" charset="0"/>
            </a:endParaRPr>
          </a:p>
          <a:p>
            <a:pPr marL="171450" indent="-171450" fontAlgn="base">
              <a:buFont typeface="Arial" panose="020B0604020202020204" pitchFamily="34" charset="0"/>
              <a:buChar char="•"/>
            </a:pPr>
            <a:r>
              <a:rPr lang="el-GR" sz="1200" b="1" dirty="0">
                <a:solidFill>
                  <a:srgbClr val="000000"/>
                </a:solidFill>
                <a:latin typeface="Times New Roman" panose="02020603050405020304" pitchFamily="18" charset="0"/>
                <a:cs typeface="Times New Roman" panose="02020603050405020304" pitchFamily="18" charset="0"/>
              </a:rPr>
              <a:t>Οι αφηγηματικές τεχνικές</a:t>
            </a:r>
            <a:endParaRPr lang="el-GR" sz="1200" b="1" dirty="0">
              <a:latin typeface="Times New Roman" panose="02020603050405020304" pitchFamily="18" charset="0"/>
              <a:cs typeface="Times New Roman" panose="02020603050405020304" pitchFamily="18" charset="0"/>
            </a:endParaRPr>
          </a:p>
          <a:p>
            <a:pPr marL="171450" indent="-171450" fontAlgn="base">
              <a:buFont typeface="Arial" panose="020B0604020202020204" pitchFamily="34" charset="0"/>
              <a:buChar char="•"/>
            </a:pPr>
            <a:r>
              <a:rPr lang="el-GR" sz="1200" b="1" dirty="0">
                <a:solidFill>
                  <a:srgbClr val="000000"/>
                </a:solidFill>
                <a:latin typeface="Times New Roman" panose="02020603050405020304" pitchFamily="18" charset="0"/>
                <a:cs typeface="Times New Roman" panose="02020603050405020304" pitchFamily="18" charset="0"/>
              </a:rPr>
              <a:t>Οι αφηγηματικοί τρόποι</a:t>
            </a:r>
            <a:endParaRPr lang="el-GR" sz="1200" b="1" dirty="0">
              <a:latin typeface="Times New Roman" panose="02020603050405020304" pitchFamily="18" charset="0"/>
              <a:cs typeface="Times New Roman" panose="02020603050405020304" pitchFamily="18" charset="0"/>
            </a:endParaRPr>
          </a:p>
          <a:p>
            <a:pPr marL="171450" indent="-171450" fontAlgn="base">
              <a:buFont typeface="Arial" panose="020B0604020202020204" pitchFamily="34" charset="0"/>
              <a:buChar char="•"/>
            </a:pPr>
            <a:r>
              <a:rPr lang="el-GR" sz="1200" b="1" dirty="0">
                <a:solidFill>
                  <a:srgbClr val="000000"/>
                </a:solidFill>
                <a:latin typeface="Times New Roman" panose="02020603050405020304" pitchFamily="18" charset="0"/>
                <a:cs typeface="Times New Roman" panose="02020603050405020304" pitchFamily="18" charset="0"/>
              </a:rPr>
              <a:t>Τα εκφραστικά μέσα </a:t>
            </a:r>
            <a:r>
              <a:rPr lang="el-GR" sz="1200" dirty="0">
                <a:solidFill>
                  <a:srgbClr val="000000"/>
                </a:solidFill>
                <a:latin typeface="Times New Roman" panose="02020603050405020304" pitchFamily="18" charset="0"/>
                <a:cs typeface="Times New Roman" panose="02020603050405020304" pitchFamily="18" charset="0"/>
              </a:rPr>
              <a:t>(π.χ. σχήματα λόγου)</a:t>
            </a:r>
            <a:endParaRPr lang="el-GR" sz="1200" dirty="0">
              <a:latin typeface="Times New Roman" panose="02020603050405020304" pitchFamily="18" charset="0"/>
              <a:cs typeface="Times New Roman" panose="02020603050405020304" pitchFamily="18" charset="0"/>
            </a:endParaRPr>
          </a:p>
          <a:p>
            <a:pPr marL="171450" indent="-171450" fontAlgn="base">
              <a:buFont typeface="Arial" panose="020B0604020202020204" pitchFamily="34" charset="0"/>
              <a:buChar char="•"/>
            </a:pPr>
            <a:r>
              <a:rPr lang="el-GR" sz="1200" b="1" dirty="0">
                <a:solidFill>
                  <a:srgbClr val="000000"/>
                </a:solidFill>
                <a:latin typeface="Times New Roman" panose="02020603050405020304" pitchFamily="18" charset="0"/>
                <a:cs typeface="Times New Roman" panose="02020603050405020304" pitchFamily="18" charset="0"/>
              </a:rPr>
              <a:t>Η δομή</a:t>
            </a:r>
            <a:endParaRPr lang="el-GR" sz="1200" b="1" dirty="0">
              <a:latin typeface="Times New Roman" panose="02020603050405020304" pitchFamily="18" charset="0"/>
              <a:cs typeface="Times New Roman" panose="02020603050405020304" pitchFamily="18" charset="0"/>
            </a:endParaRPr>
          </a:p>
          <a:p>
            <a:pPr marL="171450" indent="-171450" fontAlgn="base">
              <a:buFont typeface="Arial" panose="020B0604020202020204" pitchFamily="34" charset="0"/>
              <a:buChar char="•"/>
            </a:pPr>
            <a:r>
              <a:rPr lang="el-GR" sz="1200" b="1" dirty="0">
                <a:solidFill>
                  <a:srgbClr val="000000"/>
                </a:solidFill>
                <a:latin typeface="Times New Roman" panose="02020603050405020304" pitchFamily="18" charset="0"/>
                <a:cs typeface="Times New Roman" panose="02020603050405020304" pitchFamily="18" charset="0"/>
              </a:rPr>
              <a:t>Η πλοκή</a:t>
            </a:r>
            <a:endParaRPr lang="el-GR" sz="1200" b="1" dirty="0">
              <a:latin typeface="Times New Roman" panose="02020603050405020304" pitchFamily="18" charset="0"/>
              <a:cs typeface="Times New Roman" panose="02020603050405020304" pitchFamily="18" charset="0"/>
            </a:endParaRPr>
          </a:p>
          <a:p>
            <a:pPr marL="171450" indent="-171450" fontAlgn="base">
              <a:buFont typeface="Arial" panose="020B0604020202020204" pitchFamily="34" charset="0"/>
              <a:buChar char="•"/>
            </a:pPr>
            <a:r>
              <a:rPr lang="el-GR" sz="1200" b="1" dirty="0">
                <a:solidFill>
                  <a:srgbClr val="000000"/>
                </a:solidFill>
                <a:latin typeface="Times New Roman" panose="02020603050405020304" pitchFamily="18" charset="0"/>
                <a:cs typeface="Times New Roman" panose="02020603050405020304" pitchFamily="18" charset="0"/>
              </a:rPr>
              <a:t>Το ύφος/υφολογικά γνωρίσματα</a:t>
            </a:r>
            <a:endParaRPr lang="el-GR" sz="1200" b="1" dirty="0">
              <a:latin typeface="Times New Roman" panose="02020603050405020304" pitchFamily="18" charset="0"/>
              <a:cs typeface="Times New Roman" panose="02020603050405020304" pitchFamily="18" charset="0"/>
            </a:endParaRPr>
          </a:p>
          <a:p>
            <a:pPr marL="171450" indent="-171450" fontAlgn="base">
              <a:buFont typeface="Arial" panose="020B0604020202020204" pitchFamily="34" charset="0"/>
              <a:buChar char="•"/>
            </a:pPr>
            <a:r>
              <a:rPr lang="el-GR" sz="1200" b="1" dirty="0">
                <a:solidFill>
                  <a:srgbClr val="000000"/>
                </a:solidFill>
                <a:latin typeface="Times New Roman" panose="02020603050405020304" pitchFamily="18" charset="0"/>
                <a:cs typeface="Times New Roman" panose="02020603050405020304" pitchFamily="18" charset="0"/>
              </a:rPr>
              <a:t>Επιλογή ενός λογοτεχνικού ρεύματος</a:t>
            </a:r>
            <a:endParaRPr lang="el-GR" sz="1200" b="1" dirty="0">
              <a:latin typeface="Times New Roman" panose="02020603050405020304" pitchFamily="18" charset="0"/>
              <a:cs typeface="Times New Roman" panose="02020603050405020304" pitchFamily="18" charset="0"/>
            </a:endParaRPr>
          </a:p>
          <a:p>
            <a:pPr marL="171450" indent="-171450" fontAlgn="base">
              <a:buFont typeface="Arial" panose="020B0604020202020204" pitchFamily="34" charset="0"/>
              <a:buChar char="•"/>
            </a:pPr>
            <a:r>
              <a:rPr lang="el-GR" sz="1200" b="1" dirty="0" err="1">
                <a:solidFill>
                  <a:srgbClr val="000000"/>
                </a:solidFill>
                <a:latin typeface="Times New Roman" panose="02020603050405020304" pitchFamily="18" charset="0"/>
                <a:cs typeface="Times New Roman" panose="02020603050405020304" pitchFamily="18" charset="0"/>
              </a:rPr>
              <a:t>Εικονοποιία</a:t>
            </a:r>
            <a:endParaRPr lang="el-GR" sz="1200" b="1" dirty="0">
              <a:latin typeface="Times New Roman" panose="02020603050405020304" pitchFamily="18" charset="0"/>
              <a:cs typeface="Times New Roman" panose="02020603050405020304" pitchFamily="18" charset="0"/>
            </a:endParaRPr>
          </a:p>
          <a:p>
            <a:pPr marL="171450" indent="-171450" fontAlgn="base">
              <a:buFont typeface="Arial" panose="020B0604020202020204" pitchFamily="34" charset="0"/>
              <a:buChar char="•"/>
            </a:pPr>
            <a:r>
              <a:rPr lang="el-GR" sz="1200" b="1" dirty="0">
                <a:solidFill>
                  <a:srgbClr val="000000"/>
                </a:solidFill>
                <a:latin typeface="Times New Roman" panose="02020603050405020304" pitchFamily="18" charset="0"/>
                <a:cs typeface="Times New Roman" panose="02020603050405020304" pitchFamily="18" charset="0"/>
              </a:rPr>
              <a:t>Στίξη κ.ά.</a:t>
            </a:r>
            <a:endParaRPr lang="el-GR" sz="1200" b="1" dirty="0">
              <a:latin typeface="Times New Roman" panose="02020603050405020304" pitchFamily="18" charset="0"/>
              <a:cs typeface="Times New Roman" panose="02020603050405020304" pitchFamily="18" charset="0"/>
            </a:endParaRPr>
          </a:p>
          <a:p>
            <a:pPr marL="171450" indent="-171450" fontAlgn="base">
              <a:buFont typeface="Arial" panose="020B0604020202020204" pitchFamily="34" charset="0"/>
              <a:buChar char="•"/>
            </a:pPr>
            <a:r>
              <a:rPr lang="el-GR" sz="1200" b="1" dirty="0">
                <a:solidFill>
                  <a:srgbClr val="000000"/>
                </a:solidFill>
                <a:latin typeface="Times New Roman" panose="02020603050405020304" pitchFamily="18" charset="0"/>
                <a:cs typeface="Times New Roman" panose="02020603050405020304" pitchFamily="18" charset="0"/>
              </a:rPr>
              <a:t>Στιχουργική</a:t>
            </a:r>
            <a:endParaRPr lang="el-GR" sz="1200" b="1" dirty="0">
              <a:latin typeface="Times New Roman" panose="02020603050405020304" pitchFamily="18" charset="0"/>
              <a:cs typeface="Times New Roman" panose="02020603050405020304" pitchFamily="18" charset="0"/>
            </a:endParaRPr>
          </a:p>
          <a:p>
            <a:pPr marL="171450" indent="-171450" fontAlgn="base">
              <a:buFont typeface="Arial" panose="020B0604020202020204" pitchFamily="34" charset="0"/>
              <a:buChar char="•"/>
            </a:pPr>
            <a:r>
              <a:rPr lang="el-GR" sz="1200" b="1" dirty="0">
                <a:solidFill>
                  <a:srgbClr val="000000"/>
                </a:solidFill>
                <a:latin typeface="Times New Roman" panose="02020603050405020304" pitchFamily="18" charset="0"/>
                <a:cs typeface="Times New Roman" panose="02020603050405020304" pitchFamily="18" charset="0"/>
              </a:rPr>
              <a:t>Θεατρικά στοιχεία</a:t>
            </a:r>
            <a:endParaRPr lang="el-GR" sz="1200" b="1" dirty="0">
              <a:latin typeface="Times New Roman" panose="02020603050405020304" pitchFamily="18" charset="0"/>
              <a:cs typeface="Times New Roman" panose="02020603050405020304" pitchFamily="18" charset="0"/>
            </a:endParaRPr>
          </a:p>
          <a:p>
            <a:pPr marL="171450" indent="-171450" fontAlgn="base">
              <a:buFont typeface="Arial" panose="020B0604020202020204" pitchFamily="34" charset="0"/>
              <a:buChar char="•"/>
            </a:pPr>
            <a:r>
              <a:rPr lang="el-GR" sz="1200" b="1" dirty="0">
                <a:solidFill>
                  <a:srgbClr val="000000"/>
                </a:solidFill>
                <a:latin typeface="Times New Roman" panose="02020603050405020304" pitchFamily="18" charset="0"/>
                <a:cs typeface="Times New Roman" panose="02020603050405020304" pitchFamily="18" charset="0"/>
              </a:rPr>
              <a:t>Τεχνική γραφής</a:t>
            </a:r>
            <a:endParaRPr lang="el-GR" sz="1200" b="1" dirty="0">
              <a:latin typeface="Times New Roman" panose="02020603050405020304" pitchFamily="18" charset="0"/>
              <a:cs typeface="Times New Roman" panose="02020603050405020304" pitchFamily="18" charset="0"/>
            </a:endParaRPr>
          </a:p>
          <a:p>
            <a:pPr marL="171450" indent="-171450" fontAlgn="base">
              <a:buFont typeface="Arial" panose="020B0604020202020204" pitchFamily="34" charset="0"/>
              <a:buChar char="•"/>
            </a:pPr>
            <a:r>
              <a:rPr lang="el-GR" sz="1200" b="1" dirty="0">
                <a:solidFill>
                  <a:srgbClr val="000000"/>
                </a:solidFill>
                <a:latin typeface="Times New Roman" panose="02020603050405020304" pitchFamily="18" charset="0"/>
                <a:cs typeface="Times New Roman" panose="02020603050405020304" pitchFamily="18" charset="0"/>
              </a:rPr>
              <a:t>Μέτρο, ομοιοκαταληξία</a:t>
            </a:r>
            <a:endParaRPr lang="el-GR" sz="1200" b="1" dirty="0">
              <a:latin typeface="Times New Roman" panose="02020603050405020304" pitchFamily="18" charset="0"/>
              <a:cs typeface="Times New Roman" panose="02020603050405020304" pitchFamily="18" charset="0"/>
            </a:endParaRPr>
          </a:p>
          <a:p>
            <a:pPr marL="171450" indent="-171450" fontAlgn="base">
              <a:buFont typeface="Arial" panose="020B0604020202020204" pitchFamily="34" charset="0"/>
              <a:buChar char="•"/>
            </a:pPr>
            <a:r>
              <a:rPr lang="el-GR" sz="1200" b="1" dirty="0">
                <a:solidFill>
                  <a:srgbClr val="000000"/>
                </a:solidFill>
                <a:latin typeface="Times New Roman" panose="02020603050405020304" pitchFamily="18" charset="0"/>
                <a:cs typeface="Times New Roman" panose="02020603050405020304" pitchFamily="18" charset="0"/>
              </a:rPr>
              <a:t>Λέξεις- φράσεις που συνδέουν τα νοήματα</a:t>
            </a:r>
          </a:p>
          <a:p>
            <a:pPr fontAlgn="base"/>
            <a:endParaRPr lang="el-GR" sz="1200" b="1" dirty="0">
              <a:latin typeface="Times New Roman" panose="02020603050405020304" pitchFamily="18" charset="0"/>
              <a:cs typeface="Times New Roman" panose="02020603050405020304" pitchFamily="18" charset="0"/>
            </a:endParaRPr>
          </a:p>
          <a:p>
            <a:pPr marL="171450" indent="-171450" fontAlgn="base">
              <a:buFont typeface="Arial" panose="020B0604020202020204" pitchFamily="34" charset="0"/>
              <a:buChar char="•"/>
            </a:pPr>
            <a:r>
              <a:rPr lang="el-GR" sz="1200" b="1" dirty="0">
                <a:solidFill>
                  <a:srgbClr val="000000"/>
                </a:solidFill>
                <a:latin typeface="Times New Roman" panose="02020603050405020304" pitchFamily="18" charset="0"/>
                <a:cs typeface="Times New Roman" panose="02020603050405020304" pitchFamily="18" charset="0"/>
              </a:rPr>
              <a:t>Επιλογή λεξιλόγιο</a:t>
            </a:r>
          </a:p>
          <a:p>
            <a:pPr fontAlgn="base"/>
            <a:r>
              <a:rPr lang="el-GR" sz="1200" b="1" dirty="0">
                <a:solidFill>
                  <a:srgbClr val="000000"/>
                </a:solidFill>
                <a:latin typeface="Times New Roman" panose="02020603050405020304" pitchFamily="18" charset="0"/>
                <a:cs typeface="Times New Roman" panose="02020603050405020304" pitchFamily="18" charset="0"/>
              </a:rPr>
              <a:t> </a:t>
            </a:r>
            <a:r>
              <a:rPr lang="el-GR" sz="1200" dirty="0">
                <a:solidFill>
                  <a:srgbClr val="000000"/>
                </a:solidFill>
                <a:latin typeface="Times New Roman" panose="02020603050405020304" pitchFamily="18" charset="0"/>
                <a:cs typeface="Times New Roman" panose="02020603050405020304" pitchFamily="18" charset="0"/>
              </a:rPr>
              <a:t>(ιδιοτυπίες, ιδίωμα, νεολογισμοί, ιδιόλεκτος…).</a:t>
            </a:r>
            <a:endParaRPr lang="el-GR" sz="1200" i="0" dirty="0">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09526221"/>
      </p:ext>
    </p:extLst>
  </p:cSld>
  <p:clrMapOvr>
    <a:masterClrMapping/>
  </p:clrMapOvr>
  <p:transition spd="slow">
    <p:wip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Ορθογώνιο 1">
            <a:extLst>
              <a:ext uri="{FF2B5EF4-FFF2-40B4-BE49-F238E27FC236}">
                <a16:creationId xmlns:a16="http://schemas.microsoft.com/office/drawing/2014/main" id="{E4B53C5A-085B-4F87-9810-0F4D05888631}"/>
              </a:ext>
            </a:extLst>
          </p:cNvPr>
          <p:cNvSpPr/>
          <p:nvPr/>
        </p:nvSpPr>
        <p:spPr>
          <a:xfrm>
            <a:off x="1466018" y="285944"/>
            <a:ext cx="10086975" cy="6572056"/>
          </a:xfrm>
          <a:prstGeom prst="rect">
            <a:avLst/>
          </a:prstGeom>
          <a:ln>
            <a:solidFill>
              <a:srgbClr val="92D050"/>
            </a:solidFill>
          </a:ln>
        </p:spPr>
        <p:txBody>
          <a:bodyPr wrap="square">
            <a:spAutoFit/>
          </a:bodyPr>
          <a:lstStyle/>
          <a:p>
            <a:pPr algn="ctr">
              <a:lnSpc>
                <a:spcPct val="150000"/>
              </a:lnSpc>
            </a:pPr>
            <a:r>
              <a:rPr lang="el-GR" b="1" i="1" dirty="0">
                <a:latin typeface="Calibri" panose="020F0502020204030204" pitchFamily="34" charset="0"/>
              </a:rPr>
              <a:t>Αναμένουμε οι μαθητές και οι μαθήτριες μέσα από την εκπαιδευτική διαδικασία</a:t>
            </a:r>
          </a:p>
          <a:p>
            <a:pPr algn="ctr">
              <a:lnSpc>
                <a:spcPct val="150000"/>
              </a:lnSpc>
            </a:pPr>
            <a:r>
              <a:rPr lang="el-GR" b="1" i="1" dirty="0">
                <a:latin typeface="Calibri" panose="020F0502020204030204" pitchFamily="34" charset="0"/>
              </a:rPr>
              <a:t> να έχουν επιτύχει στόχους που αποβλέπουν: </a:t>
            </a:r>
          </a:p>
          <a:p>
            <a:pPr algn="just">
              <a:lnSpc>
                <a:spcPct val="150000"/>
              </a:lnSpc>
            </a:pPr>
            <a:r>
              <a:rPr lang="el-GR" b="1" dirty="0">
                <a:latin typeface="Calibri" panose="020F0502020204030204" pitchFamily="34" charset="0"/>
              </a:rPr>
              <a:t>α) </a:t>
            </a:r>
            <a:r>
              <a:rPr lang="el-GR" dirty="0">
                <a:latin typeface="Calibri" panose="020F0502020204030204" pitchFamily="34" charset="0"/>
              </a:rPr>
              <a:t>στην ανάπτυξη της </a:t>
            </a:r>
            <a:r>
              <a:rPr lang="el-GR" b="1" u="sng" dirty="0">
                <a:latin typeface="Calibri" panose="020F0502020204030204" pitchFamily="34" charset="0"/>
              </a:rPr>
              <a:t>κριτικής και δημιουργικής σχέσης </a:t>
            </a:r>
            <a:r>
              <a:rPr lang="el-GR" dirty="0">
                <a:latin typeface="Calibri" panose="020F0502020204030204" pitchFamily="34" charset="0"/>
              </a:rPr>
              <a:t>των μαθητών/τριών με τα κείμενα και </a:t>
            </a:r>
          </a:p>
          <a:p>
            <a:pPr algn="just">
              <a:lnSpc>
                <a:spcPct val="150000"/>
              </a:lnSpc>
            </a:pPr>
            <a:r>
              <a:rPr lang="el-GR" b="1" dirty="0">
                <a:latin typeface="Calibri" panose="020F0502020204030204" pitchFamily="34" charset="0"/>
              </a:rPr>
              <a:t>β) </a:t>
            </a:r>
            <a:r>
              <a:rPr lang="el-GR" dirty="0">
                <a:latin typeface="Calibri" panose="020F0502020204030204" pitchFamily="34" charset="0"/>
              </a:rPr>
              <a:t>στην καλλιέργεια μίας ποικιλίας </a:t>
            </a:r>
            <a:r>
              <a:rPr lang="el-GR" b="1" u="sng" dirty="0">
                <a:latin typeface="Calibri" panose="020F0502020204030204" pitchFamily="34" charset="0"/>
              </a:rPr>
              <a:t>αναγνωστικών και κοινωνικών δεξιοτήτων </a:t>
            </a:r>
          </a:p>
          <a:p>
            <a:pPr algn="just">
              <a:lnSpc>
                <a:spcPct val="150000"/>
              </a:lnSpc>
            </a:pPr>
            <a:r>
              <a:rPr lang="el-GR" dirty="0">
                <a:latin typeface="Calibri" panose="020F0502020204030204" pitchFamily="34" charset="0"/>
              </a:rPr>
              <a:t>(ανάγνωση, ακρόαση, συγγραφή, κριτική, συγκριτική εξέταση κειμένων και οπτικών, θεατρική αναπαράσταση, μετουσίωση και μεταφορά συναισθημάτων σε νέο κείμενο, διερεύνηση των δυνατοτήτων της γλώσσας ως μέσου προσωπικής και καλλιτεχνικής έκφρασης, παρουσίαση και υποστήριξη κειμένων, κλπ.) στο πλαίσιο μίας αναγνωστικής ομάδας. </a:t>
            </a:r>
          </a:p>
          <a:p>
            <a:pPr algn="just">
              <a:lnSpc>
                <a:spcPct val="150000"/>
              </a:lnSpc>
            </a:pPr>
            <a:endParaRPr lang="el-GR" dirty="0">
              <a:latin typeface="Calibri" panose="020F0502020204030204" pitchFamily="34" charset="0"/>
            </a:endParaRPr>
          </a:p>
          <a:p>
            <a:pPr algn="just">
              <a:lnSpc>
                <a:spcPct val="150000"/>
              </a:lnSpc>
            </a:pPr>
            <a:r>
              <a:rPr lang="el-GR" dirty="0">
                <a:latin typeface="Calibri" panose="020F0502020204030204" pitchFamily="34" charset="0"/>
              </a:rPr>
              <a:t>Σε κάθε περίπτωση, «οι διδάσκοντες/διδάσκουσες χρειάζεται να αντιλαμβάνονται τη </a:t>
            </a:r>
            <a:r>
              <a:rPr lang="el-GR" b="1" dirty="0">
                <a:latin typeface="Calibri" panose="020F0502020204030204" pitchFamily="34" charset="0"/>
              </a:rPr>
              <a:t>διδασκαλία </a:t>
            </a:r>
            <a:r>
              <a:rPr lang="el-GR" dirty="0">
                <a:latin typeface="Calibri" panose="020F0502020204030204" pitchFamily="34" charset="0"/>
              </a:rPr>
              <a:t>του μαθήματος, όχι ως άθροισμα κειμένων και γνώσεων που πρέπει να δοθούν για απομνημόνευση, αλλά </a:t>
            </a:r>
            <a:r>
              <a:rPr lang="el-GR" b="1" dirty="0">
                <a:latin typeface="Calibri" panose="020F0502020204030204" pitchFamily="34" charset="0"/>
              </a:rPr>
              <a:t>ως ένα σύνολο στόχων».</a:t>
            </a:r>
          </a:p>
          <a:p>
            <a:pPr algn="just">
              <a:lnSpc>
                <a:spcPct val="150000"/>
              </a:lnSpc>
            </a:pPr>
            <a:endParaRPr lang="el-GR" b="1" dirty="0">
              <a:latin typeface="Calibri" panose="020F0502020204030204" pitchFamily="34" charset="0"/>
            </a:endParaRPr>
          </a:p>
          <a:p>
            <a:pPr algn="just">
              <a:lnSpc>
                <a:spcPct val="150000"/>
              </a:lnSpc>
            </a:pPr>
            <a:r>
              <a:rPr lang="el-GR" dirty="0">
                <a:latin typeface="Calibri" panose="020F0502020204030204" pitchFamily="34" charset="0"/>
              </a:rPr>
              <a:t>Εξάλλου, όλες οι δραστηριότητες που θα επιλέξουν οι εκπαιδευτικοί «πριν από την ανάγνωση και μετά την ανάγνωση κειμένων, αποβλέπουν στη δημιουργία επαρκών αναγνωστών/ </a:t>
            </a:r>
            <a:r>
              <a:rPr lang="el-GR" dirty="0" err="1">
                <a:latin typeface="Calibri" panose="020F0502020204030204" pitchFamily="34" charset="0"/>
              </a:rPr>
              <a:t>στριών</a:t>
            </a:r>
            <a:r>
              <a:rPr lang="el-GR" dirty="0">
                <a:latin typeface="Calibri" panose="020F0502020204030204" pitchFamily="34" charset="0"/>
              </a:rPr>
              <a:t>.» </a:t>
            </a:r>
          </a:p>
          <a:p>
            <a:pPr algn="just">
              <a:lnSpc>
                <a:spcPct val="150000"/>
              </a:lnSpc>
            </a:pPr>
            <a:r>
              <a:rPr lang="el-GR" sz="1200" b="1" i="1" dirty="0">
                <a:latin typeface="Calibri" panose="020F0502020204030204" pitchFamily="34" charset="0"/>
              </a:rPr>
              <a:t>(Βλ. Οδηγίες σσ.40-45)</a:t>
            </a:r>
            <a:endParaRPr lang="el-GR" sz="1200" b="1" i="1" dirty="0"/>
          </a:p>
        </p:txBody>
      </p:sp>
    </p:spTree>
    <p:extLst>
      <p:ext uri="{BB962C8B-B14F-4D97-AF65-F5344CB8AC3E}">
        <p14:creationId xmlns:p14="http://schemas.microsoft.com/office/powerpoint/2010/main" val="970985677"/>
      </p:ext>
    </p:extLst>
  </p:cSld>
  <p:clrMapOvr>
    <a:masterClrMapping/>
  </p:clrMapOvr>
  <p:transition spd="slow">
    <p:wip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Ορθογώνιο 1">
            <a:extLst>
              <a:ext uri="{FF2B5EF4-FFF2-40B4-BE49-F238E27FC236}">
                <a16:creationId xmlns:a16="http://schemas.microsoft.com/office/drawing/2014/main" id="{F28DF733-5F28-48F8-92A7-C8DBDAA14A32}"/>
              </a:ext>
            </a:extLst>
          </p:cNvPr>
          <p:cNvSpPr/>
          <p:nvPr/>
        </p:nvSpPr>
        <p:spPr>
          <a:xfrm>
            <a:off x="2355542" y="841990"/>
            <a:ext cx="3432698" cy="4524315"/>
          </a:xfrm>
          <a:prstGeom prst="rect">
            <a:avLst/>
          </a:prstGeom>
          <a:ln>
            <a:solidFill>
              <a:srgbClr val="FF0000"/>
            </a:solidFill>
          </a:ln>
        </p:spPr>
        <p:txBody>
          <a:bodyPr wrap="square">
            <a:spAutoFit/>
          </a:bodyPr>
          <a:lstStyle/>
          <a:p>
            <a:endParaRPr lang="el-GR" b="1" dirty="0"/>
          </a:p>
          <a:p>
            <a:r>
              <a:rPr lang="el-GR" b="1" dirty="0"/>
              <a:t>Στόχοι </a:t>
            </a:r>
          </a:p>
          <a:p>
            <a:endParaRPr lang="el-GR" dirty="0"/>
          </a:p>
          <a:p>
            <a:r>
              <a:rPr lang="el-GR" dirty="0"/>
              <a:t>❖ Να γνωρίσουν οι μαθητές έναν εκπρόσωπο της παραδοσιακής ποίησης με έντονες επιρροές από το δημοτικό τραγούδι. </a:t>
            </a:r>
          </a:p>
          <a:p>
            <a:endParaRPr lang="el-GR" dirty="0"/>
          </a:p>
          <a:p>
            <a:r>
              <a:rPr lang="el-GR" dirty="0"/>
              <a:t>❖ Να πληροφορηθούν με αφορμή το ποίημα για μια παλαιά μορφή ζωής, που συνδεόταν με τις αγροτικές ασχολίες. </a:t>
            </a:r>
          </a:p>
          <a:p>
            <a:endParaRPr lang="el-GR" dirty="0"/>
          </a:p>
          <a:p>
            <a:endParaRPr lang="el-GR" dirty="0"/>
          </a:p>
        </p:txBody>
      </p:sp>
      <p:sp>
        <p:nvSpPr>
          <p:cNvPr id="3" name="Ορθογώνιο 2">
            <a:extLst>
              <a:ext uri="{FF2B5EF4-FFF2-40B4-BE49-F238E27FC236}">
                <a16:creationId xmlns:a16="http://schemas.microsoft.com/office/drawing/2014/main" id="{C68ED1CD-8E12-494E-BA1D-641C1F93B797}"/>
              </a:ext>
            </a:extLst>
          </p:cNvPr>
          <p:cNvSpPr/>
          <p:nvPr/>
        </p:nvSpPr>
        <p:spPr>
          <a:xfrm>
            <a:off x="7031115" y="841990"/>
            <a:ext cx="4625266" cy="3416320"/>
          </a:xfrm>
          <a:prstGeom prst="rect">
            <a:avLst/>
          </a:prstGeom>
          <a:ln>
            <a:solidFill>
              <a:srgbClr val="FF0000"/>
            </a:solidFill>
          </a:ln>
        </p:spPr>
        <p:txBody>
          <a:bodyPr wrap="square">
            <a:spAutoFit/>
          </a:bodyPr>
          <a:lstStyle/>
          <a:p>
            <a:endParaRPr lang="el-GR" b="1" dirty="0"/>
          </a:p>
          <a:p>
            <a:r>
              <a:rPr lang="el-GR" b="1" dirty="0"/>
              <a:t>Θεματικά κέντρα</a:t>
            </a:r>
          </a:p>
          <a:p>
            <a:endParaRPr lang="el-GR" b="1" dirty="0"/>
          </a:p>
          <a:p>
            <a:r>
              <a:rPr lang="el-GR" dirty="0"/>
              <a:t>❖Η φύση –βουνά, πεδιάδες, θάλασσα– την ώρα του καλοκαιρινού δειλινού.</a:t>
            </a:r>
          </a:p>
          <a:p>
            <a:endParaRPr lang="el-GR" dirty="0"/>
          </a:p>
          <a:p>
            <a:r>
              <a:rPr lang="el-GR" dirty="0"/>
              <a:t> ❖ O γυρισμός των ζευγολατών στα σπίτια τους με το ηλιοβασίλεμα. </a:t>
            </a:r>
          </a:p>
          <a:p>
            <a:r>
              <a:rPr lang="el-GR" dirty="0"/>
              <a:t>Μόχθος και ικανοποίηση. </a:t>
            </a:r>
          </a:p>
          <a:p>
            <a:endParaRPr lang="el-GR" dirty="0"/>
          </a:p>
          <a:p>
            <a:endParaRPr lang="el-GR" dirty="0"/>
          </a:p>
          <a:p>
            <a:endParaRPr lang="el-GR" dirty="0"/>
          </a:p>
        </p:txBody>
      </p:sp>
    </p:spTree>
    <p:extLst>
      <p:ext uri="{BB962C8B-B14F-4D97-AF65-F5344CB8AC3E}">
        <p14:creationId xmlns:p14="http://schemas.microsoft.com/office/powerpoint/2010/main" val="296572552"/>
      </p:ext>
    </p:extLst>
  </p:cSld>
  <p:clrMapOvr>
    <a:masterClrMapping/>
  </p:clrMapOvr>
  <p:transition spd="slow">
    <p:wip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Ορθογώνιο 1">
            <a:extLst>
              <a:ext uri="{FF2B5EF4-FFF2-40B4-BE49-F238E27FC236}">
                <a16:creationId xmlns:a16="http://schemas.microsoft.com/office/drawing/2014/main" id="{32D5631B-DAFC-4AF6-8FB0-B291DBBB8F3C}"/>
              </a:ext>
            </a:extLst>
          </p:cNvPr>
          <p:cNvSpPr/>
          <p:nvPr/>
        </p:nvSpPr>
        <p:spPr>
          <a:xfrm>
            <a:off x="1118586" y="151179"/>
            <a:ext cx="10697593" cy="6986528"/>
          </a:xfrm>
          <a:prstGeom prst="rect">
            <a:avLst/>
          </a:prstGeom>
        </p:spPr>
        <p:txBody>
          <a:bodyPr wrap="square">
            <a:spAutoFit/>
          </a:bodyPr>
          <a:lstStyle/>
          <a:p>
            <a:pPr algn="just"/>
            <a:r>
              <a:rPr lang="el-GR" sz="1200" b="1" i="1" dirty="0"/>
              <a:t>Ερμηνευτική προσέγγιση </a:t>
            </a:r>
            <a:endParaRPr lang="en-US" sz="1400" dirty="0"/>
          </a:p>
          <a:p>
            <a:pPr algn="just"/>
            <a:r>
              <a:rPr lang="el-GR" sz="1400" dirty="0"/>
              <a:t>Το πεζογραφικό και το ποιητικό έργο του Κ. </a:t>
            </a:r>
            <a:r>
              <a:rPr lang="el-GR" sz="1400" dirty="0" err="1"/>
              <a:t>Κρυστάλλη</a:t>
            </a:r>
            <a:r>
              <a:rPr lang="el-GR" sz="1400" dirty="0"/>
              <a:t> εντάσσεται στην </a:t>
            </a:r>
            <a:r>
              <a:rPr lang="el-GR" sz="1400" b="1" dirty="0"/>
              <a:t>ειδυλλιακή ηθογραφία </a:t>
            </a:r>
            <a:r>
              <a:rPr lang="el-GR" sz="1400" dirty="0"/>
              <a:t>που εξιδανικεύει τη ζωή του χωριού, απαλύνοντας εντελώς τα όποια αρνητικά στοιχεία. </a:t>
            </a:r>
          </a:p>
          <a:p>
            <a:pPr algn="just"/>
            <a:endParaRPr lang="el-GR" sz="1400" dirty="0"/>
          </a:p>
          <a:p>
            <a:pPr algn="just"/>
            <a:r>
              <a:rPr lang="el-GR" sz="1400" dirty="0"/>
              <a:t>Το ανθολογημένο ποίημα αποτελεί </a:t>
            </a:r>
            <a:r>
              <a:rPr lang="el-GR" sz="1400" u="sng" dirty="0"/>
              <a:t>έκφραση λατρείας </a:t>
            </a:r>
            <a:r>
              <a:rPr lang="el-GR" sz="1400" dirty="0"/>
              <a:t>του ποιητή </a:t>
            </a:r>
            <a:r>
              <a:rPr lang="el-GR" sz="1400" u="sng" dirty="0"/>
              <a:t>για την αγροτική ζωή, </a:t>
            </a:r>
            <a:r>
              <a:rPr lang="el-GR" sz="1400" dirty="0"/>
              <a:t>λατρεία ωστόσο η οποία δικαιολογείται από τα </a:t>
            </a:r>
            <a:r>
              <a:rPr lang="el-GR" sz="1400" u="sng" dirty="0"/>
              <a:t>τραυματικά βιώματα του Κ. </a:t>
            </a:r>
            <a:r>
              <a:rPr lang="el-GR" sz="1400" u="sng" dirty="0" err="1"/>
              <a:t>Κρυστάλλη</a:t>
            </a:r>
            <a:r>
              <a:rPr lang="el-GR" sz="1400" u="sng" dirty="0"/>
              <a:t>. </a:t>
            </a:r>
          </a:p>
          <a:p>
            <a:pPr algn="just"/>
            <a:endParaRPr lang="el-GR" sz="1400" dirty="0"/>
          </a:p>
          <a:p>
            <a:pPr algn="just"/>
            <a:r>
              <a:rPr lang="el-GR" sz="1400" dirty="0"/>
              <a:t>Ο  </a:t>
            </a:r>
            <a:r>
              <a:rPr lang="el-GR" sz="1400" dirty="0" err="1"/>
              <a:t>Κρυστάλλης</a:t>
            </a:r>
            <a:r>
              <a:rPr lang="el-GR" sz="1400" dirty="0"/>
              <a:t>, μαθητής ακόμα στο Γυμνάσιο, αναγκάστηκε να φύγει από τα τουρκοκρατούμενα </a:t>
            </a:r>
            <a:r>
              <a:rPr lang="el-GR" sz="1400" dirty="0">
                <a:solidFill>
                  <a:srgbClr val="0070C0"/>
                </a:solidFill>
              </a:rPr>
              <a:t>Γιάννενα, </a:t>
            </a:r>
            <a:r>
              <a:rPr lang="el-GR" sz="1400" dirty="0"/>
              <a:t>εξαιτίας ενός πατριωτικού ποιήματος που δημοσίευσε το 1887. </a:t>
            </a:r>
          </a:p>
          <a:p>
            <a:pPr algn="just"/>
            <a:r>
              <a:rPr lang="el-GR" sz="1400" dirty="0"/>
              <a:t>Ήρθε στην </a:t>
            </a:r>
            <a:r>
              <a:rPr lang="el-GR" sz="1400" dirty="0">
                <a:solidFill>
                  <a:srgbClr val="0070C0"/>
                </a:solidFill>
              </a:rPr>
              <a:t>Αθήνα</a:t>
            </a:r>
            <a:r>
              <a:rPr lang="el-GR" sz="1400" dirty="0"/>
              <a:t> όπου έζησε δυστυχισμένη ζωή, όλο στερήσεις, μέχρι τον πρόωρο θάνατό του (αρρώστησε από φυματίωση). </a:t>
            </a:r>
          </a:p>
          <a:p>
            <a:pPr algn="just"/>
            <a:r>
              <a:rPr lang="el-GR" sz="1400" dirty="0"/>
              <a:t>Την αγάπη του για την αγνή και όμορφη ζωή της υπαίθρου που στερήθηκε την έκανε ποίημα και τραγούδι, γεγονός που ερμηνεύει τις εμμονές του στις ίδιες πάντα σκηνές του αγροτικού κόσμου, του βουνού και της στάνης, της στρούγκας και της φλογέρας, όπως σημειώνει ο Μιχάλης Μερακλής (βλ. Βιβλιογραφία).</a:t>
            </a:r>
          </a:p>
          <a:p>
            <a:pPr algn="just"/>
            <a:endParaRPr lang="el-GR" sz="1400" dirty="0"/>
          </a:p>
          <a:p>
            <a:pPr algn="just"/>
            <a:r>
              <a:rPr lang="el-GR" sz="1400" dirty="0"/>
              <a:t> Από όλες τις ώρες της ημέρας </a:t>
            </a:r>
            <a:r>
              <a:rPr lang="el-GR" sz="1400" b="1" u="sng" dirty="0"/>
              <a:t>ο ποιητής επιλέγει να περιγράψει και να υμνήσει την ώρα που βασιλεύει ο ήλιος </a:t>
            </a:r>
            <a:r>
              <a:rPr lang="el-GR" sz="1400" dirty="0"/>
              <a:t>και όλα στη φύση γαληνεύουν μέσα στα χρώματα, τους ήχους και τα αρώματα του δειλινού. </a:t>
            </a:r>
          </a:p>
          <a:p>
            <a:pPr algn="just"/>
            <a:r>
              <a:rPr lang="el-GR" sz="1400" dirty="0"/>
              <a:t>Είναι η στιγμή που ο </a:t>
            </a:r>
            <a:r>
              <a:rPr lang="el-GR" sz="1400" dirty="0">
                <a:solidFill>
                  <a:srgbClr val="0070C0"/>
                </a:solidFill>
              </a:rPr>
              <a:t>αγρότης</a:t>
            </a:r>
            <a:r>
              <a:rPr lang="el-GR" sz="1400" dirty="0"/>
              <a:t> σταματά τη δουλειά, επιστρέφει στο σπίτι για να ξεκουραστεί, να δει τα αγαπημένα του πρόσωπα, να διασκεδάσει με τις απλές χαρές της ζωής. Επιστρέφουν και </a:t>
            </a:r>
            <a:r>
              <a:rPr lang="el-GR" sz="1400" dirty="0">
                <a:solidFill>
                  <a:srgbClr val="0070C0"/>
                </a:solidFill>
              </a:rPr>
              <a:t>οι κοπέλες </a:t>
            </a:r>
            <a:r>
              <a:rPr lang="el-GR" sz="1400" dirty="0"/>
              <a:t>από τις σπιτικές δουλειές και όλοι μαζί χαιρετούν την όμορφη φύση. </a:t>
            </a:r>
          </a:p>
          <a:p>
            <a:pPr algn="just"/>
            <a:r>
              <a:rPr lang="el-GR" sz="1400" dirty="0"/>
              <a:t>Στο ποίημα τονίζεται ο </a:t>
            </a:r>
            <a:r>
              <a:rPr lang="el-GR" sz="1400" dirty="0">
                <a:solidFill>
                  <a:srgbClr val="0070C0"/>
                </a:solidFill>
              </a:rPr>
              <a:t>μόχθος</a:t>
            </a:r>
            <a:r>
              <a:rPr lang="el-GR" sz="1400" dirty="0"/>
              <a:t> αλλά και το συναίσθημα της </a:t>
            </a:r>
            <a:r>
              <a:rPr lang="el-GR" sz="1400" dirty="0">
                <a:solidFill>
                  <a:srgbClr val="0070C0"/>
                </a:solidFill>
              </a:rPr>
              <a:t>ψυχικής ικανοποίησης </a:t>
            </a:r>
            <a:r>
              <a:rPr lang="el-GR" sz="1400" dirty="0"/>
              <a:t>και </a:t>
            </a:r>
            <a:r>
              <a:rPr lang="el-GR" sz="1400" dirty="0">
                <a:solidFill>
                  <a:srgbClr val="0070C0"/>
                </a:solidFill>
              </a:rPr>
              <a:t>πληρότητας των αγροτών</a:t>
            </a:r>
            <a:r>
              <a:rPr lang="el-GR" sz="1400" dirty="0"/>
              <a:t>, οι οποίοι γυρνούν στη θαλπωρή του σπιτιού και της οικογένειας ύστερα από μια μέρα δουλειάς στην πανέμορφη φύση. Τα καματερά (βόδια που σέρνουν το αλέτρι), η </a:t>
            </a:r>
            <a:r>
              <a:rPr lang="el-GR" sz="1400" dirty="0">
                <a:solidFill>
                  <a:srgbClr val="0070C0"/>
                </a:solidFill>
              </a:rPr>
              <a:t>φύση </a:t>
            </a:r>
            <a:r>
              <a:rPr lang="el-GR" sz="1400" dirty="0"/>
              <a:t>ολόκληρη με τα νερά, τα δέντρα και τα βουνά της, είναι συμπαραστάτες στη δύσκολη ζωή, αλλά και εικόνα ομορφιάς και πηγή χαράς για τους αγρό-τες.</a:t>
            </a:r>
          </a:p>
          <a:p>
            <a:pPr algn="just"/>
            <a:r>
              <a:rPr lang="el-GR" sz="1400" dirty="0"/>
              <a:t> O τελευταίος στίχος του αποσπάσματος </a:t>
            </a:r>
            <a:r>
              <a:rPr lang="el-GR" sz="1400" b="1" dirty="0">
                <a:solidFill>
                  <a:srgbClr val="00B050"/>
                </a:solidFill>
              </a:rPr>
              <a:t>«γεια και χαρά στον κόσμο μας, στον όμορφό μας κόσμο!» </a:t>
            </a:r>
            <a:r>
              <a:rPr lang="el-GR" sz="1400" dirty="0"/>
              <a:t>συνοψίζει τη λατρεία του ποιητή προς τη φύση και την απλή ζωή. </a:t>
            </a:r>
          </a:p>
          <a:p>
            <a:pPr algn="just"/>
            <a:endParaRPr lang="el-GR" sz="1400" dirty="0"/>
          </a:p>
          <a:p>
            <a:pPr algn="just"/>
            <a:r>
              <a:rPr lang="el-GR" sz="1400" dirty="0"/>
              <a:t>Αυτή η ιδεαλιστική θεώρηση του κόσμου μπορεί να συγκριθεί με την αντίστοιχη του </a:t>
            </a:r>
            <a:r>
              <a:rPr lang="el-GR" sz="1400" b="1" i="1" u="sng" dirty="0" err="1"/>
              <a:t>Διον</a:t>
            </a:r>
            <a:r>
              <a:rPr lang="el-GR" sz="1400" b="1" i="1" u="sng" dirty="0"/>
              <a:t>. Σολωμού, </a:t>
            </a:r>
            <a:r>
              <a:rPr lang="el-GR" sz="1400" dirty="0"/>
              <a:t>όπως εκφράστηκε στον </a:t>
            </a:r>
            <a:r>
              <a:rPr lang="el-GR" sz="1400" dirty="0" err="1"/>
              <a:t>Πόρφυρα</a:t>
            </a:r>
            <a:r>
              <a:rPr lang="el-GR" sz="1400" b="1" dirty="0"/>
              <a:t>:  </a:t>
            </a:r>
            <a:r>
              <a:rPr lang="el-GR" sz="1400" b="1" dirty="0">
                <a:solidFill>
                  <a:srgbClr val="00B050"/>
                </a:solidFill>
              </a:rPr>
              <a:t>«Νιος κόσμος όμορφος παντού χαράς και καλοσύνης»</a:t>
            </a:r>
            <a:r>
              <a:rPr lang="el-GR" sz="1400" b="1" dirty="0"/>
              <a:t>  </a:t>
            </a:r>
            <a:r>
              <a:rPr lang="el-GR" sz="1400" dirty="0"/>
              <a:t>και </a:t>
            </a:r>
          </a:p>
          <a:p>
            <a:pPr algn="just"/>
            <a:r>
              <a:rPr lang="el-GR" sz="1400" dirty="0"/>
              <a:t>στο επίγραμμα «Εις Φραγκίσκα </a:t>
            </a:r>
            <a:r>
              <a:rPr lang="el-GR" sz="1400" dirty="0" err="1"/>
              <a:t>Φραίζερ</a:t>
            </a:r>
            <a:r>
              <a:rPr lang="el-GR" sz="1400" dirty="0"/>
              <a:t>»</a:t>
            </a:r>
            <a:r>
              <a:rPr lang="el-GR" sz="1400" b="1" dirty="0">
                <a:solidFill>
                  <a:srgbClr val="00B050"/>
                </a:solidFill>
              </a:rPr>
              <a:t>: «Όμορφος κόσμος ηθικός, αγγελικά πλασμένος». </a:t>
            </a:r>
            <a:endParaRPr lang="en-US" sz="1400" b="1" dirty="0">
              <a:solidFill>
                <a:srgbClr val="00B050"/>
              </a:solidFill>
            </a:endParaRPr>
          </a:p>
          <a:p>
            <a:pPr algn="just"/>
            <a:endParaRPr lang="en-US" sz="1400" dirty="0"/>
          </a:p>
          <a:p>
            <a:pPr algn="just"/>
            <a:endParaRPr lang="el-GR" sz="1400" dirty="0"/>
          </a:p>
        </p:txBody>
      </p:sp>
    </p:spTree>
    <p:extLst>
      <p:ext uri="{BB962C8B-B14F-4D97-AF65-F5344CB8AC3E}">
        <p14:creationId xmlns:p14="http://schemas.microsoft.com/office/powerpoint/2010/main" val="280757440"/>
      </p:ext>
    </p:extLst>
  </p:cSld>
  <p:clrMapOvr>
    <a:masterClrMapping/>
  </p:clrMapOvr>
  <p:transition spd="slow">
    <p:wip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Ορθογώνιο 1">
            <a:extLst>
              <a:ext uri="{FF2B5EF4-FFF2-40B4-BE49-F238E27FC236}">
                <a16:creationId xmlns:a16="http://schemas.microsoft.com/office/drawing/2014/main" id="{B1F048CB-9D95-4C36-994E-2648BFA53CE8}"/>
              </a:ext>
            </a:extLst>
          </p:cNvPr>
          <p:cNvSpPr/>
          <p:nvPr/>
        </p:nvSpPr>
        <p:spPr>
          <a:xfrm>
            <a:off x="2799424" y="548949"/>
            <a:ext cx="8608381" cy="5909310"/>
          </a:xfrm>
          <a:prstGeom prst="rect">
            <a:avLst/>
          </a:prstGeom>
          <a:ln>
            <a:solidFill>
              <a:srgbClr val="FF0000"/>
            </a:solidFill>
          </a:ln>
          <a:effectLst>
            <a:outerShdw blurRad="76200" dist="12700" dir="8100000" sy="-23000" kx="800400" algn="br" rotWithShape="0">
              <a:prstClr val="black">
                <a:alpha val="20000"/>
              </a:prstClr>
            </a:outerShdw>
          </a:effectLst>
        </p:spPr>
        <p:txBody>
          <a:bodyPr wrap="square">
            <a:spAutoFit/>
          </a:bodyPr>
          <a:lstStyle/>
          <a:p>
            <a:pPr algn="ctr"/>
            <a:endParaRPr lang="el-GR" dirty="0">
              <a:solidFill>
                <a:srgbClr val="0070C0"/>
              </a:solidFill>
              <a:latin typeface="Georgia" panose="02040502050405020303" pitchFamily="18" charset="0"/>
            </a:endParaRPr>
          </a:p>
          <a:p>
            <a:pPr marL="285750" indent="-285750" algn="ctr">
              <a:buFont typeface="Wingdings" panose="05000000000000000000" pitchFamily="2" charset="2"/>
              <a:buChar char="q"/>
            </a:pPr>
            <a:r>
              <a:rPr lang="el-GR" dirty="0">
                <a:solidFill>
                  <a:srgbClr val="0070C0"/>
                </a:solidFill>
                <a:latin typeface="Georgia" panose="02040502050405020303" pitchFamily="18" charset="0"/>
              </a:rPr>
              <a:t>ΕΡΩΤΗΣΕΙΣ</a:t>
            </a:r>
          </a:p>
          <a:p>
            <a:pPr algn="just"/>
            <a:endParaRPr lang="el-GR" dirty="0">
              <a:solidFill>
                <a:srgbClr val="000000"/>
              </a:solidFill>
              <a:latin typeface="Georgia" panose="02040502050405020303" pitchFamily="18" charset="0"/>
            </a:endParaRPr>
          </a:p>
          <a:p>
            <a:pPr marL="285750" indent="-285750" algn="just">
              <a:buFont typeface="Wingdings" panose="05000000000000000000" pitchFamily="2" charset="2"/>
              <a:buChar char="§"/>
            </a:pPr>
            <a:r>
              <a:rPr lang="el-GR" dirty="0">
                <a:solidFill>
                  <a:srgbClr val="000000"/>
                </a:solidFill>
                <a:latin typeface="Georgia" panose="02040502050405020303" pitchFamily="18" charset="0"/>
              </a:rPr>
              <a:t>Από τις δύο στροφικές ενότητες η πρώτη αναφέρεται στο </a:t>
            </a:r>
            <a:r>
              <a:rPr lang="el-GR" u="sng" dirty="0">
                <a:solidFill>
                  <a:srgbClr val="000000"/>
                </a:solidFill>
                <a:latin typeface="Georgia" panose="02040502050405020303" pitchFamily="18" charset="0"/>
              </a:rPr>
              <a:t>φυσικό</a:t>
            </a:r>
            <a:r>
              <a:rPr lang="el-GR" dirty="0">
                <a:solidFill>
                  <a:srgbClr val="000000"/>
                </a:solidFill>
                <a:latin typeface="Georgia" panose="02040502050405020303" pitchFamily="18" charset="0"/>
              </a:rPr>
              <a:t> και η δεύτερη στο </a:t>
            </a:r>
            <a:r>
              <a:rPr lang="el-GR" u="sng" dirty="0">
                <a:solidFill>
                  <a:srgbClr val="000000"/>
                </a:solidFill>
                <a:latin typeface="Georgia" panose="02040502050405020303" pitchFamily="18" charset="0"/>
              </a:rPr>
              <a:t>ανθρώπινο περιβάλλον </a:t>
            </a:r>
            <a:r>
              <a:rPr lang="el-GR" dirty="0">
                <a:solidFill>
                  <a:srgbClr val="000000"/>
                </a:solidFill>
                <a:latin typeface="Georgia" panose="02040502050405020303" pitchFamily="18" charset="0"/>
              </a:rPr>
              <a:t>της ελληνικής υπαίθρου. </a:t>
            </a:r>
          </a:p>
          <a:p>
            <a:pPr algn="just"/>
            <a:r>
              <a:rPr lang="el-GR" dirty="0">
                <a:solidFill>
                  <a:srgbClr val="000000"/>
                </a:solidFill>
                <a:latin typeface="Georgia" panose="02040502050405020303" pitchFamily="18" charset="0"/>
              </a:rPr>
              <a:t>Βρείτε τις οπτικές και τις ακουστικές </a:t>
            </a:r>
            <a:r>
              <a:rPr lang="el-GR" u="sng" dirty="0">
                <a:solidFill>
                  <a:srgbClr val="000000"/>
                </a:solidFill>
                <a:latin typeface="Georgia" panose="02040502050405020303" pitchFamily="18" charset="0"/>
              </a:rPr>
              <a:t>εικόνες</a:t>
            </a:r>
            <a:r>
              <a:rPr lang="el-GR" dirty="0">
                <a:solidFill>
                  <a:srgbClr val="000000"/>
                </a:solidFill>
                <a:latin typeface="Georgia" panose="02040502050405020303" pitchFamily="18" charset="0"/>
              </a:rPr>
              <a:t> με τις οποίες επιτυγχάνεται η περιγραφή κάθε περιβάλλοντος.</a:t>
            </a:r>
          </a:p>
          <a:p>
            <a:pPr algn="just"/>
            <a:endParaRPr lang="el-GR" dirty="0">
              <a:solidFill>
                <a:srgbClr val="000000"/>
              </a:solidFill>
              <a:latin typeface="Georgia" panose="02040502050405020303" pitchFamily="18" charset="0"/>
            </a:endParaRPr>
          </a:p>
          <a:p>
            <a:pPr algn="just"/>
            <a:endParaRPr lang="el-GR" dirty="0">
              <a:solidFill>
                <a:srgbClr val="000000"/>
              </a:solidFill>
              <a:latin typeface="Georgia" panose="02040502050405020303" pitchFamily="18" charset="0"/>
            </a:endParaRPr>
          </a:p>
          <a:p>
            <a:pPr marL="285750" indent="-285750" algn="just">
              <a:buFont typeface="Wingdings" panose="05000000000000000000" pitchFamily="2" charset="2"/>
              <a:buChar char="§"/>
            </a:pPr>
            <a:r>
              <a:rPr lang="el-GR" dirty="0">
                <a:solidFill>
                  <a:srgbClr val="000000"/>
                </a:solidFill>
                <a:latin typeface="Georgia" panose="02040502050405020303" pitchFamily="18" charset="0"/>
              </a:rPr>
              <a:t>Στο ποίημα κυριαρχούν τα </a:t>
            </a:r>
            <a:r>
              <a:rPr lang="el-GR" u="sng" dirty="0">
                <a:solidFill>
                  <a:srgbClr val="000000"/>
                </a:solidFill>
                <a:latin typeface="Georgia" panose="02040502050405020303" pitchFamily="18" charset="0"/>
              </a:rPr>
              <a:t>επίθετα,</a:t>
            </a:r>
            <a:r>
              <a:rPr lang="el-GR" dirty="0">
                <a:solidFill>
                  <a:srgbClr val="000000"/>
                </a:solidFill>
                <a:latin typeface="Georgia" panose="02040502050405020303" pitchFamily="18" charset="0"/>
              </a:rPr>
              <a:t> τα οποία συχνά παρατίθενται με </a:t>
            </a:r>
            <a:r>
              <a:rPr lang="el-GR" dirty="0">
                <a:solidFill>
                  <a:srgbClr val="0070C0"/>
                </a:solidFill>
                <a:latin typeface="Georgia" panose="02040502050405020303" pitchFamily="18" charset="0"/>
                <a:hlinkClick r:id="rId2" tooltip="Ασύνδετο σχήμα [Νεοελληνική Γλώσσα Α'  Γυμνασίου]">
                  <a:extLst>
                    <a:ext uri="{A12FA001-AC4F-418D-AE19-62706E023703}">
                      <ahyp:hlinkClr xmlns:ahyp="http://schemas.microsoft.com/office/drawing/2018/hyperlinkcolor" val="tx"/>
                    </a:ext>
                  </a:extLst>
                </a:hlinkClick>
              </a:rPr>
              <a:t>ασύνδετο σχήμα</a:t>
            </a:r>
            <a:r>
              <a:rPr lang="el-GR" dirty="0">
                <a:solidFill>
                  <a:srgbClr val="0070C0"/>
                </a:solidFill>
                <a:latin typeface="Georgia" panose="02040502050405020303" pitchFamily="18" charset="0"/>
              </a:rPr>
              <a:t> </a:t>
            </a:r>
            <a:r>
              <a:rPr lang="el-GR" dirty="0">
                <a:solidFill>
                  <a:srgbClr val="000000"/>
                </a:solidFill>
                <a:latin typeface="Georgia" panose="02040502050405020303" pitchFamily="18" charset="0"/>
              </a:rPr>
              <a:t>ή σχήμα επανάληψης. </a:t>
            </a:r>
          </a:p>
          <a:p>
            <a:pPr algn="just"/>
            <a:r>
              <a:rPr lang="el-GR" dirty="0">
                <a:solidFill>
                  <a:srgbClr val="000000"/>
                </a:solidFill>
                <a:latin typeface="Georgia" panose="02040502050405020303" pitchFamily="18" charset="0"/>
              </a:rPr>
              <a:t>Βρείτε χαρακτηριστικά </a:t>
            </a:r>
            <a:r>
              <a:rPr lang="el-GR" u="sng" dirty="0">
                <a:solidFill>
                  <a:srgbClr val="000000"/>
                </a:solidFill>
                <a:latin typeface="Georgia" panose="02040502050405020303" pitchFamily="18" charset="0"/>
              </a:rPr>
              <a:t>παραδείγματα</a:t>
            </a:r>
            <a:r>
              <a:rPr lang="el-GR" dirty="0">
                <a:solidFill>
                  <a:srgbClr val="000000"/>
                </a:solidFill>
                <a:latin typeface="Georgia" panose="02040502050405020303" pitchFamily="18" charset="0"/>
              </a:rPr>
              <a:t> και σχολιάστε τη </a:t>
            </a:r>
            <a:r>
              <a:rPr lang="el-GR" u="sng" dirty="0">
                <a:solidFill>
                  <a:srgbClr val="000000"/>
                </a:solidFill>
                <a:latin typeface="Georgia" panose="02040502050405020303" pitchFamily="18" charset="0"/>
              </a:rPr>
              <a:t>λειτουργία τους.</a:t>
            </a:r>
          </a:p>
          <a:p>
            <a:pPr algn="just"/>
            <a:endParaRPr lang="el-GR" dirty="0">
              <a:solidFill>
                <a:srgbClr val="000000"/>
              </a:solidFill>
              <a:latin typeface="Georgia" panose="02040502050405020303" pitchFamily="18" charset="0"/>
            </a:endParaRPr>
          </a:p>
          <a:p>
            <a:pPr marL="285750" indent="-285750" algn="just">
              <a:buFont typeface="Wingdings" panose="05000000000000000000" pitchFamily="2" charset="2"/>
              <a:buChar char="§"/>
            </a:pPr>
            <a:endParaRPr lang="el-GR" dirty="0">
              <a:solidFill>
                <a:srgbClr val="000000"/>
              </a:solidFill>
              <a:latin typeface="Georgia" panose="02040502050405020303" pitchFamily="18" charset="0"/>
            </a:endParaRPr>
          </a:p>
          <a:p>
            <a:pPr marL="285750" indent="-285750" algn="just">
              <a:buFont typeface="Wingdings" panose="05000000000000000000" pitchFamily="2" charset="2"/>
              <a:buChar char="§"/>
            </a:pPr>
            <a:r>
              <a:rPr lang="el-GR" dirty="0">
                <a:solidFill>
                  <a:srgbClr val="000000"/>
                </a:solidFill>
                <a:latin typeface="Georgia" panose="02040502050405020303" pitchFamily="18" charset="0"/>
              </a:rPr>
              <a:t>Με ποιες </a:t>
            </a:r>
            <a:r>
              <a:rPr lang="el-GR" u="sng" dirty="0">
                <a:solidFill>
                  <a:srgbClr val="000000"/>
                </a:solidFill>
                <a:latin typeface="Georgia" panose="02040502050405020303" pitchFamily="18" charset="0"/>
              </a:rPr>
              <a:t>λέξεις ή φράσεις </a:t>
            </a:r>
            <a:r>
              <a:rPr lang="el-GR" dirty="0">
                <a:solidFill>
                  <a:srgbClr val="000000"/>
                </a:solidFill>
                <a:latin typeface="Georgia" panose="02040502050405020303" pitchFamily="18" charset="0"/>
              </a:rPr>
              <a:t>ο ποιητής προβάλλει την εργατικότητα και το μόχθο των ανθρώπων της υπαίθρου;</a:t>
            </a:r>
          </a:p>
          <a:p>
            <a:pPr marL="285750" indent="-285750" algn="just">
              <a:buFont typeface="Wingdings" panose="05000000000000000000" pitchFamily="2" charset="2"/>
              <a:buChar char="§"/>
            </a:pPr>
            <a:endParaRPr lang="el-GR" dirty="0">
              <a:solidFill>
                <a:srgbClr val="000000"/>
              </a:solidFill>
              <a:latin typeface="Georgia" panose="02040502050405020303" pitchFamily="18" charset="0"/>
            </a:endParaRPr>
          </a:p>
          <a:p>
            <a:pPr marL="285750" indent="-285750" algn="just">
              <a:buFont typeface="Wingdings" panose="05000000000000000000" pitchFamily="2" charset="2"/>
              <a:buChar char="§"/>
            </a:pPr>
            <a:endParaRPr lang="el-GR" dirty="0">
              <a:solidFill>
                <a:srgbClr val="000000"/>
              </a:solidFill>
              <a:latin typeface="Georgia" panose="02040502050405020303" pitchFamily="18" charset="0"/>
            </a:endParaRPr>
          </a:p>
          <a:p>
            <a:pPr marL="285750" indent="-285750" algn="just">
              <a:buFont typeface="Wingdings" panose="05000000000000000000" pitchFamily="2" charset="2"/>
              <a:buChar char="§"/>
            </a:pPr>
            <a:r>
              <a:rPr lang="el-GR" dirty="0">
                <a:solidFill>
                  <a:srgbClr val="000000"/>
                </a:solidFill>
                <a:latin typeface="Georgia" panose="02040502050405020303" pitchFamily="18" charset="0"/>
              </a:rPr>
              <a:t> Ποια </a:t>
            </a:r>
            <a:r>
              <a:rPr lang="el-GR" u="sng" dirty="0">
                <a:solidFill>
                  <a:srgbClr val="000000"/>
                </a:solidFill>
                <a:latin typeface="Georgia" panose="02040502050405020303" pitchFamily="18" charset="0"/>
              </a:rPr>
              <a:t>συναισθήματα</a:t>
            </a:r>
            <a:r>
              <a:rPr lang="el-GR" dirty="0">
                <a:solidFill>
                  <a:srgbClr val="000000"/>
                </a:solidFill>
                <a:latin typeface="Georgia" panose="02040502050405020303" pitchFamily="18" charset="0"/>
              </a:rPr>
              <a:t> γεννά στα πρόσωπα, και κατ’ επέκταση στον ίδιο τον ποιητή, η ομορφιά της ελληνικής φύσης;</a:t>
            </a:r>
          </a:p>
          <a:p>
            <a:pPr marL="285750" indent="-285750" algn="just">
              <a:buFont typeface="Wingdings" panose="05000000000000000000" pitchFamily="2" charset="2"/>
              <a:buChar char="§"/>
            </a:pPr>
            <a:endParaRPr lang="el-GR" b="0" i="0" dirty="0">
              <a:solidFill>
                <a:srgbClr val="000000"/>
              </a:solidFill>
              <a:effectLst/>
              <a:latin typeface="Georgia" panose="02040502050405020303" pitchFamily="18" charset="0"/>
            </a:endParaRPr>
          </a:p>
        </p:txBody>
      </p:sp>
    </p:spTree>
    <p:extLst>
      <p:ext uri="{BB962C8B-B14F-4D97-AF65-F5344CB8AC3E}">
        <p14:creationId xmlns:p14="http://schemas.microsoft.com/office/powerpoint/2010/main" val="136323649"/>
      </p:ext>
    </p:extLst>
  </p:cSld>
  <p:clrMapOvr>
    <a:masterClrMapping/>
  </p:clrMapOvr>
  <p:transition spd="slow">
    <p:wip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Ορθογώνιο 1">
            <a:extLst>
              <a:ext uri="{FF2B5EF4-FFF2-40B4-BE49-F238E27FC236}">
                <a16:creationId xmlns:a16="http://schemas.microsoft.com/office/drawing/2014/main" id="{6FF9B5E4-387E-4724-B790-2520CDC2D143}"/>
              </a:ext>
            </a:extLst>
          </p:cNvPr>
          <p:cNvSpPr/>
          <p:nvPr/>
        </p:nvSpPr>
        <p:spPr>
          <a:xfrm>
            <a:off x="3642804" y="618153"/>
            <a:ext cx="6096000" cy="4801314"/>
          </a:xfrm>
          <a:prstGeom prst="rect">
            <a:avLst/>
          </a:prstGeom>
          <a:ln>
            <a:solidFill>
              <a:srgbClr val="FF0000"/>
            </a:solidFill>
          </a:ln>
        </p:spPr>
        <p:txBody>
          <a:bodyPr>
            <a:spAutoFit/>
          </a:bodyPr>
          <a:lstStyle/>
          <a:p>
            <a:pPr marL="342900" indent="-342900" algn="ctr">
              <a:buAutoNum type="arabicPeriod"/>
            </a:pPr>
            <a:endParaRPr lang="el-GR" b="1" dirty="0">
              <a:solidFill>
                <a:srgbClr val="0070C0"/>
              </a:solidFill>
              <a:latin typeface="Georgia" panose="02040502050405020303" pitchFamily="18" charset="0"/>
            </a:endParaRPr>
          </a:p>
          <a:p>
            <a:pPr marL="285750" indent="-285750" algn="ctr">
              <a:buFont typeface="Wingdings" panose="05000000000000000000" pitchFamily="2" charset="2"/>
              <a:buChar char="q"/>
            </a:pPr>
            <a:r>
              <a:rPr lang="el-GR" b="1" dirty="0">
                <a:solidFill>
                  <a:srgbClr val="0070C0"/>
                </a:solidFill>
                <a:latin typeface="Georgia" panose="02040502050405020303" pitchFamily="18" charset="0"/>
              </a:rPr>
              <a:t>ΔΡΑΣΤΗΡΙΟΤΗΤΕΣ </a:t>
            </a:r>
          </a:p>
          <a:p>
            <a:pPr algn="ctr"/>
            <a:endParaRPr lang="el-GR" b="1" dirty="0">
              <a:solidFill>
                <a:srgbClr val="0070C0"/>
              </a:solidFill>
              <a:latin typeface="Georgia" panose="02040502050405020303" pitchFamily="18" charset="0"/>
            </a:endParaRPr>
          </a:p>
          <a:p>
            <a:pPr marL="342900" indent="-342900" algn="just">
              <a:buAutoNum type="arabicPeriod"/>
            </a:pPr>
            <a:endParaRPr lang="el-GR" dirty="0">
              <a:latin typeface="Georgia" panose="02040502050405020303" pitchFamily="18" charset="0"/>
            </a:endParaRPr>
          </a:p>
          <a:p>
            <a:pPr marL="342900" indent="-342900" algn="just">
              <a:buAutoNum type="arabicPeriod"/>
            </a:pPr>
            <a:r>
              <a:rPr lang="el-GR" dirty="0">
                <a:latin typeface="Georgia" panose="02040502050405020303" pitchFamily="18" charset="0"/>
              </a:rPr>
              <a:t>Για ποιο λόγο κατά τη γνώμη σας ο ποιητής από</a:t>
            </a:r>
            <a:endParaRPr lang="en-US" dirty="0">
              <a:latin typeface="Georgia" panose="02040502050405020303" pitchFamily="18" charset="0"/>
            </a:endParaRPr>
          </a:p>
          <a:p>
            <a:pPr algn="just"/>
            <a:r>
              <a:rPr lang="en-US" dirty="0">
                <a:latin typeface="Georgia" panose="02040502050405020303" pitchFamily="18" charset="0"/>
              </a:rPr>
              <a:t> </a:t>
            </a:r>
            <a:r>
              <a:rPr lang="el-GR" dirty="0">
                <a:latin typeface="Georgia" panose="02040502050405020303" pitchFamily="18" charset="0"/>
              </a:rPr>
              <a:t>όλες τις άλλες ώρες της ημέρας προτιμά να περιγράψει το ηλιοβασίλεμα; </a:t>
            </a:r>
            <a:endParaRPr lang="en-US" dirty="0">
              <a:latin typeface="Georgia" panose="02040502050405020303" pitchFamily="18" charset="0"/>
            </a:endParaRPr>
          </a:p>
          <a:p>
            <a:pPr marL="342900" indent="-342900" algn="just">
              <a:buAutoNum type="arabicPeriod"/>
            </a:pPr>
            <a:endParaRPr lang="en-US" dirty="0">
              <a:latin typeface="Georgia" panose="02040502050405020303" pitchFamily="18" charset="0"/>
            </a:endParaRPr>
          </a:p>
          <a:p>
            <a:pPr algn="just"/>
            <a:r>
              <a:rPr lang="el-GR" dirty="0">
                <a:latin typeface="Georgia" panose="02040502050405020303" pitchFamily="18" charset="0"/>
              </a:rPr>
              <a:t>2. Να βρείτε στην πρώτη στροφική ενότητα δύο μεταφορές και δύο προσωποποιήσεις και να τις αναλύσετε.</a:t>
            </a:r>
            <a:endParaRPr lang="en-US" dirty="0">
              <a:latin typeface="Georgia" panose="02040502050405020303" pitchFamily="18" charset="0"/>
            </a:endParaRPr>
          </a:p>
          <a:p>
            <a:pPr algn="just"/>
            <a:endParaRPr lang="en-US" dirty="0">
              <a:latin typeface="Georgia" panose="02040502050405020303" pitchFamily="18" charset="0"/>
            </a:endParaRPr>
          </a:p>
          <a:p>
            <a:pPr algn="just"/>
            <a:r>
              <a:rPr lang="el-GR" dirty="0">
                <a:latin typeface="Georgia" panose="02040502050405020303" pitchFamily="18" charset="0"/>
              </a:rPr>
              <a:t>3. Ποια είναι η διάθεση των ζευγολατών και των γυναικών την ώρα του δειλινού και με ποιες εκφράσεις την προβάλλει ο ποιητής; </a:t>
            </a:r>
            <a:endParaRPr lang="en-US" dirty="0">
              <a:latin typeface="Georgia" panose="02040502050405020303" pitchFamily="18" charset="0"/>
            </a:endParaRPr>
          </a:p>
          <a:p>
            <a:pPr algn="just"/>
            <a:endParaRPr lang="en-US" dirty="0">
              <a:latin typeface="Georgia" panose="02040502050405020303" pitchFamily="18" charset="0"/>
            </a:endParaRPr>
          </a:p>
          <a:p>
            <a:pPr algn="just"/>
            <a:endParaRPr lang="el-GR" dirty="0">
              <a:latin typeface="Georgia" panose="02040502050405020303" pitchFamily="18" charset="0"/>
            </a:endParaRPr>
          </a:p>
        </p:txBody>
      </p:sp>
    </p:spTree>
    <p:extLst>
      <p:ext uri="{BB962C8B-B14F-4D97-AF65-F5344CB8AC3E}">
        <p14:creationId xmlns:p14="http://schemas.microsoft.com/office/powerpoint/2010/main" val="4071545636"/>
      </p:ext>
    </p:extLst>
  </p:cSld>
  <p:clrMapOvr>
    <a:masterClrMapping/>
  </p:clrMapOvr>
  <p:transition spd="slow">
    <p:wip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Ορθογώνιο 1">
            <a:extLst>
              <a:ext uri="{FF2B5EF4-FFF2-40B4-BE49-F238E27FC236}">
                <a16:creationId xmlns:a16="http://schemas.microsoft.com/office/drawing/2014/main" id="{ADCB54EC-D736-4E9B-BD07-25B8601463BF}"/>
              </a:ext>
            </a:extLst>
          </p:cNvPr>
          <p:cNvSpPr/>
          <p:nvPr/>
        </p:nvSpPr>
        <p:spPr>
          <a:xfrm>
            <a:off x="3213717" y="203858"/>
            <a:ext cx="8451542" cy="6432530"/>
          </a:xfrm>
          <a:prstGeom prst="rect">
            <a:avLst/>
          </a:prstGeom>
          <a:ln>
            <a:solidFill>
              <a:srgbClr val="FF0000"/>
            </a:solidFill>
          </a:ln>
        </p:spPr>
        <p:txBody>
          <a:bodyPr wrap="square">
            <a:spAutoFit/>
          </a:bodyPr>
          <a:lstStyle/>
          <a:p>
            <a:pPr marL="285750" indent="-285750" algn="ctr">
              <a:buFont typeface="Wingdings" panose="05000000000000000000" pitchFamily="2" charset="2"/>
              <a:buChar char="q"/>
            </a:pPr>
            <a:r>
              <a:rPr lang="el-GR" sz="1400" b="1" dirty="0">
                <a:solidFill>
                  <a:srgbClr val="0070C0"/>
                </a:solidFill>
              </a:rPr>
              <a:t>ΔΡΑΣΤΗΡΙΟΤΗΤΑ</a:t>
            </a:r>
          </a:p>
          <a:p>
            <a:pPr algn="just"/>
            <a:r>
              <a:rPr lang="el-GR" sz="1400" dirty="0"/>
              <a:t>Μελετήστε το παρακάτω ποίημα του Νίκου Χαντζάρα. Ποιες ομοιότητες και ποιες διαφορές εντοπίζετε στο περιεχόμενο και τη μορφή του από το ποίημα του Κ. </a:t>
            </a:r>
            <a:r>
              <a:rPr lang="el-GR" sz="1400" dirty="0" err="1"/>
              <a:t>Κρυστάλλη</a:t>
            </a:r>
            <a:r>
              <a:rPr lang="el-GR" sz="1400" dirty="0"/>
              <a:t>; </a:t>
            </a:r>
          </a:p>
          <a:p>
            <a:pPr algn="just"/>
            <a:endParaRPr lang="el-GR" sz="1400" dirty="0"/>
          </a:p>
          <a:p>
            <a:r>
              <a:rPr lang="el-GR" sz="1200" b="1" dirty="0"/>
              <a:t>ΗΛΙΟΒΑΣΙΛΕΜΑ, Ν. ΧΑΝΤΖΑΡΑ</a:t>
            </a:r>
          </a:p>
          <a:p>
            <a:endParaRPr lang="el-GR" sz="1600" dirty="0"/>
          </a:p>
          <a:p>
            <a:r>
              <a:rPr lang="el-GR" sz="1600" dirty="0"/>
              <a:t>Ηλιοβασίλεμα. Σαλεύουν </a:t>
            </a:r>
          </a:p>
          <a:p>
            <a:r>
              <a:rPr lang="el-GR" sz="1600" dirty="0"/>
              <a:t>αύρες τα λούλουδα απαλά. </a:t>
            </a:r>
          </a:p>
          <a:p>
            <a:r>
              <a:rPr lang="el-GR" sz="1600" dirty="0"/>
              <a:t>Σε διάφανο ουρανό τ’ αστέρι </a:t>
            </a:r>
          </a:p>
          <a:p>
            <a:r>
              <a:rPr lang="el-GR" sz="1600" dirty="0"/>
              <a:t>το βραδινό φωτάει δειλά. </a:t>
            </a:r>
          </a:p>
          <a:p>
            <a:endParaRPr lang="el-GR" sz="1600" dirty="0"/>
          </a:p>
          <a:p>
            <a:r>
              <a:rPr lang="el-GR" sz="1600" dirty="0" err="1"/>
              <a:t>Αριά</a:t>
            </a:r>
            <a:r>
              <a:rPr lang="el-GR" sz="1600" dirty="0"/>
              <a:t> βελάσματα, κουδούνια, </a:t>
            </a:r>
          </a:p>
          <a:p>
            <a:r>
              <a:rPr lang="el-GR" sz="1600" dirty="0"/>
              <a:t>σφυρίγματα στη σιγαλιά.</a:t>
            </a:r>
          </a:p>
          <a:p>
            <a:r>
              <a:rPr lang="el-GR" sz="1600" dirty="0"/>
              <a:t> Γυρνούν στη στάνη τα κοπάδια,</a:t>
            </a:r>
          </a:p>
          <a:p>
            <a:r>
              <a:rPr lang="el-GR" sz="1600" dirty="0"/>
              <a:t> ζυγά φωλιάζουν τα πουλιά.</a:t>
            </a:r>
          </a:p>
          <a:p>
            <a:endParaRPr lang="el-GR" sz="1600" dirty="0"/>
          </a:p>
          <a:p>
            <a:r>
              <a:rPr lang="el-GR" sz="1600" dirty="0"/>
              <a:t>Από τον κάμπο στο χωριό</a:t>
            </a:r>
          </a:p>
          <a:p>
            <a:r>
              <a:rPr lang="el-GR" sz="1600" dirty="0"/>
              <a:t> του </a:t>
            </a:r>
            <a:r>
              <a:rPr lang="el-GR" sz="1600" dirty="0" err="1"/>
              <a:t>αντρόγενο</a:t>
            </a:r>
            <a:r>
              <a:rPr lang="el-GR" sz="1600" dirty="0"/>
              <a:t> όμορφο γυρνά. </a:t>
            </a:r>
          </a:p>
          <a:p>
            <a:r>
              <a:rPr lang="el-GR" sz="1600" dirty="0"/>
              <a:t>Διαβαίνει ομπρός το παλικάρι </a:t>
            </a:r>
          </a:p>
          <a:p>
            <a:r>
              <a:rPr lang="el-GR" sz="1600" dirty="0"/>
              <a:t>και το κατόπι η νια περνά. </a:t>
            </a:r>
          </a:p>
          <a:p>
            <a:endParaRPr lang="el-GR" sz="1600" dirty="0"/>
          </a:p>
          <a:p>
            <a:r>
              <a:rPr lang="el-GR" sz="1600" dirty="0" err="1"/>
              <a:t>Εκειός</a:t>
            </a:r>
            <a:r>
              <a:rPr lang="el-GR" sz="1600" dirty="0"/>
              <a:t> με το τσαπί στον ώμο, </a:t>
            </a:r>
          </a:p>
          <a:p>
            <a:r>
              <a:rPr lang="el-GR" sz="1600" dirty="0"/>
              <a:t>αλυγαριά χλωρή στ’ αυτί </a:t>
            </a:r>
          </a:p>
          <a:p>
            <a:r>
              <a:rPr lang="el-GR" sz="1600" dirty="0"/>
              <a:t>κι έχει γλυκά στης νιας τον κόρφο </a:t>
            </a:r>
          </a:p>
          <a:p>
            <a:r>
              <a:rPr lang="el-GR" sz="1600" dirty="0"/>
              <a:t>το βρέφος αλησμονηθεί.</a:t>
            </a:r>
          </a:p>
          <a:p>
            <a:endParaRPr lang="en-US" sz="1600" dirty="0"/>
          </a:p>
          <a:p>
            <a:r>
              <a:rPr lang="el-GR" sz="800" b="1" i="1" dirty="0"/>
              <a:t>Η ελληνική ποίηση, </a:t>
            </a:r>
            <a:r>
              <a:rPr lang="el-GR" sz="800" b="1" i="1" dirty="0" err="1"/>
              <a:t>τόμ</a:t>
            </a:r>
            <a:r>
              <a:rPr lang="el-GR" sz="800" b="1" i="1" dirty="0"/>
              <a:t>. 2, επιμέλεια Μ.Γ. Μερακλής, </a:t>
            </a:r>
            <a:r>
              <a:rPr lang="el-GR" sz="800" b="1" i="1" dirty="0" err="1"/>
              <a:t>Σοκόλης</a:t>
            </a:r>
            <a:r>
              <a:rPr lang="el-GR" sz="800" b="1" i="1" dirty="0"/>
              <a:t>, Αθήνα 19893 , σ. 486-487</a:t>
            </a:r>
            <a:r>
              <a:rPr lang="el-GR" sz="800" dirty="0"/>
              <a:t> </a:t>
            </a:r>
          </a:p>
        </p:txBody>
      </p:sp>
    </p:spTree>
    <p:extLst>
      <p:ext uri="{BB962C8B-B14F-4D97-AF65-F5344CB8AC3E}">
        <p14:creationId xmlns:p14="http://schemas.microsoft.com/office/powerpoint/2010/main" val="3637767621"/>
      </p:ext>
    </p:extLst>
  </p:cSld>
  <p:clrMapOvr>
    <a:masterClrMapping/>
  </p:clrMapOvr>
  <p:transition spd="slow">
    <p:wipe/>
  </p:transition>
</p:sld>
</file>

<file path=ppt/theme/theme1.xml><?xml version="1.0" encoding="utf-8"?>
<a:theme xmlns:a="http://schemas.openxmlformats.org/drawingml/2006/main" name="Θρόισμα">
  <a:themeElements>
    <a:clrScheme name="Wisp">
      <a:dk1>
        <a:sysClr val="windowText" lastClr="000000"/>
      </a:dk1>
      <a:lt1>
        <a:sysClr val="window" lastClr="FFFFFF"/>
      </a:lt1>
      <a:dk2>
        <a:srgbClr val="647252"/>
      </a:dk2>
      <a:lt2>
        <a:srgbClr val="EAE8CF"/>
      </a:lt2>
      <a:accent1>
        <a:srgbClr val="E78712"/>
      </a:accent1>
      <a:accent2>
        <a:srgbClr val="B73C26"/>
      </a:accent2>
      <a:accent3>
        <a:srgbClr val="865331"/>
      </a:accent3>
      <a:accent4>
        <a:srgbClr val="B38648"/>
      </a:accent4>
      <a:accent5>
        <a:srgbClr val="BBB473"/>
      </a:accent5>
      <a:accent6>
        <a:srgbClr val="849276"/>
      </a:accent6>
      <a:hlink>
        <a:srgbClr val="FDAB2A"/>
      </a:hlink>
      <a:folHlink>
        <a:srgbClr val="CCB182"/>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54F6613E-5ED7-40ED-90A8-F639BE712C0E}"/>
    </a:ext>
  </a:extLst>
</a:theme>
</file>

<file path=docProps/app.xml><?xml version="1.0" encoding="utf-8"?>
<Properties xmlns="http://schemas.openxmlformats.org/officeDocument/2006/extended-properties" xmlns:vt="http://schemas.openxmlformats.org/officeDocument/2006/docPropsVTypes">
  <Template>Wisp</Template>
  <TotalTime>155</TotalTime>
  <Words>3346</Words>
  <Application>Microsoft Office PowerPoint</Application>
  <PresentationFormat>Ευρεία οθόνη</PresentationFormat>
  <Paragraphs>329</Paragraphs>
  <Slides>28</Slides>
  <Notes>0</Notes>
  <HiddenSlides>0</HiddenSlides>
  <MMClips>0</MMClips>
  <ScaleCrop>false</ScaleCrop>
  <HeadingPairs>
    <vt:vector size="6" baseType="variant">
      <vt:variant>
        <vt:lpstr>Γραμματοσειρές που χρησιμοποιούνται</vt:lpstr>
      </vt:variant>
      <vt:variant>
        <vt:i4>10</vt:i4>
      </vt:variant>
      <vt:variant>
        <vt:lpstr>Θέμα</vt:lpstr>
      </vt:variant>
      <vt:variant>
        <vt:i4>1</vt:i4>
      </vt:variant>
      <vt:variant>
        <vt:lpstr>Τίτλοι διαφανειών</vt:lpstr>
      </vt:variant>
      <vt:variant>
        <vt:i4>28</vt:i4>
      </vt:variant>
    </vt:vector>
  </HeadingPairs>
  <TitlesOfParts>
    <vt:vector size="39" baseType="lpstr">
      <vt:lpstr>Arial</vt:lpstr>
      <vt:lpstr>Calibri</vt:lpstr>
      <vt:lpstr>Century Gothic</vt:lpstr>
      <vt:lpstr>Georgia</vt:lpstr>
      <vt:lpstr>Roboto</vt:lpstr>
      <vt:lpstr>Tahoma</vt:lpstr>
      <vt:lpstr>Times New Roman</vt:lpstr>
      <vt:lpstr>Verdana</vt:lpstr>
      <vt:lpstr>Wingdings</vt:lpstr>
      <vt:lpstr>Wingdings 3</vt:lpstr>
      <vt:lpstr>Θρόισμα</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Παρουσίαση του PowerPoint</dc:title>
  <dc:creator>User; ΤΑΣΙΟΠΟΥΛΟΥ</dc:creator>
  <cp:lastModifiedBy>User</cp:lastModifiedBy>
  <cp:revision>17</cp:revision>
  <dcterms:created xsi:type="dcterms:W3CDTF">2020-05-25T16:59:04Z</dcterms:created>
  <dcterms:modified xsi:type="dcterms:W3CDTF">2020-06-06T18:26:29Z</dcterms:modified>
</cp:coreProperties>
</file>