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faOEZezwg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xcIAieZmVY" TargetMode="External"/><Relationship Id="rId2" Type="http://schemas.openxmlformats.org/officeDocument/2006/relationships/hyperlink" Target="https://el.wikipedia.org/wiki/%CE%91%CE%84_%CE%92%CE%B1%CE%BB%CE%BA%CE%B1%CE%BD%CE%B9%CE%BA%CF%8C%CF%82_%CE%A0%CF%8C%CE%BB%CE%B5%CE%BC%CE%BF%CF%82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JqpdbOTMZc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TSBBUJPTp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A9trvZYNxY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cxXROWvp-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Οι βαλκανικοί πόλεμοι 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(</a:t>
            </a:r>
            <a:r>
              <a:rPr lang="el-GR" b="1" dirty="0"/>
              <a:t>1912-1913)</a:t>
            </a:r>
            <a:br>
              <a:rPr lang="el-GR" b="1" dirty="0"/>
            </a:b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2138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9314" y="400654"/>
            <a:ext cx="6096000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Τα αίτια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Οι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διώξεις των Νεότουρκων σε βάρος των αλλοεθνών πληθυσμών.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Η αναζωπύρωση των εθνικών αισθημάτων των άλλων βαλκανικών λαών.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Oι ανταγωνισμοί μεταξύ των Δυνάμεων.</a:t>
            </a:r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b="1" dirty="0">
                <a:latin typeface="Arial" panose="020B0604020202020204" pitchFamily="34" charset="0"/>
              </a:rPr>
              <a:t>Προς τη σύγκρουση - οι βαλκανικές συμμαχίες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Κατευναστική πολιτική Βενιζέλου -&gt; τακτική της βαλκανικής συνεννόησης από την άνοιξη του 1911 -&gt; υπογραφή συνθηκών συμμαχίας μεταξύ των βαλκανικών κρατών την άνοιξη του 1912.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186056" y="1132505"/>
            <a:ext cx="3274393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dirty="0">
                <a:hlinkClick r:id="rId2"/>
              </a:rPr>
              <a:t>https://</a:t>
            </a:r>
            <a:r>
              <a:rPr lang="el-GR" dirty="0" smtClean="0">
                <a:hlinkClick r:id="rId2"/>
              </a:rPr>
              <a:t>www.youtube.com/watch?v=7faOEZezwgM</a:t>
            </a:r>
            <a:endParaRPr lang="el-GR" dirty="0" smtClean="0"/>
          </a:p>
          <a:p>
            <a:endParaRPr lang="el-GR" dirty="0"/>
          </a:p>
          <a:p>
            <a:r>
              <a:rPr lang="el-GR" b="1" dirty="0"/>
              <a:t>Βαλκανική συμμαχία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9032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924391"/>
              </p:ext>
            </p:extLst>
          </p:nvPr>
        </p:nvGraphicFramePr>
        <p:xfrm>
          <a:off x="708623" y="591094"/>
          <a:ext cx="6987540" cy="5577840"/>
        </p:xfrm>
        <a:graphic>
          <a:graphicData uri="http://schemas.openxmlformats.org/drawingml/2006/table">
            <a:tbl>
              <a:tblPr/>
              <a:tblGrid>
                <a:gridCol w="6987540">
                  <a:extLst>
                    <a:ext uri="{9D8B030D-6E8A-4147-A177-3AD203B41FA5}">
                      <a16:colId xmlns:a16="http://schemas.microsoft.com/office/drawing/2014/main" val="549893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fontAlgn="t">
                        <a:buFont typeface="Arial" panose="020B0604020202020204" pitchFamily="34" charset="0"/>
                        <a:buNone/>
                      </a:pPr>
                      <a:r>
                        <a:rPr lang="el-GR" sz="2400" b="1" u="none" strike="noStrike" dirty="0">
                          <a:solidFill>
                            <a:srgbClr val="34946E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Ο Α΄ Βαλκανικός πόλεμος (Οκτώβριος 1912-Μάιος 1913</a:t>
                      </a:r>
                      <a:r>
                        <a:rPr lang="el-GR" sz="2400" b="1" u="none" strike="noStrike" dirty="0" smtClean="0">
                          <a:solidFill>
                            <a:srgbClr val="34946E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)</a:t>
                      </a:r>
                      <a:endParaRPr lang="el-GR" sz="2400" b="1" u="none" strike="noStrike" dirty="0" smtClean="0">
                        <a:solidFill>
                          <a:srgbClr val="34946E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fontAlgn="t">
                        <a:buFont typeface="Arial" panose="020B0604020202020204" pitchFamily="34" charset="0"/>
                        <a:buNone/>
                      </a:pPr>
                      <a:r>
                        <a:rPr lang="el-GR" sz="2400" dirty="0">
                          <a:solidFill>
                            <a:srgbClr val="7A7A7B"/>
                          </a:solidFill>
                          <a:effectLst/>
                          <a:latin typeface="Arial" panose="020B0604020202020204" pitchFamily="34" charset="0"/>
                        </a:rPr>
                        <a:t/>
                      </a:r>
                      <a:br>
                        <a:rPr lang="el-GR" sz="2400" dirty="0">
                          <a:solidFill>
                            <a:srgbClr val="7A7A7B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l-GR" sz="2400" i="1" u="sng" dirty="0">
                          <a:solidFill>
                            <a:srgbClr val="7A7A7B"/>
                          </a:solidFill>
                          <a:effectLst/>
                          <a:latin typeface="Arial" panose="020B0604020202020204" pitchFamily="34" charset="0"/>
                        </a:rPr>
                        <a:t>Η αφορμή του πολέμου:</a:t>
                      </a:r>
                      <a:r>
                        <a:rPr lang="el-GR" sz="2400" dirty="0">
                          <a:solidFill>
                            <a:srgbClr val="7A7A7B"/>
                          </a:solidFill>
                          <a:effectLst/>
                          <a:latin typeface="Arial" panose="020B0604020202020204" pitchFamily="34" charset="0"/>
                        </a:rPr>
                        <a:t>Η άρνηση του Σουλτάνου να προχωρήσει σε μεταρρυθμίσεις υπέρ των βαλκανικών εθνοτήτων τον Οκτώβριο του 1912.</a:t>
                      </a:r>
                    </a:p>
                    <a:p>
                      <a:pPr fontAlgn="t">
                        <a:buFont typeface="+mj-lt"/>
                        <a:buAutoNum type="arabicPeriod"/>
                      </a:pPr>
                      <a:r>
                        <a:rPr lang="el-GR" sz="2400" i="1" u="sng" dirty="0">
                          <a:solidFill>
                            <a:srgbClr val="7A7A7B"/>
                          </a:solidFill>
                          <a:effectLst/>
                          <a:latin typeface="Arial" panose="020B0604020202020204" pitchFamily="34" charset="0"/>
                        </a:rPr>
                        <a:t>Οι στρατιωτικές εξελίξεις:</a:t>
                      </a:r>
                      <a:r>
                        <a:rPr lang="el-GR" sz="2400" dirty="0">
                          <a:solidFill>
                            <a:srgbClr val="7A7A7B"/>
                          </a:solidFill>
                          <a:effectLst/>
                          <a:latin typeface="Arial" panose="020B0604020202020204" pitchFamily="34" charset="0"/>
                        </a:rPr>
                        <a:t>Ο ελληνικός στρατός, με αρχιστράτηγο το διάδοχο Κωνσταντίνο, προέλασε στη Μακεδονία.</a:t>
                      </a:r>
                    </a:p>
                    <a:p>
                      <a:pPr fontAlgn="t">
                        <a:buFont typeface="+mj-lt"/>
                        <a:buAutoNum type="arabicPeriod"/>
                      </a:pPr>
                      <a:r>
                        <a:rPr lang="el-GR" sz="2400" dirty="0">
                          <a:solidFill>
                            <a:srgbClr val="7A7A7B"/>
                          </a:solidFill>
                          <a:effectLst/>
                          <a:latin typeface="Arial" panose="020B0604020202020204" pitchFamily="34" charset="0"/>
                        </a:rPr>
                        <a:t>Οι Σέρβοι κατέλαβαν τα Σκόπια, το Μοναστήρι και το Δυρράχιο.</a:t>
                      </a:r>
                    </a:p>
                    <a:p>
                      <a:pPr fontAlgn="t">
                        <a:buFont typeface="+mj-lt"/>
                        <a:buAutoNum type="arabicPeriod"/>
                      </a:pPr>
                      <a:r>
                        <a:rPr lang="el-GR" sz="2400" dirty="0">
                          <a:solidFill>
                            <a:srgbClr val="7A7A7B"/>
                          </a:solidFill>
                          <a:effectLst/>
                          <a:latin typeface="Arial" panose="020B0604020202020204" pitchFamily="34" charset="0"/>
                        </a:rPr>
                        <a:t>Οι Βούλγαροι έφτασαν κοντά στην Κωνσταντινούπολη, κατέλαβαν τη Δ. Θράκη και την Α. Μακεδονία και κατευθύνθηκαν προς τη Θεσσαλονίκη.</a:t>
                      </a:r>
                    </a:p>
                  </a:txBody>
                  <a:tcPr marL="114300" marR="1143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20963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161495" y="591094"/>
            <a:ext cx="3050790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www.youtube.com/watch?v=LxcIAieZmVY</a:t>
            </a:r>
            <a:endParaRPr lang="el-GR" sz="2400" dirty="0" smtClean="0"/>
          </a:p>
          <a:p>
            <a:endParaRPr lang="el-GR" sz="2400" dirty="0"/>
          </a:p>
          <a:p>
            <a:endParaRPr lang="el-GR" sz="2400" dirty="0" smtClean="0"/>
          </a:p>
          <a:p>
            <a:r>
              <a:rPr lang="el-GR" sz="2400" b="1" dirty="0"/>
              <a:t>Οι Βαλκανικοί Πόλεμοι</a:t>
            </a:r>
          </a:p>
          <a:p>
            <a:endParaRPr lang="el-GR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244332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5429" y="453909"/>
            <a:ext cx="6096000" cy="60016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Arial" panose="020B0604020202020204" pitchFamily="34" charset="0"/>
              </a:rPr>
              <a:t>Παρά </a:t>
            </a:r>
            <a:r>
              <a:rPr lang="el-GR" sz="2400" dirty="0">
                <a:latin typeface="Arial" panose="020B0604020202020204" pitchFamily="34" charset="0"/>
              </a:rPr>
              <a:t>τις αντιρρήσεις του Κωνσταντίνου ο ελληνικός στρατός κατέλαβε τη Θεσσαλονίκη στις 26 Οκτωβρίου 1912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Στις 21 Φεβρουαρίου 1913 καταλήφθηκαν τα Ιωάννινα</a:t>
            </a:r>
            <a:r>
              <a:rPr lang="el-GR" sz="2400" dirty="0" smtClean="0"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Arial" panose="020B0604020202020204" pitchFamily="34" charset="0"/>
              </a:rPr>
              <a:t>Με επικεφαλής το ναύαρχο Κουντουριώτη ο ελληνικός στόλος κατέλαβε τα νησιά του Β. και Α. Αιγαίου και ανάγκασε τον τουρκικό στόλο να κλειστεί στα </a:t>
            </a:r>
            <a:r>
              <a:rPr lang="el-GR" sz="2400" dirty="0" smtClean="0">
                <a:latin typeface="Arial" panose="020B0604020202020204" pitchFamily="34" charset="0"/>
              </a:rPr>
              <a:t>Στενά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87596" y="453909"/>
            <a:ext cx="4920343" cy="221599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www.youtube.com/watch?v=fJqpdbOTMZc</a:t>
            </a:r>
            <a:endParaRPr lang="el-GR" sz="2400" dirty="0" smtClean="0"/>
          </a:p>
          <a:p>
            <a:endParaRPr lang="el-GR" dirty="0"/>
          </a:p>
          <a:p>
            <a:r>
              <a:rPr lang="el-GR" b="1" dirty="0"/>
              <a:t>Δ</a:t>
            </a:r>
            <a:r>
              <a:rPr lang="el-GR" b="1" dirty="0" smtClean="0"/>
              <a:t>ιαφωνίες </a:t>
            </a:r>
            <a:r>
              <a:rPr lang="el-GR" b="1" dirty="0"/>
              <a:t>Βενιζέλου-Κωνσταντίνου</a:t>
            </a:r>
          </a:p>
          <a:p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070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0518" y="755025"/>
            <a:ext cx="6096000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buFont typeface="+mj-lt"/>
              <a:buAutoNum type="arabicPeriod"/>
            </a:pPr>
            <a:endParaRPr lang="el-GR" sz="2400" b="1" dirty="0" smtClean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Η </a:t>
            </a:r>
            <a:r>
              <a:rPr lang="el-GR" sz="2400" b="1" dirty="0">
                <a:solidFill>
                  <a:srgbClr val="7A7A7B"/>
                </a:solidFill>
                <a:latin typeface="Arial" panose="020B0604020202020204" pitchFamily="34" charset="0"/>
              </a:rPr>
              <a:t>συνθήκη του Λονδίνου (17 Μαΐου 1913</a:t>
            </a:r>
            <a:r>
              <a:rPr lang="el-GR" sz="2400" b="1" dirty="0" smtClean="0">
                <a:solidFill>
                  <a:srgbClr val="7A7A7B"/>
                </a:solidFill>
                <a:latin typeface="Arial" panose="020B0604020202020204" pitchFamily="34" charset="0"/>
              </a:rPr>
              <a:t>)</a:t>
            </a:r>
          </a:p>
          <a:p>
            <a:pPr>
              <a:buFont typeface="+mj-lt"/>
              <a:buAutoNum type="arabicPeriod"/>
            </a:pPr>
            <a:endParaRPr lang="el-GR" sz="2400" b="1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Η </a:t>
            </a: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Οθωμανική αυτοκρατορία υποχρεώθηκε να εγκαταλείψει σχεδόν όλα τα ευρωπαϊκά-βαλκανικά εδάφη της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Το μέλλον των νησιών του Β.Α. Αιγαίου και της χερσονήσου του Αγίου Όρους και το καθεστώς της Αλβανίας θα καθοριζόταν από τις Δυνάμεις</a:t>
            </a:r>
            <a:r>
              <a:rPr lang="el-GR" sz="2400" dirty="0" smtClean="0">
                <a:solidFill>
                  <a:srgbClr val="7A7A7B"/>
                </a:solidFill>
                <a:latin typeface="Arial" panose="020B0604020202020204" pitchFamily="34" charset="0"/>
              </a:rPr>
              <a:t>.</a:t>
            </a:r>
          </a:p>
          <a:p>
            <a:endParaRPr lang="el-GR" sz="2400" dirty="0">
              <a:solidFill>
                <a:srgbClr val="7A7A7B"/>
              </a:solidFill>
              <a:latin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el-GR" sz="2400" dirty="0">
                <a:solidFill>
                  <a:srgbClr val="7A7A7B"/>
                </a:solidFill>
                <a:latin typeface="Arial" panose="020B0604020202020204" pitchFamily="34" charset="0"/>
              </a:rPr>
              <a:t>Τα Δωδεκάνησα παρέμειναν υπό ιταλική κατοχή και διοίκηση. </a:t>
            </a:r>
            <a:endParaRPr lang="el-GR" sz="2400" b="0" i="0" dirty="0">
              <a:solidFill>
                <a:srgbClr val="7A7A7B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47021" y="935620"/>
            <a:ext cx="4491835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dirty="0">
                <a:hlinkClick r:id="rId2"/>
              </a:rPr>
              <a:t>https://www.youtube.com/watch?v=_</a:t>
            </a:r>
            <a:r>
              <a:rPr lang="el-GR" dirty="0" smtClean="0">
                <a:hlinkClick r:id="rId2"/>
              </a:rPr>
              <a:t>TSBBUJPTpM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b="1" dirty="0"/>
              <a:t>Συνδιάσκεψη Λονδίνου </a:t>
            </a:r>
            <a:r>
              <a:rPr lang="el-GR" b="1" dirty="0" smtClean="0"/>
              <a:t>12/1912</a:t>
            </a:r>
          </a:p>
          <a:p>
            <a:endParaRPr lang="el-GR" b="1" dirty="0"/>
          </a:p>
          <a:p>
            <a:r>
              <a:rPr lang="el-GR" b="1" dirty="0" smtClean="0"/>
              <a:t>ΕΡΤ</a:t>
            </a:r>
            <a:endParaRPr lang="el-GR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302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6514" y="964364"/>
            <a:ext cx="6096000" cy="452431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endParaRPr lang="el-GR" sz="2400" b="1" dirty="0" smtClean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endParaRPr lang="el-GR" sz="2400" b="1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r>
              <a:rPr lang="el-GR" sz="2400" b="1" dirty="0" smtClean="0">
                <a:solidFill>
                  <a:srgbClr val="2A2A2A"/>
                </a:solidFill>
                <a:latin typeface="Arial" panose="020B0604020202020204" pitchFamily="34" charset="0"/>
              </a:rPr>
              <a:t>Η </a:t>
            </a: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δολοφονία του βασιλιά Γεωργίου Α</a:t>
            </a:r>
            <a:r>
              <a:rPr lang="el-GR" sz="2400" b="1" dirty="0" smtClean="0">
                <a:solidFill>
                  <a:srgbClr val="2A2A2A"/>
                </a:solidFill>
                <a:latin typeface="Arial" panose="020B0604020202020204" pitchFamily="34" charset="0"/>
              </a:rPr>
              <a:t>΄</a:t>
            </a:r>
          </a:p>
          <a:p>
            <a:endParaRPr lang="el-GR" sz="2400" dirty="0" smtClean="0"/>
          </a:p>
          <a:p>
            <a:endParaRPr lang="el-GR" sz="2400" dirty="0"/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 Έγινε στη Θεσσαλονίκη και υπήρξαν υπόνοιες ότι ήταν έργο της Γερμανίας</a:t>
            </a:r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</a:rPr>
              <a:t>.</a:t>
            </a:r>
          </a:p>
          <a:p>
            <a:endParaRPr lang="el-GR" sz="2400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endParaRPr lang="el-GR" sz="2400" dirty="0" smtClean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endParaRPr lang="el-GR" sz="2400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834178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6057" y="758710"/>
            <a:ext cx="6096000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>
              <a:buFont typeface="+mj-lt"/>
              <a:buAutoNum type="arabicPeriod"/>
            </a:pPr>
            <a:r>
              <a:rPr lang="el-GR" sz="2400" b="1" dirty="0">
                <a:solidFill>
                  <a:srgbClr val="2A2A2A"/>
                </a:solidFill>
                <a:latin typeface="Arial" panose="020B0604020202020204" pitchFamily="34" charset="0"/>
              </a:rPr>
              <a:t>Ο Β΄ βαλκανικός πόλεμος (Ιούνιος-Ιούλιος 1913</a:t>
            </a:r>
            <a:r>
              <a:rPr lang="el-GR" sz="2400" b="1" dirty="0" smtClean="0">
                <a:solidFill>
                  <a:srgbClr val="2A2A2A"/>
                </a:solidFill>
                <a:latin typeface="Arial" panose="020B0604020202020204" pitchFamily="34" charset="0"/>
              </a:rPr>
              <a:t>)</a:t>
            </a:r>
          </a:p>
          <a:p>
            <a:pPr>
              <a:buFont typeface="+mj-lt"/>
              <a:buAutoNum type="arabicPeriod"/>
            </a:pPr>
            <a:endParaRPr lang="el-GR" sz="2400" b="1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r>
              <a:rPr lang="el-GR" sz="2400" dirty="0"/>
              <a:t/>
            </a:r>
            <a:br>
              <a:rPr lang="el-GR" sz="2400" dirty="0"/>
            </a:br>
            <a:r>
              <a:rPr lang="el-GR" sz="2400" b="1" u="sng" dirty="0" smtClean="0">
                <a:solidFill>
                  <a:srgbClr val="2A2A2A"/>
                </a:solidFill>
                <a:latin typeface="Arial" panose="020B0604020202020204" pitchFamily="34" charset="0"/>
              </a:rPr>
              <a:t>Α ι τ ί ε ς:</a:t>
            </a:r>
          </a:p>
          <a:p>
            <a:endParaRPr lang="el-GR" sz="2400" i="1" u="sng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r>
              <a:rPr lang="el-GR" sz="2400" i="1" dirty="0" smtClean="0">
                <a:solidFill>
                  <a:srgbClr val="2A2A2A"/>
                </a:solidFill>
                <a:latin typeface="Arial" panose="020B0604020202020204" pitchFamily="34" charset="0"/>
              </a:rPr>
              <a:t>1. </a:t>
            </a:r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</a:rPr>
              <a:t>Οι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εκκρεμότητες που άφηνε η συνθήκη του Λονδίνου.</a:t>
            </a:r>
          </a:p>
          <a:p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</a:rPr>
              <a:t>2. Η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αμοιβαία καχυποψία μεταξύ των βαλκανικών κρατών.</a:t>
            </a:r>
          </a:p>
          <a:p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</a:rPr>
              <a:t>3. Οι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υπερβολικές απαιτήσεις της Βουλγαρίας.</a:t>
            </a:r>
          </a:p>
          <a:p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</a:rPr>
              <a:t>4. Η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σύναψη συμμαχίας Ελλάδας – Σερβίας εναντίον της Βουλγαρίας</a:t>
            </a:r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</a:rPr>
              <a:t>.</a:t>
            </a:r>
          </a:p>
          <a:p>
            <a:endParaRPr lang="el-GR" sz="2400" b="0" i="0" dirty="0">
              <a:solidFill>
                <a:srgbClr val="2A2A2A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90113" y="1263134"/>
            <a:ext cx="3962401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l-GR" dirty="0">
                <a:hlinkClick r:id="rId2"/>
              </a:rPr>
              <a:t>https://</a:t>
            </a:r>
            <a:r>
              <a:rPr lang="el-GR" dirty="0" smtClean="0">
                <a:hlinkClick r:id="rId2"/>
              </a:rPr>
              <a:t>www.youtube.com/watch?v=OA9trvZYNxY</a:t>
            </a:r>
            <a:endParaRPr lang="el-GR" dirty="0" smtClean="0"/>
          </a:p>
          <a:p>
            <a:endParaRPr lang="el-GR" dirty="0"/>
          </a:p>
          <a:p>
            <a:r>
              <a:rPr lang="el-GR" b="1" dirty="0"/>
              <a:t>Η ελληνική </a:t>
            </a:r>
            <a:r>
              <a:rPr lang="el-GR" b="1" dirty="0" smtClean="0"/>
              <a:t>αντεπίθεση</a:t>
            </a:r>
          </a:p>
          <a:p>
            <a:endParaRPr lang="el-GR" b="1" dirty="0"/>
          </a:p>
          <a:p>
            <a:r>
              <a:rPr lang="el-GR" b="1" dirty="0" smtClean="0"/>
              <a:t>ΕΡΤ</a:t>
            </a:r>
            <a:endParaRPr lang="el-GR" b="1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2475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9542" y="764739"/>
            <a:ext cx="7166149" cy="526297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l-GR" sz="2400" i="1" u="sng" dirty="0" smtClean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r>
              <a:rPr lang="el-GR" sz="2400" b="1" i="1" u="sng" dirty="0" smtClean="0">
                <a:solidFill>
                  <a:srgbClr val="2A2A2A"/>
                </a:solidFill>
                <a:latin typeface="Arial" panose="020B0604020202020204" pitchFamily="34" charset="0"/>
              </a:rPr>
              <a:t>Οι </a:t>
            </a:r>
            <a:r>
              <a:rPr lang="el-GR" sz="2400" b="1" i="1" u="sng" dirty="0">
                <a:solidFill>
                  <a:srgbClr val="2A2A2A"/>
                </a:solidFill>
                <a:latin typeface="Arial" panose="020B0604020202020204" pitchFamily="34" charset="0"/>
              </a:rPr>
              <a:t>στρατιωτικές εξελίξεις</a:t>
            </a:r>
            <a:r>
              <a:rPr lang="el-GR" sz="2400" b="1" i="1" u="sng" dirty="0" smtClean="0">
                <a:solidFill>
                  <a:srgbClr val="2A2A2A"/>
                </a:solidFill>
                <a:latin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i="1" u="sng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i="1" u="sng" dirty="0" smtClean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</a:rPr>
              <a:t>Ο </a:t>
            </a: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ελληνικός στρατός κατέλαβε την Α. Μακεδονία και τη Δ. Θράκη.</a:t>
            </a:r>
            <a:b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Οι Σέρβοι σημείωσαν επιτυχίες στη Δ. Μακεδονία.</a:t>
            </a:r>
            <a:b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Οι Ρουμάνοι εισέβαλαν στη Βουλγαρία.</a:t>
            </a:r>
            <a:b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</a:br>
            <a:endParaRPr lang="el-GR" sz="2400" dirty="0">
              <a:solidFill>
                <a:srgbClr val="2A2A2A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srgbClr val="2A2A2A"/>
                </a:solidFill>
                <a:latin typeface="Arial" panose="020B0604020202020204" pitchFamily="34" charset="0"/>
              </a:rPr>
              <a:t>Οι Τούρκοι ανακατέλαβαν την Αδριανούπολη στην Α. Θράκη</a:t>
            </a:r>
            <a:r>
              <a:rPr lang="el-GR" sz="2400" dirty="0" smtClean="0">
                <a:solidFill>
                  <a:srgbClr val="2A2A2A"/>
                </a:solidFill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solidFill>
                <a:srgbClr val="2A2A2A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741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94115" y="1102864"/>
            <a:ext cx="8428054" cy="470898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endParaRPr lang="el-GR" sz="2400" b="1" dirty="0" smtClean="0">
              <a:latin typeface="Arial" panose="020B0604020202020204" pitchFamily="34" charset="0"/>
            </a:endParaRPr>
          </a:p>
          <a:p>
            <a:pPr algn="ctr"/>
            <a:r>
              <a:rPr lang="el-GR" sz="2400" b="1" dirty="0" smtClean="0">
                <a:latin typeface="Arial" panose="020B0604020202020204" pitchFamily="34" charset="0"/>
              </a:rPr>
              <a:t>Δραστηριότητες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latin typeface="Arial" panose="020B0604020202020204" pitchFamily="34" charset="0"/>
            </a:endParaRPr>
          </a:p>
          <a:p>
            <a:r>
              <a:rPr lang="el-GR" sz="2400" b="1" dirty="0" smtClean="0">
                <a:latin typeface="Arial" panose="020B0604020202020204" pitchFamily="34" charset="0"/>
              </a:rPr>
              <a:t>Για </a:t>
            </a:r>
            <a:r>
              <a:rPr lang="el-GR" sz="2400" b="1" dirty="0">
                <a:latin typeface="Arial" panose="020B0604020202020204" pitchFamily="34" charset="0"/>
              </a:rPr>
              <a:t>να δείτε όλο το ντοκιμαντέρ της ΕΡΤ για τους Βαλκανικούς πολέμους πατήστε 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latin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hlinkClick r:id="rId2"/>
              </a:rPr>
              <a:t>https://</a:t>
            </a:r>
            <a:r>
              <a:rPr lang="en-US" sz="2400" b="1" dirty="0" smtClean="0">
                <a:latin typeface="Arial" panose="020B0604020202020204" pitchFamily="34" charset="0"/>
                <a:hlinkClick r:id="rId2"/>
              </a:rPr>
              <a:t>www.youtube.com/watch?v=ZcxXROWvp-E</a:t>
            </a:r>
            <a:endParaRPr lang="el-GR" sz="2400" b="1" dirty="0" smtClean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b="1" dirty="0"/>
              <a:t>ΒΑΛΚΑΝΙΚΟΙ ΠΟΛΕΜΟΙ 1912-13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Η ιστορία των Βαλκανικών Πολέμων </a:t>
            </a:r>
            <a:r>
              <a:rPr lang="el-GR" dirty="0" smtClean="0"/>
              <a:t>1912-13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4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 smtClean="0">
                <a:latin typeface="Arial" panose="020B0604020202020204" pitchFamily="34" charset="0"/>
              </a:rPr>
              <a:t>ΕΡΤ</a:t>
            </a:r>
            <a:endParaRPr lang="el-GR" sz="2400" b="1" dirty="0"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l-GR" sz="24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26685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228</Words>
  <Application>Microsoft Office PowerPoint</Application>
  <PresentationFormat>Widescreen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Οι βαλκανικοί πόλεμοι  (1912-1913)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βαλκανικοί πόλεμοι (1912-1913)</dc:title>
  <dc:creator>ΤΑΣΙΟΠΟΥΛΟΥ</dc:creator>
  <cp:lastModifiedBy>huawei</cp:lastModifiedBy>
  <cp:revision>3</cp:revision>
  <dcterms:created xsi:type="dcterms:W3CDTF">2023-09-03T01:48:00Z</dcterms:created>
  <dcterms:modified xsi:type="dcterms:W3CDTF">2023-09-04T07:22:09Z</dcterms:modified>
</cp:coreProperties>
</file>