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63" r:id="rId4"/>
    <p:sldId id="260" r:id="rId5"/>
    <p:sldId id="261" r:id="rId6"/>
    <p:sldId id="262" r:id="rId7"/>
    <p:sldId id="259" r:id="rId8"/>
    <p:sldId id="264" r:id="rId9"/>
    <p:sldId id="265" r:id="rId10"/>
    <p:sldId id="266" r:id="rId11"/>
    <p:sldId id="268" r:id="rId12"/>
    <p:sldId id="267" r:id="rId13"/>
    <p:sldId id="270" r:id="rId14"/>
    <p:sldId id="269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6B733C-D11C-49C6-B1AB-B5BF2F09D8BA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59A1E14F-7B14-47F6-93A3-604BC21CA4A1}">
      <dgm:prSet phldrT="[Text]"/>
      <dgm:spPr/>
      <dgm:t>
        <a:bodyPr/>
        <a:lstStyle/>
        <a:p>
          <a:r>
            <a:rPr lang="el-GR" b="1" dirty="0" smtClean="0">
              <a:latin typeface="Calibri" panose="020F0502020204030204" pitchFamily="34" charset="0"/>
              <a:cs typeface="Calibri" panose="020F0502020204030204" pitchFamily="34" charset="0"/>
            </a:rPr>
            <a:t>1 kg </a:t>
          </a:r>
          <a:endParaRPr lang="en-US" b="1" dirty="0"/>
        </a:p>
      </dgm:t>
    </dgm:pt>
    <dgm:pt modelId="{E579FFE3-CCDF-4FEE-98E5-415E0174C274}" type="parTrans" cxnId="{47CDF28A-C640-443F-8CF3-892FC49E7F69}">
      <dgm:prSet/>
      <dgm:spPr/>
      <dgm:t>
        <a:bodyPr/>
        <a:lstStyle/>
        <a:p>
          <a:endParaRPr lang="en-US"/>
        </a:p>
      </dgm:t>
    </dgm:pt>
    <dgm:pt modelId="{DCE0A244-D575-47CE-8140-99641EC998A0}" type="sibTrans" cxnId="{47CDF28A-C640-443F-8CF3-892FC49E7F69}">
      <dgm:prSet/>
      <dgm:spPr/>
      <dgm:t>
        <a:bodyPr/>
        <a:lstStyle/>
        <a:p>
          <a:endParaRPr lang="en-US"/>
        </a:p>
      </dgm:t>
    </dgm:pt>
    <dgm:pt modelId="{4F3A0F0F-476A-482C-A76B-92FBEC4279BB}">
      <dgm:prSet phldrT="[Text]"/>
      <dgm:spPr/>
      <dgm:t>
        <a:bodyPr/>
        <a:lstStyle/>
        <a:p>
          <a:r>
            <a:rPr lang="el-GR" b="1" dirty="0" smtClean="0">
              <a:latin typeface="Calibri" panose="020F0502020204030204" pitchFamily="34" charset="0"/>
              <a:cs typeface="Calibri" panose="020F0502020204030204" pitchFamily="34" charset="0"/>
            </a:rPr>
            <a:t>1g</a:t>
          </a:r>
          <a:endParaRPr lang="en-US" b="1" dirty="0"/>
        </a:p>
      </dgm:t>
    </dgm:pt>
    <dgm:pt modelId="{0887EDED-80C0-4DFE-B954-650A04FE9D3B}" type="parTrans" cxnId="{F3AA6844-ECC3-44D1-AE0B-CCAFAA2AB007}">
      <dgm:prSet/>
      <dgm:spPr/>
      <dgm:t>
        <a:bodyPr/>
        <a:lstStyle/>
        <a:p>
          <a:endParaRPr lang="en-US"/>
        </a:p>
      </dgm:t>
    </dgm:pt>
    <dgm:pt modelId="{63CED03A-D6A8-4108-865F-764A59B7C60C}" type="sibTrans" cxnId="{F3AA6844-ECC3-44D1-AE0B-CCAFAA2AB007}">
      <dgm:prSet/>
      <dgm:spPr/>
      <dgm:t>
        <a:bodyPr/>
        <a:lstStyle/>
        <a:p>
          <a:endParaRPr lang="en-US"/>
        </a:p>
      </dgm:t>
    </dgm:pt>
    <dgm:pt modelId="{B069C783-8B83-4E66-A9AF-6A1B8647A6DC}">
      <dgm:prSet phldrT="[Text]"/>
      <dgm:spPr/>
      <dgm:t>
        <a:bodyPr/>
        <a:lstStyle/>
        <a:p>
          <a:r>
            <a:rPr lang="el-GR" b="1" dirty="0" smtClean="0">
              <a:latin typeface="Calibri" panose="020F0502020204030204" pitchFamily="34" charset="0"/>
              <a:cs typeface="Calibri" panose="020F0502020204030204" pitchFamily="34" charset="0"/>
            </a:rPr>
            <a:t>1mg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b="1" dirty="0"/>
        </a:p>
      </dgm:t>
    </dgm:pt>
    <dgm:pt modelId="{5EB9DC9B-488A-4DD1-A22E-A52FE6924754}" type="parTrans" cxnId="{4B6E5750-6A75-49B9-B162-0267A751C3C6}">
      <dgm:prSet/>
      <dgm:spPr/>
      <dgm:t>
        <a:bodyPr/>
        <a:lstStyle/>
        <a:p>
          <a:endParaRPr lang="en-US"/>
        </a:p>
      </dgm:t>
    </dgm:pt>
    <dgm:pt modelId="{6F073CDC-D9A5-4771-A49F-7260C913C59F}" type="sibTrans" cxnId="{4B6E5750-6A75-49B9-B162-0267A751C3C6}">
      <dgm:prSet/>
      <dgm:spPr/>
      <dgm:t>
        <a:bodyPr/>
        <a:lstStyle/>
        <a:p>
          <a:endParaRPr lang="en-US"/>
        </a:p>
      </dgm:t>
    </dgm:pt>
    <dgm:pt modelId="{FB2C7A9E-7537-447A-9A69-90BECDDA80DB}">
      <dgm:prSet phldrT="[Text]"/>
      <dgm:spPr/>
      <dgm:t>
        <a:bodyPr/>
        <a:lstStyle/>
        <a:p>
          <a:r>
            <a:rPr lang="el-GR" b="1" dirty="0" smtClean="0">
              <a:latin typeface="Calibri" panose="020F0502020204030204" pitchFamily="34" charset="0"/>
              <a:cs typeface="Calibri" panose="020F0502020204030204" pitchFamily="34" charset="0"/>
            </a:rPr>
            <a:t> 1</a:t>
          </a:r>
          <a:r>
            <a:rPr lang="en-US" b="1" dirty="0" smtClean="0">
              <a:latin typeface="Calibri" panose="020F0502020204030204" pitchFamily="34" charset="0"/>
              <a:cs typeface="Calibri" panose="020F0502020204030204" pitchFamily="34" charset="0"/>
            </a:rPr>
            <a:t>t</a:t>
          </a:r>
          <a:r>
            <a:rPr lang="en-US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dirty="0"/>
        </a:p>
      </dgm:t>
    </dgm:pt>
    <dgm:pt modelId="{FA619CBD-8B2E-4DF0-B403-D17326B2CAB6}" type="parTrans" cxnId="{21B00738-6DC8-4DC7-AE4E-EB3CAC80FF3C}">
      <dgm:prSet/>
      <dgm:spPr/>
      <dgm:t>
        <a:bodyPr/>
        <a:lstStyle/>
        <a:p>
          <a:endParaRPr lang="en-US"/>
        </a:p>
      </dgm:t>
    </dgm:pt>
    <dgm:pt modelId="{E15D8855-4124-4A6B-BB6D-DB4DAAF16E9C}" type="sibTrans" cxnId="{21B00738-6DC8-4DC7-AE4E-EB3CAC80FF3C}">
      <dgm:prSet/>
      <dgm:spPr/>
      <dgm:t>
        <a:bodyPr/>
        <a:lstStyle/>
        <a:p>
          <a:endParaRPr lang="en-US"/>
        </a:p>
      </dgm:t>
    </dgm:pt>
    <dgm:pt modelId="{30C3CBBF-5DB9-4726-BAF0-4476FCD21909}" type="pres">
      <dgm:prSet presAssocID="{506B733C-D11C-49C6-B1AB-B5BF2F09D8BA}" presName="Name0" presStyleCnt="0">
        <dgm:presLayoutVars>
          <dgm:dir/>
          <dgm:animLvl val="lvl"/>
          <dgm:resizeHandles val="exact"/>
        </dgm:presLayoutVars>
      </dgm:prSet>
      <dgm:spPr/>
    </dgm:pt>
    <dgm:pt modelId="{E1ABD302-4080-4625-BD0B-E2DEDD67F44D}" type="pres">
      <dgm:prSet presAssocID="{FB2C7A9E-7537-447A-9A69-90BECDDA80DB}" presName="Name8" presStyleCnt="0"/>
      <dgm:spPr/>
    </dgm:pt>
    <dgm:pt modelId="{07298955-0CA5-46B2-97C0-D6B5800CB3CE}" type="pres">
      <dgm:prSet presAssocID="{FB2C7A9E-7537-447A-9A69-90BECDDA80DB}" presName="level" presStyleLbl="node1" presStyleIdx="0" presStyleCnt="4" custScaleX="104942" custScaleY="168891">
        <dgm:presLayoutVars>
          <dgm:chMax val="1"/>
          <dgm:bulletEnabled val="1"/>
        </dgm:presLayoutVars>
      </dgm:prSet>
      <dgm:spPr/>
    </dgm:pt>
    <dgm:pt modelId="{F9FE29FF-A999-4141-8C16-130240565F7E}" type="pres">
      <dgm:prSet presAssocID="{FB2C7A9E-7537-447A-9A69-90BECDDA80D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29E47A1-62E5-4C14-9D5C-7231BA909717}" type="pres">
      <dgm:prSet presAssocID="{59A1E14F-7B14-47F6-93A3-604BC21CA4A1}" presName="Name8" presStyleCnt="0"/>
      <dgm:spPr/>
    </dgm:pt>
    <dgm:pt modelId="{AF2A9AA9-5539-4894-B268-EC8A2E3FEF84}" type="pres">
      <dgm:prSet presAssocID="{59A1E14F-7B14-47F6-93A3-604BC21CA4A1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FB6BF-EE80-48AD-A079-827918B5A1E2}" type="pres">
      <dgm:prSet presAssocID="{59A1E14F-7B14-47F6-93A3-604BC21CA4A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8E0108-0E2F-4050-8DD5-76E0CEAE1D27}" type="pres">
      <dgm:prSet presAssocID="{4F3A0F0F-476A-482C-A76B-92FBEC4279BB}" presName="Name8" presStyleCnt="0"/>
      <dgm:spPr/>
    </dgm:pt>
    <dgm:pt modelId="{9198A464-427F-4C21-8382-7CA3EFE455DD}" type="pres">
      <dgm:prSet presAssocID="{4F3A0F0F-476A-482C-A76B-92FBEC4279BB}" presName="level" presStyleLbl="node1" presStyleIdx="2" presStyleCnt="4" custLinFactNeighborX="-399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D5CA2-12AC-48C0-8509-95B753BDD2E6}" type="pres">
      <dgm:prSet presAssocID="{4F3A0F0F-476A-482C-A76B-92FBEC4279B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FA6BC-73FD-4C58-AE39-8ED98267E73F}" type="pres">
      <dgm:prSet presAssocID="{B069C783-8B83-4E66-A9AF-6A1B8647A6DC}" presName="Name8" presStyleCnt="0"/>
      <dgm:spPr/>
    </dgm:pt>
    <dgm:pt modelId="{AF159DF7-D948-437E-BC9A-B2AEDEBACA40}" type="pres">
      <dgm:prSet presAssocID="{B069C783-8B83-4E66-A9AF-6A1B8647A6DC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EC8BBF-B49D-444B-9C3E-974E7A29A7F3}" type="pres">
      <dgm:prSet presAssocID="{B069C783-8B83-4E66-A9AF-6A1B8647A6D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6E5750-6A75-49B9-B162-0267A751C3C6}" srcId="{506B733C-D11C-49C6-B1AB-B5BF2F09D8BA}" destId="{B069C783-8B83-4E66-A9AF-6A1B8647A6DC}" srcOrd="3" destOrd="0" parTransId="{5EB9DC9B-488A-4DD1-A22E-A52FE6924754}" sibTransId="{6F073CDC-D9A5-4771-A49F-7260C913C59F}"/>
    <dgm:cxn modelId="{527E44FA-7D82-4D72-9E92-A6A14BE4BC6A}" type="presOf" srcId="{59A1E14F-7B14-47F6-93A3-604BC21CA4A1}" destId="{AF2A9AA9-5539-4894-B268-EC8A2E3FEF84}" srcOrd="0" destOrd="0" presId="urn:microsoft.com/office/officeart/2005/8/layout/pyramid1"/>
    <dgm:cxn modelId="{14EFDE54-8BCA-4170-88B4-4645C91E991F}" type="presOf" srcId="{59A1E14F-7B14-47F6-93A3-604BC21CA4A1}" destId="{7CAFB6BF-EE80-48AD-A079-827918B5A1E2}" srcOrd="1" destOrd="0" presId="urn:microsoft.com/office/officeart/2005/8/layout/pyramid1"/>
    <dgm:cxn modelId="{21B00738-6DC8-4DC7-AE4E-EB3CAC80FF3C}" srcId="{506B733C-D11C-49C6-B1AB-B5BF2F09D8BA}" destId="{FB2C7A9E-7537-447A-9A69-90BECDDA80DB}" srcOrd="0" destOrd="0" parTransId="{FA619CBD-8B2E-4DF0-B403-D17326B2CAB6}" sibTransId="{E15D8855-4124-4A6B-BB6D-DB4DAAF16E9C}"/>
    <dgm:cxn modelId="{12E9FFCD-BAB7-4B5E-883B-61EAA7BDA9D5}" type="presOf" srcId="{4F3A0F0F-476A-482C-A76B-92FBEC4279BB}" destId="{9198A464-427F-4C21-8382-7CA3EFE455DD}" srcOrd="0" destOrd="0" presId="urn:microsoft.com/office/officeart/2005/8/layout/pyramid1"/>
    <dgm:cxn modelId="{5EB6E08D-6A76-4561-98B9-5A1F1329C48F}" type="presOf" srcId="{4F3A0F0F-476A-482C-A76B-92FBEC4279BB}" destId="{AECD5CA2-12AC-48C0-8509-95B753BDD2E6}" srcOrd="1" destOrd="0" presId="urn:microsoft.com/office/officeart/2005/8/layout/pyramid1"/>
    <dgm:cxn modelId="{861F4A23-01AB-4904-BDAA-263E15A9F087}" type="presOf" srcId="{B069C783-8B83-4E66-A9AF-6A1B8647A6DC}" destId="{EBEC8BBF-B49D-444B-9C3E-974E7A29A7F3}" srcOrd="1" destOrd="0" presId="urn:microsoft.com/office/officeart/2005/8/layout/pyramid1"/>
    <dgm:cxn modelId="{F3AA6844-ECC3-44D1-AE0B-CCAFAA2AB007}" srcId="{506B733C-D11C-49C6-B1AB-B5BF2F09D8BA}" destId="{4F3A0F0F-476A-482C-A76B-92FBEC4279BB}" srcOrd="2" destOrd="0" parTransId="{0887EDED-80C0-4DFE-B954-650A04FE9D3B}" sibTransId="{63CED03A-D6A8-4108-865F-764A59B7C60C}"/>
    <dgm:cxn modelId="{C829CD91-175F-41C7-AF04-933EB3F3B2BE}" type="presOf" srcId="{506B733C-D11C-49C6-B1AB-B5BF2F09D8BA}" destId="{30C3CBBF-5DB9-4726-BAF0-4476FCD21909}" srcOrd="0" destOrd="0" presId="urn:microsoft.com/office/officeart/2005/8/layout/pyramid1"/>
    <dgm:cxn modelId="{07B51E65-8341-4065-8BE0-6996B0D0B179}" type="presOf" srcId="{B069C783-8B83-4E66-A9AF-6A1B8647A6DC}" destId="{AF159DF7-D948-437E-BC9A-B2AEDEBACA40}" srcOrd="0" destOrd="0" presId="urn:microsoft.com/office/officeart/2005/8/layout/pyramid1"/>
    <dgm:cxn modelId="{47CDF28A-C640-443F-8CF3-892FC49E7F69}" srcId="{506B733C-D11C-49C6-B1AB-B5BF2F09D8BA}" destId="{59A1E14F-7B14-47F6-93A3-604BC21CA4A1}" srcOrd="1" destOrd="0" parTransId="{E579FFE3-CCDF-4FEE-98E5-415E0174C274}" sibTransId="{DCE0A244-D575-47CE-8140-99641EC998A0}"/>
    <dgm:cxn modelId="{C698B24D-9452-42C9-A511-AA111C770FE4}" type="presOf" srcId="{FB2C7A9E-7537-447A-9A69-90BECDDA80DB}" destId="{07298955-0CA5-46B2-97C0-D6B5800CB3CE}" srcOrd="0" destOrd="0" presId="urn:microsoft.com/office/officeart/2005/8/layout/pyramid1"/>
    <dgm:cxn modelId="{7AD0D93B-09DD-4519-AA06-6672BE11CDF5}" type="presOf" srcId="{FB2C7A9E-7537-447A-9A69-90BECDDA80DB}" destId="{F9FE29FF-A999-4141-8C16-130240565F7E}" srcOrd="1" destOrd="0" presId="urn:microsoft.com/office/officeart/2005/8/layout/pyramid1"/>
    <dgm:cxn modelId="{D7CD392F-C827-415B-AA96-F1E12FD0226F}" type="presParOf" srcId="{30C3CBBF-5DB9-4726-BAF0-4476FCD21909}" destId="{E1ABD302-4080-4625-BD0B-E2DEDD67F44D}" srcOrd="0" destOrd="0" presId="urn:microsoft.com/office/officeart/2005/8/layout/pyramid1"/>
    <dgm:cxn modelId="{E1B18AE8-8A1D-4AEB-9CBF-2FBD67E39AD3}" type="presParOf" srcId="{E1ABD302-4080-4625-BD0B-E2DEDD67F44D}" destId="{07298955-0CA5-46B2-97C0-D6B5800CB3CE}" srcOrd="0" destOrd="0" presId="urn:microsoft.com/office/officeart/2005/8/layout/pyramid1"/>
    <dgm:cxn modelId="{0C540659-648E-4BD0-8EDD-23A1162C1B70}" type="presParOf" srcId="{E1ABD302-4080-4625-BD0B-E2DEDD67F44D}" destId="{F9FE29FF-A999-4141-8C16-130240565F7E}" srcOrd="1" destOrd="0" presId="urn:microsoft.com/office/officeart/2005/8/layout/pyramid1"/>
    <dgm:cxn modelId="{D45FB0A8-580D-436A-A708-AA44937448FA}" type="presParOf" srcId="{30C3CBBF-5DB9-4726-BAF0-4476FCD21909}" destId="{429E47A1-62E5-4C14-9D5C-7231BA909717}" srcOrd="1" destOrd="0" presId="urn:microsoft.com/office/officeart/2005/8/layout/pyramid1"/>
    <dgm:cxn modelId="{261FDA78-6A4D-475C-94BE-BA5F9E1F6B45}" type="presParOf" srcId="{429E47A1-62E5-4C14-9D5C-7231BA909717}" destId="{AF2A9AA9-5539-4894-B268-EC8A2E3FEF84}" srcOrd="0" destOrd="0" presId="urn:microsoft.com/office/officeart/2005/8/layout/pyramid1"/>
    <dgm:cxn modelId="{61ECD7DF-C61F-483D-A991-15F47556CE8F}" type="presParOf" srcId="{429E47A1-62E5-4C14-9D5C-7231BA909717}" destId="{7CAFB6BF-EE80-48AD-A079-827918B5A1E2}" srcOrd="1" destOrd="0" presId="urn:microsoft.com/office/officeart/2005/8/layout/pyramid1"/>
    <dgm:cxn modelId="{F8A2EE90-09D3-4D93-B5EA-36CB97B94B07}" type="presParOf" srcId="{30C3CBBF-5DB9-4726-BAF0-4476FCD21909}" destId="{0E8E0108-0E2F-4050-8DD5-76E0CEAE1D27}" srcOrd="2" destOrd="0" presId="urn:microsoft.com/office/officeart/2005/8/layout/pyramid1"/>
    <dgm:cxn modelId="{E5868ACD-6324-45F8-9C11-09CD32F62B6F}" type="presParOf" srcId="{0E8E0108-0E2F-4050-8DD5-76E0CEAE1D27}" destId="{9198A464-427F-4C21-8382-7CA3EFE455DD}" srcOrd="0" destOrd="0" presId="urn:microsoft.com/office/officeart/2005/8/layout/pyramid1"/>
    <dgm:cxn modelId="{445C48F4-4806-4BDD-BAAE-3EC97A8F023C}" type="presParOf" srcId="{0E8E0108-0E2F-4050-8DD5-76E0CEAE1D27}" destId="{AECD5CA2-12AC-48C0-8509-95B753BDD2E6}" srcOrd="1" destOrd="0" presId="urn:microsoft.com/office/officeart/2005/8/layout/pyramid1"/>
    <dgm:cxn modelId="{AD2A1BA1-CB36-4688-90D8-B5A1C9D86E7C}" type="presParOf" srcId="{30C3CBBF-5DB9-4726-BAF0-4476FCD21909}" destId="{491FA6BC-73FD-4C58-AE39-8ED98267E73F}" srcOrd="3" destOrd="0" presId="urn:microsoft.com/office/officeart/2005/8/layout/pyramid1"/>
    <dgm:cxn modelId="{A6D728C5-944B-42B1-B7B2-AB9CCC69FCCE}" type="presParOf" srcId="{491FA6BC-73FD-4C58-AE39-8ED98267E73F}" destId="{AF159DF7-D948-437E-BC9A-B2AEDEBACA40}" srcOrd="0" destOrd="0" presId="urn:microsoft.com/office/officeart/2005/8/layout/pyramid1"/>
    <dgm:cxn modelId="{E1222D0B-9FDB-4B04-8584-6EEFDC1C332F}" type="presParOf" srcId="{491FA6BC-73FD-4C58-AE39-8ED98267E73F}" destId="{EBEC8BBF-B49D-444B-9C3E-974E7A29A7F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98955-0CA5-46B2-97C0-D6B5800CB3CE}">
      <dsp:nvSpPr>
        <dsp:cNvPr id="0" name=""/>
        <dsp:cNvSpPr/>
      </dsp:nvSpPr>
      <dsp:spPr>
        <a:xfrm>
          <a:off x="1895876" y="0"/>
          <a:ext cx="2304246" cy="1463822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1</a:t>
          </a:r>
          <a:r>
            <a:rPr lang="en-US" sz="5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t</a:t>
          </a:r>
          <a:r>
            <a:rPr lang="en-US" sz="5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5000" kern="1200" dirty="0"/>
        </a:p>
      </dsp:txBody>
      <dsp:txXfrm>
        <a:off x="1895876" y="0"/>
        <a:ext cx="2304246" cy="1463822"/>
      </dsp:txXfrm>
    </dsp:sp>
    <dsp:sp modelId="{AF2A9AA9-5539-4894-B268-EC8A2E3FEF84}">
      <dsp:nvSpPr>
        <dsp:cNvPr id="0" name=""/>
        <dsp:cNvSpPr/>
      </dsp:nvSpPr>
      <dsp:spPr>
        <a:xfrm>
          <a:off x="1300088" y="1463822"/>
          <a:ext cx="3495822" cy="866725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 kg </a:t>
          </a:r>
          <a:endParaRPr lang="en-US" sz="5000" b="1" kern="1200" dirty="0"/>
        </a:p>
      </dsp:txBody>
      <dsp:txXfrm>
        <a:off x="1911857" y="1463822"/>
        <a:ext cx="2272284" cy="866725"/>
      </dsp:txXfrm>
    </dsp:sp>
    <dsp:sp modelId="{9198A464-427F-4C21-8382-7CA3EFE455DD}">
      <dsp:nvSpPr>
        <dsp:cNvPr id="0" name=""/>
        <dsp:cNvSpPr/>
      </dsp:nvSpPr>
      <dsp:spPr>
        <a:xfrm>
          <a:off x="630908" y="2330548"/>
          <a:ext cx="4795911" cy="866725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1g</a:t>
          </a:r>
          <a:endParaRPr lang="en-US" sz="5000" b="1" kern="1200" dirty="0"/>
        </a:p>
      </dsp:txBody>
      <dsp:txXfrm>
        <a:off x="1470193" y="2330548"/>
        <a:ext cx="3117342" cy="866725"/>
      </dsp:txXfrm>
    </dsp:sp>
    <dsp:sp modelId="{AF159DF7-D948-437E-BC9A-B2AEDEBACA40}">
      <dsp:nvSpPr>
        <dsp:cNvPr id="0" name=""/>
        <dsp:cNvSpPr/>
      </dsp:nvSpPr>
      <dsp:spPr>
        <a:xfrm>
          <a:off x="0" y="3197274"/>
          <a:ext cx="6096000" cy="866725"/>
        </a:xfrm>
        <a:prstGeom prst="trapezoid">
          <a:avLst>
            <a:gd name="adj" fmla="val 7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1mg</a:t>
          </a:r>
          <a:r>
            <a:rPr lang="en-US" sz="5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en-US" sz="5000" b="1" kern="1200" dirty="0"/>
        </a:p>
      </dsp:txBody>
      <dsp:txXfrm>
        <a:off x="1066799" y="3197274"/>
        <a:ext cx="3962400" cy="866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E413C-A7E6-458C-A890-86EAFE80B99B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696E-C3E0-4592-BDBE-B1A9E776E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059AA6-B206-42AC-A3A4-D821FC8F5046}" type="datetime1">
              <a:rPr lang="en-US" smtClean="0"/>
              <a:t>12/11/2022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Μακρή Βαρβάρα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D3833-A7CC-4617-BD35-445A6B9DAB1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1F0D3D-8B91-4D80-9B64-B82125EA7427}" type="datetime1">
              <a:rPr lang="en-US" smtClean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Μακρή Βαρβάρα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D3833-A7CC-4617-BD35-445A6B9DAB1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BC6602-5D1B-4EB6-B305-7823638777D4}" type="datetime1">
              <a:rPr lang="en-US" smtClean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Μακρή Βαρβάρα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D3833-A7CC-4617-BD35-445A6B9DAB1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FDD380-A3E6-42A9-9D23-D0BB78F23401}" type="datetime1">
              <a:rPr lang="en-US" smtClean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Μακρή Βαρβάρα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D3833-A7CC-4617-BD35-445A6B9DAB1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3C9288-562A-4041-A9DA-CFBB8FE86AE2}" type="datetime1">
              <a:rPr lang="en-US" smtClean="0"/>
              <a:t>12/11/2022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Μακρή Βαρβάρα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D3833-A7CC-4617-BD35-445A6B9DAB1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8420BA7-FDFA-4897-A57A-9F14AA4E62B1}" type="datetime1">
              <a:rPr lang="en-US" smtClean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Μακρή Βαρβάρα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D3833-A7CC-4617-BD35-445A6B9DAB1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12C820-D29E-4295-A8EC-29FEA3C24D0D}" type="datetime1">
              <a:rPr lang="en-US" smtClean="0"/>
              <a:t>12/11/2022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Μακρή Βαρβάρα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D3833-A7CC-4617-BD35-445A6B9DAB1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0072C0-D667-44F6-A17D-E2BABAD1AB53}" type="datetime1">
              <a:rPr lang="en-US" smtClean="0"/>
              <a:t>12/11/2022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Μακρή Βαρβάρα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D3833-A7CC-4617-BD35-445A6B9DAB1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8EE0E2B-EFDA-4E0D-A92B-37E11B02DBE5}" type="datetime1">
              <a:rPr lang="en-US" smtClean="0"/>
              <a:t>12/11/2022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Μακρή Βαρβάρα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D3833-A7CC-4617-BD35-445A6B9DAB1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723334D-8B5A-49E8-8C5A-D79A54382977}" type="datetime1">
              <a:rPr lang="en-US" smtClean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Μακρή Βαρβάρα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D3833-A7CC-4617-BD35-445A6B9DAB1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5FAF64-4073-4157-96D7-2FBC0C8FAD2E}" type="datetime1">
              <a:rPr lang="en-US" smtClean="0"/>
              <a:t>12/11/2022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l-GR" smtClean="0"/>
              <a:t>Μακρή Βαρβάρα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CD3833-A7CC-4617-BD35-445A6B9DAB1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41DD3FD-A610-41E8-BBC6-5012C4043881}" type="datetime1">
              <a:rPr lang="en-US" smtClean="0"/>
              <a:t>12/11/2022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l-GR" smtClean="0"/>
              <a:t>Μακρή Βαρβάρα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6CD3833-A7CC-4617-BD35-445A6B9DAB1A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91%CE%B3%CE%B3%CE%BB%CE%AF%CE%B1" TargetMode="External"/><Relationship Id="rId2" Type="http://schemas.openxmlformats.org/officeDocument/2006/relationships/hyperlink" Target="https://el.wikipedia.org/wiki/%CE%91%CE%B3%CE%B3%CE%BB%CE%B9%CE%BA%CE%AC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hyperlink" Target="https://el.wikipedia.org/wiki/%CE%9A%CE%BB%CE%B1%CF%83%CE%B9%CE%BA%CE%AE_%CE%A6%CF%85%CF%83%CE%B9%CE%BA%CE%A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hotodentro.edu.gr/v/item/ds/8521/620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photodentro.edu.gr/v/item/ds/8521/620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&#932;&#959;&#965;%20&amp;lt;a%20href=&amp;quot;https:/en.wikipedia.org/wiki/User:Greg_L&amp;quot;%20class=&amp;quot;extiw&amp;quot;%20title=&amp;quot;en:User:Greg%20L&amp;quot;&amp;gt;en:User:Greg%20L&amp;lt;/a&amp;gt;%20-%20Originally%20uploaded%20to%20English%20Wikipedia%20as%20&amp;lt;a%20href=&amp;quot;https:/en.wikipedia.org/wiki/Image:CGKilogram.jpg&amp;quot;%20class=&amp;quot;extiw&amp;quot;%20title=&amp;quot;en:Image:CGKilogram.jpg&amp;quot;&amp;gt;CGKilogram.jpg&amp;lt;/a&amp;gt;,%20%3ca%20href=%22http:/creativecommons.org/licenses/by-sa/3.0/%22%20title=%22Creative%20Commons%20Attribution-Share%20Alike%203.0%22%3eCC%20BY-SA%203.0%3c/a%3e,%20%3ca%20href=%22https:/commons.wikimedia.org/w/index.php?curid=2547913%22%3e&#931;&#973;&#957;&#948;&#949;&#963;&#956;&#959;&#962;%3c/a%3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l.wikipedia.org/wiki/%CE%A3%CE%AD%CE%B2%CF%81%CE%B5%CF%82" TargetMode="External"/><Relationship Id="rId5" Type="http://schemas.openxmlformats.org/officeDocument/2006/relationships/hyperlink" Target="https://el.wikipedia.org/wiki/%CE%94%CE%B9%CE%B5%CE%B8%CE%BD%CE%AD%CF%82_%CE%93%CF%81%CE%B1%CF%86%CE%B5%CE%AF%CE%BF_%CE%9C%CE%AD%CF%84%CF%81%CF%89%CE%BD_%CE%BA%CE%B1%CE%B9_%CE%A3%CF%84%CE%B1%CE%B8%CE%BC%CF%8E%CE%BD" TargetMode="External"/><Relationship Id="rId4" Type="http://schemas.openxmlformats.org/officeDocument/2006/relationships/hyperlink" Target="https://el.wikipedia.org/w/index.php?title=%CE%A0%CF%81%CF%8C%CF%84%CF%85%CF%80%CE%BF_%CF%87%CE%B9%CE%BB%CE%B9%CF%8C%CE%B3%CF%81%CE%B1%CE%BC%CE%BC%CE%BF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physics-chemistry-interactive-flash-animation.com/matter_change_state_measurement_mass_volume/masses_measurement_flash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315200" cy="3338833"/>
          </a:xfrm>
        </p:spPr>
        <p:txBody>
          <a:bodyPr>
            <a:normAutofit/>
          </a:bodyPr>
          <a:lstStyle/>
          <a:p>
            <a:pPr algn="ctr"/>
            <a:r>
              <a:rPr lang="el-GR" b="1" dirty="0"/>
              <a:t>Φύλλο Εργασίας 3</a:t>
            </a:r>
            <a:br>
              <a:rPr lang="el-GR" b="1" dirty="0"/>
            </a:br>
            <a:r>
              <a:rPr lang="el-GR" b="1" dirty="0"/>
              <a:t/>
            </a:r>
            <a:br>
              <a:rPr lang="el-GR" b="1" dirty="0"/>
            </a:br>
            <a:r>
              <a:rPr lang="el-GR" b="1" dirty="0" smtClean="0"/>
              <a:t>Μάζα - Βάρος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Μακρή Βαρβάρα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7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 anchor="t"/>
          <a:lstStyle/>
          <a:p>
            <a:pPr algn="ctr"/>
            <a:r>
              <a:rPr lang="el-GR" u="sng" dirty="0" smtClean="0">
                <a:effectLst/>
              </a:rPr>
              <a:t>Μονάδα μέτρησης Βάρους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772816"/>
            <a:ext cx="3859912" cy="3300174"/>
          </a:xfrm>
        </p:spPr>
        <p:txBody>
          <a:bodyPr>
            <a:normAutofit fontScale="85000" lnSpcReduction="20000"/>
          </a:bodyPr>
          <a:lstStyle/>
          <a:p>
            <a:pPr>
              <a:buSzPct val="150000"/>
              <a:buFont typeface="Wingdings" panose="05000000000000000000" pitchFamily="2" charset="2"/>
              <a:buChar char="ü"/>
            </a:pP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Επειδή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το βάρος είναι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δύναμη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, η 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βασική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διεθνής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μονάδα </a:t>
            </a:r>
            <a:r>
              <a:rPr lang="el-G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μέτρησής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του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είναι το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Newton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el-G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50000"/>
              <a:buFont typeface="Wingdings" panose="05000000000000000000" pitchFamily="2" charset="2"/>
              <a:buChar char="ü"/>
            </a:pPr>
            <a:endParaRPr lang="el-G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50000"/>
              <a:buFont typeface="Wingdings" panose="05000000000000000000" pitchFamily="2" charset="2"/>
              <a:buChar char="ü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Το βάρος ενός σώματος δεν είναι το ίδιο παντού.</a:t>
            </a:r>
            <a:endParaRPr lang="el-G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9552" y="3720878"/>
            <a:ext cx="42484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Ο </a:t>
            </a:r>
            <a:r>
              <a:rPr lang="el-GR" sz="2000" b="1" dirty="0" smtClean="0"/>
              <a:t>Σερ Ισαάκ Νεύτων</a:t>
            </a:r>
            <a:r>
              <a:rPr lang="el-GR" sz="2000" dirty="0" smtClean="0"/>
              <a:t> (</a:t>
            </a:r>
            <a:r>
              <a:rPr lang="el-GR" sz="2000" dirty="0" smtClean="0">
                <a:hlinkClick r:id="rId2" tooltip="Αγγλικά"/>
              </a:rPr>
              <a:t>αγγλικά</a:t>
            </a:r>
            <a:r>
              <a:rPr lang="el-GR" sz="2000" dirty="0" smtClean="0"/>
              <a:t>: </a:t>
            </a:r>
            <a:r>
              <a:rPr lang="en-US" sz="2000" b="1" dirty="0" smtClean="0"/>
              <a:t>Sir Isaac Newton</a:t>
            </a:r>
            <a:r>
              <a:rPr lang="el-GR" sz="2000" dirty="0" smtClean="0"/>
              <a:t>)</a:t>
            </a:r>
            <a:r>
              <a:rPr lang="en-US" sz="2000" b="1" dirty="0" smtClean="0"/>
              <a:t> </a:t>
            </a:r>
            <a:r>
              <a:rPr lang="el-GR" sz="2000" dirty="0" smtClean="0"/>
              <a:t>ήταν </a:t>
            </a:r>
            <a:r>
              <a:rPr lang="el-GR" sz="2000" dirty="0" smtClean="0">
                <a:hlinkClick r:id="rId3" tooltip="Αγγλία"/>
              </a:rPr>
              <a:t>Άγγλος</a:t>
            </a:r>
            <a:r>
              <a:rPr lang="el-GR" sz="2000" dirty="0" smtClean="0"/>
              <a:t> φυσικός, μαθηματικός, αστρονόμος, φιλόσοφος, αλχημιστής και θεολόγος. Θεωρείται πατέρας της </a:t>
            </a:r>
            <a:r>
              <a:rPr lang="el-GR" sz="2000" dirty="0" smtClean="0">
                <a:hlinkClick r:id="rId4" tooltip="Κλασική Φυσική"/>
              </a:rPr>
              <a:t>Κλασικής Φυσικής</a:t>
            </a:r>
            <a:r>
              <a:rPr lang="el-GR" sz="2000" dirty="0" smtClean="0"/>
              <a:t>.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Portrait of Sir Isaac Newton, 16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32" y="1556792"/>
            <a:ext cx="1796599" cy="21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Μακρή Βαρβάρα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936104"/>
          </a:xfrm>
        </p:spPr>
        <p:txBody>
          <a:bodyPr anchor="t">
            <a:normAutofit/>
          </a:bodyPr>
          <a:lstStyle/>
          <a:p>
            <a:pPr algn="ctr"/>
            <a:r>
              <a:rPr lang="el-GR" u="sng" dirty="0">
                <a:effectLst/>
              </a:rPr>
              <a:t>Βάρος </a:t>
            </a:r>
            <a:r>
              <a:rPr lang="en-US" u="sng" dirty="0" smtClean="0">
                <a:effectLst/>
              </a:rPr>
              <a:t>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40768"/>
            <a:ext cx="4896544" cy="4403976"/>
          </a:xfrm>
        </p:spPr>
        <p:txBody>
          <a:bodyPr>
            <a:normAutofit fontScale="92500" lnSpcReduction="10000"/>
          </a:bodyPr>
          <a:lstStyle/>
          <a:p>
            <a:pPr lvl="1">
              <a:buSzPct val="150000"/>
              <a:buFont typeface="Wingdings" panose="05000000000000000000" pitchFamily="2" charset="2"/>
              <a:buChar char="ü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όργανο μέτρησης 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του βάρους είναι το </a:t>
            </a:r>
            <a:r>
              <a:rPr lang="el-G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δυναμόμετρο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buSzPct val="150000"/>
              <a:buFont typeface="Wingdings" panose="05000000000000000000" pitchFamily="2" charset="2"/>
              <a:buChar char="ü"/>
            </a:pP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Είναι το όργανο που μετράμε όλες τις δυνάμεις.</a:t>
            </a:r>
          </a:p>
          <a:p>
            <a:pPr lvl="1">
              <a:buSzPct val="150000"/>
              <a:buFont typeface="Wingdings" panose="05000000000000000000" pitchFamily="2" charset="2"/>
              <a:buChar char="ü"/>
            </a:pP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Βασίζεται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στην αρχή ότι 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βάρος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 είναι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ανάλογο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 της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επιμήκυνσης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 του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ελατηρίου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https://www.why.gr/wp-content/uploads/2019/09/6236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5" r="40937" b="2142"/>
          <a:stretch/>
        </p:blipFill>
        <p:spPr bwMode="auto">
          <a:xfrm flipH="1">
            <a:off x="827584" y="1340768"/>
            <a:ext cx="693516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Δυναμόμετρο (Καντάρι) 1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3" t="7123" r="38459" b="4620"/>
          <a:stretch/>
        </p:blipFill>
        <p:spPr bwMode="auto">
          <a:xfrm>
            <a:off x="2549120" y="1312547"/>
            <a:ext cx="1224693" cy="417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Μακρή Βαρβάρα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 anchor="t"/>
          <a:lstStyle/>
          <a:p>
            <a:pPr algn="ctr"/>
            <a:r>
              <a:rPr lang="el-GR" u="sng" dirty="0">
                <a:effectLst/>
              </a:rPr>
              <a:t>Σύνδεση μάζας </a:t>
            </a:r>
            <a:r>
              <a:rPr lang="el-GR" u="sng" dirty="0" smtClean="0">
                <a:effectLst/>
              </a:rPr>
              <a:t>βάρους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71600" y="1484784"/>
            <a:ext cx="7604328" cy="453650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SzPct val="150000"/>
              <a:buNone/>
            </a:pPr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Υπολογισμός </a:t>
            </a:r>
            <a:r>
              <a:rPr lang="el-G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βάρους</a:t>
            </a:r>
            <a:endParaRPr lang="el-GR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0225" indent="-530225" algn="just">
              <a:buSzPct val="150000"/>
              <a:buFont typeface="Wingdings" panose="05000000000000000000" pitchFamily="2" charset="2"/>
              <a:buChar char="ü"/>
            </a:pP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βάρος σε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Newton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υπολογίζεται αν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πολλαπλασιάσουμε τη 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μάζα σε </a:t>
            </a:r>
            <a:r>
              <a:rPr lang="el-G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Kg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επί ένα 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μέγεθος </a:t>
            </a:r>
            <a:r>
              <a:rPr lang="el-G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 = 9.8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N/</a:t>
            </a:r>
            <a:r>
              <a:rPr lang="el-G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Kg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στην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επιφάνεια της Γης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l-G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7688" lvl="1" indent="-45878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7688" lvl="1" indent="-458788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Το μέγεθος </a:t>
            </a:r>
            <a:r>
              <a:rPr lang="el-G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 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λέγεται</a:t>
            </a:r>
            <a:r>
              <a:rPr lang="el-G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επιτάχυνση βαρύτητας.</a:t>
            </a:r>
            <a:endParaRPr lang="el-G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7688" lvl="1" indent="-458788" algn="just">
              <a:buSzPct val="150000"/>
              <a:buFont typeface="Wingdings" panose="05000000000000000000" pitchFamily="2" charset="2"/>
              <a:buChar char="ü"/>
            </a:pP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Επειδή μάζα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και βάρος συνδέονται μπορεί να τα μετρήσουμε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και με τα ίδια όργανα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l-G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/>
              <p:cNvSpPr/>
              <p:nvPr/>
            </p:nvSpPr>
            <p:spPr>
              <a:xfrm>
                <a:off x="3602930" y="3429000"/>
                <a:ext cx="3129309" cy="72008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sz="4000" b="1" i="0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𝐖</m:t>
                      </m:r>
                      <m:r>
                        <a:rPr lang="el-GR" sz="4000" b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l-GR" sz="4000" b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𝒎</m:t>
                      </m:r>
                      <m:r>
                        <a:rPr lang="el-GR" sz="4000" b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∙</m:t>
                      </m:r>
                      <m:r>
                        <a:rPr lang="el-GR" sz="4000" b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𝒈</m:t>
                      </m:r>
                    </m:oMath>
                  </m:oMathPara>
                </a14:m>
                <a:endParaRPr lang="el-GR" sz="40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930" y="3429000"/>
                <a:ext cx="3129309" cy="720080"/>
              </a:xfrm>
              <a:prstGeom prst="round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Μακρή Βαρβάρα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 anchor="t">
            <a:normAutofit/>
          </a:bodyPr>
          <a:lstStyle/>
          <a:p>
            <a:pPr algn="ctr"/>
            <a:r>
              <a:rPr lang="el-GR" u="sng" dirty="0" smtClean="0">
                <a:effectLst/>
              </a:rPr>
              <a:t>Μέτρηση Βάρους </a:t>
            </a:r>
            <a:r>
              <a:rPr lang="en-US" b="1" u="sng" dirty="0" smtClean="0">
                <a:effectLst/>
              </a:rPr>
              <a:t>w</a:t>
            </a:r>
            <a:endParaRPr lang="en-US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85" y="1491737"/>
            <a:ext cx="7392531" cy="423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Μακρή Βαρβάρα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 anchor="t">
            <a:normAutofit/>
          </a:bodyPr>
          <a:lstStyle/>
          <a:p>
            <a:pPr algn="ctr"/>
            <a:r>
              <a:rPr lang="el-GR" u="sng" dirty="0" smtClean="0">
                <a:effectLst/>
              </a:rPr>
              <a:t>Μεταβολή του Βάρους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7584" y="1412776"/>
            <a:ext cx="7748344" cy="4176464"/>
          </a:xfrm>
        </p:spPr>
        <p:txBody>
          <a:bodyPr>
            <a:noAutofit/>
          </a:bodyPr>
          <a:lstStyle/>
          <a:p>
            <a:pPr marL="0" indent="0">
              <a:buSzPct val="150000"/>
              <a:buNone/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βάρος ενός σώματος σε έναν πλανήτη,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δεν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είναι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ίδια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σε κάθε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πλανήτη.</a:t>
            </a:r>
          </a:p>
          <a:p>
            <a:pPr marL="0" indent="0">
              <a:buSzPct val="150000"/>
              <a:buNone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b="1" dirty="0" smtClean="0">
                <a:latin typeface="Calibri" pitchFamily="34" charset="0"/>
              </a:rPr>
              <a:t>ξαρτάται </a:t>
            </a:r>
            <a:r>
              <a:rPr lang="el-GR" b="1" dirty="0">
                <a:latin typeface="Calibri" pitchFamily="34" charset="0"/>
              </a:rPr>
              <a:t>από </a:t>
            </a: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50000"/>
              <a:buFont typeface="Wingdings" panose="05000000000000000000" pitchFamily="2" charset="2"/>
              <a:buChar char="ü"/>
            </a:pPr>
            <a:r>
              <a:rPr lang="el-GR" sz="2800" b="1" dirty="0" smtClean="0">
                <a:latin typeface="Calibri" pitchFamily="34" charset="0"/>
              </a:rPr>
              <a:t>τη </a:t>
            </a:r>
            <a:r>
              <a:rPr lang="el-GR" sz="2800" b="1" dirty="0">
                <a:latin typeface="Calibri" pitchFamily="34" charset="0"/>
              </a:rPr>
              <a:t>μάζα του σώματος, </a:t>
            </a:r>
            <a:endParaRPr lang="el-GR" sz="2800" b="1" dirty="0" smtClean="0">
              <a:latin typeface="Calibri" pitchFamily="34" charset="0"/>
            </a:endParaRPr>
          </a:p>
          <a:p>
            <a:pPr marL="442913" indent="-442913">
              <a:buSzPct val="150000"/>
              <a:buFont typeface="Wingdings" panose="05000000000000000000" pitchFamily="2" charset="2"/>
              <a:buChar char="ü"/>
            </a:pPr>
            <a:r>
              <a:rPr lang="el-GR" sz="2800" b="1" dirty="0" smtClean="0">
                <a:latin typeface="Calibri" pitchFamily="34" charset="0"/>
              </a:rPr>
              <a:t>τη </a:t>
            </a:r>
            <a:r>
              <a:rPr lang="el-GR" sz="2800" b="1" dirty="0">
                <a:latin typeface="Calibri" pitchFamily="34" charset="0"/>
              </a:rPr>
              <a:t>μάζα του πλανήτη (αυξάνεται με την αύξηση </a:t>
            </a:r>
            <a:r>
              <a:rPr lang="el-GR" sz="2800" b="1" dirty="0" smtClean="0">
                <a:latin typeface="Calibri" pitchFamily="34" charset="0"/>
              </a:rPr>
              <a:t>της μάζας τους) </a:t>
            </a:r>
          </a:p>
          <a:p>
            <a:pPr marL="442913" indent="-442913">
              <a:buSzPct val="150000"/>
              <a:buFont typeface="Wingdings" panose="05000000000000000000" pitchFamily="2" charset="2"/>
              <a:buChar char="ü"/>
            </a:pPr>
            <a:r>
              <a:rPr lang="el-GR" sz="2800" b="1" dirty="0" smtClean="0">
                <a:latin typeface="Calibri" pitchFamily="34" charset="0"/>
              </a:rPr>
              <a:t>την </a:t>
            </a:r>
            <a:r>
              <a:rPr lang="el-GR" sz="2800" b="1" dirty="0">
                <a:latin typeface="Calibri" pitchFamily="34" charset="0"/>
              </a:rPr>
              <a:t>απόσταση του σώματος από το κέντρο του πλανήτη (ελαττώνεται με την αύξηση της απόστασης).</a:t>
            </a:r>
          </a:p>
          <a:p>
            <a:pPr>
              <a:buSzPct val="150000"/>
              <a:buFont typeface="Wingdings" panose="05000000000000000000" pitchFamily="2" charset="2"/>
              <a:buChar char="ü"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Μακρή Βαρβάρα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0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 anchor="t">
            <a:normAutofit/>
          </a:bodyPr>
          <a:lstStyle/>
          <a:p>
            <a:pPr algn="ctr"/>
            <a:r>
              <a:rPr lang="el-GR" u="sng" dirty="0" smtClean="0">
                <a:effectLst/>
              </a:rPr>
              <a:t>Μέτρηση Μάζας - Βάρους </a:t>
            </a:r>
            <a:endParaRPr lang="en-US" dirty="0"/>
          </a:p>
        </p:txBody>
      </p:sp>
      <p:pic>
        <p:nvPicPr>
          <p:cNvPr id="4" name="Picture 2" descr="http://i.telegraph.co.uk/multimedia/archive/02445/mars_244539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99303"/>
            <a:ext cx="3744416" cy="242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Αποτέλεσμα εικόνας για γ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920" y="2127758"/>
            <a:ext cx="3197100" cy="240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2" descr="αστροναύτης - Βικιλεξικό"/>
          <p:cNvSpPr>
            <a:spLocks noChangeAspect="1" noChangeArrowheads="1"/>
          </p:cNvSpPr>
          <p:nvPr/>
        </p:nvSpPr>
        <p:spPr bwMode="auto">
          <a:xfrm>
            <a:off x="155575" y="-822325"/>
            <a:ext cx="781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αστροναύτης - Βικιλεξικό"/>
          <p:cNvSpPr>
            <a:spLocks noChangeAspect="1" noChangeArrowheads="1"/>
          </p:cNvSpPr>
          <p:nvPr/>
        </p:nvSpPr>
        <p:spPr bwMode="auto">
          <a:xfrm>
            <a:off x="307975" y="-669925"/>
            <a:ext cx="781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αστροναύτης - Βικιλεξικό"/>
          <p:cNvSpPr>
            <a:spLocks noChangeAspect="1" noChangeArrowheads="1"/>
          </p:cNvSpPr>
          <p:nvPr/>
        </p:nvSpPr>
        <p:spPr bwMode="auto">
          <a:xfrm>
            <a:off x="460375" y="-517525"/>
            <a:ext cx="781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https://upload.wikimedia.org/wikipedia/commons/thumb/6/60/American_astronaut.svg/220px-American_astronau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253" y="2299708"/>
            <a:ext cx="72008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upload.wikimedia.org/wikipedia/commons/thumb/6/60/American_astronaut.svg/220px-American_astronau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784" y="2069865"/>
            <a:ext cx="720080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8 - TextBox"/>
          <p:cNvSpPr txBox="1">
            <a:spLocks noChangeArrowheads="1"/>
          </p:cNvSpPr>
          <p:nvPr/>
        </p:nvSpPr>
        <p:spPr bwMode="auto">
          <a:xfrm>
            <a:off x="1241425" y="3087607"/>
            <a:ext cx="102882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m= </a:t>
            </a:r>
            <a:r>
              <a:rPr lang="el-GR" b="1" dirty="0" smtClean="0">
                <a:solidFill>
                  <a:srgbClr val="C00000"/>
                </a:solidFill>
                <a:latin typeface="Calibri" pitchFamily="34" charset="0"/>
              </a:rPr>
              <a:t>8</a:t>
            </a:r>
            <a:r>
              <a:rPr lang="el-GR" b="1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kg</a:t>
            </a:r>
            <a:endParaRPr lang="el-GR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8 - TextBox"/>
          <p:cNvSpPr txBox="1">
            <a:spLocks noChangeArrowheads="1"/>
          </p:cNvSpPr>
          <p:nvPr/>
        </p:nvSpPr>
        <p:spPr bwMode="auto">
          <a:xfrm>
            <a:off x="6582681" y="2677287"/>
            <a:ext cx="10081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m= </a:t>
            </a:r>
            <a:r>
              <a:rPr lang="el-GR" b="1" dirty="0" smtClean="0">
                <a:solidFill>
                  <a:srgbClr val="C00000"/>
                </a:solidFill>
                <a:latin typeface="Calibri" pitchFamily="34" charset="0"/>
              </a:rPr>
              <a:t>8</a:t>
            </a:r>
            <a:r>
              <a:rPr lang="el-GR" b="1" dirty="0" smtClean="0">
                <a:solidFill>
                  <a:srgbClr val="C00000"/>
                </a:solidFill>
                <a:latin typeface="Calibri" pitchFamily="34" charset="0"/>
              </a:rPr>
              <a:t>0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kg</a:t>
            </a:r>
            <a:endParaRPr lang="el-GR" b="1" dirty="0">
              <a:solidFill>
                <a:srgbClr val="C00000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5 - TextBox"/>
              <p:cNvSpPr txBox="1">
                <a:spLocks noChangeArrowheads="1"/>
              </p:cNvSpPr>
              <p:nvPr/>
            </p:nvSpPr>
            <p:spPr bwMode="auto">
              <a:xfrm>
                <a:off x="6969823" y="4037965"/>
                <a:ext cx="1418601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l-GR" sz="2000" b="1" i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m:t>=130,67</m:t>
                      </m:r>
                      <m:r>
                        <m:rPr>
                          <m:nor/>
                        </m:rPr>
                        <a:rPr lang="el-GR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m:t>Ν</m:t>
                      </m:r>
                    </m:oMath>
                  </m:oMathPara>
                </a14:m>
                <a:endParaRPr lang="el-GR" b="1" dirty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14" name="5 - TextBox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9823" y="4037965"/>
                <a:ext cx="1418601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454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7 - Ευθύγραμμο βέλος σύνδεσης"/>
          <p:cNvCxnSpPr/>
          <p:nvPr/>
        </p:nvCxnSpPr>
        <p:spPr>
          <a:xfrm>
            <a:off x="7956376" y="3122550"/>
            <a:ext cx="0" cy="71913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5 - TextBox"/>
              <p:cNvSpPr txBox="1">
                <a:spLocks noChangeArrowheads="1"/>
              </p:cNvSpPr>
              <p:nvPr/>
            </p:nvSpPr>
            <p:spPr bwMode="auto">
              <a:xfrm>
                <a:off x="1535303" y="4071546"/>
                <a:ext cx="1224335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l-GR" sz="2000" b="1" i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l-GR" sz="2000" b="1" i="0" dirty="0" smtClean="0">
                          <a:solidFill>
                            <a:srgbClr val="C00000"/>
                          </a:solidFill>
                          <a:latin typeface="Calibri" pitchFamily="34" charset="0"/>
                          <a:ea typeface="Cambria Math"/>
                        </a:rPr>
                        <m:t> </m:t>
                      </m:r>
                      <m:r>
                        <m:rPr>
                          <m:nor/>
                        </m:rPr>
                        <a:rPr lang="el-GR" sz="2000" b="1" i="0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m:t>784</m:t>
                      </m:r>
                      <m:r>
                        <m:rPr>
                          <m:nor/>
                        </m:rPr>
                        <a:rPr lang="el-GR" sz="2000" b="1" dirty="0" smtClean="0">
                          <a:solidFill>
                            <a:srgbClr val="C00000"/>
                          </a:solidFill>
                          <a:latin typeface="Calibri" pitchFamily="34" charset="0"/>
                        </a:rPr>
                        <m:t>Ν</m:t>
                      </m:r>
                    </m:oMath>
                  </m:oMathPara>
                </a14:m>
                <a:endParaRPr lang="el-GR" b="1" dirty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16" name="5 - TextBox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5303" y="4071546"/>
                <a:ext cx="1224335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7 - Ευθύγραμμο βέλος σύνδεσης"/>
          <p:cNvCxnSpPr/>
          <p:nvPr/>
        </p:nvCxnSpPr>
        <p:spPr>
          <a:xfrm>
            <a:off x="2630293" y="3352409"/>
            <a:ext cx="0" cy="71913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89025" y="1381175"/>
            <a:ext cx="1901308" cy="598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Γη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0872" y="1395578"/>
            <a:ext cx="1901308" cy="598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Σελήνη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8588579"/>
                  </p:ext>
                </p:extLst>
              </p:nvPr>
            </p:nvGraphicFramePr>
            <p:xfrm>
              <a:off x="2630293" y="4653136"/>
              <a:ext cx="3829395" cy="11887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509659"/>
                    <a:gridCol w="1023592"/>
                    <a:gridCol w="1296144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Γη</a:t>
                          </a:r>
                          <a:endParaRPr lang="en-US" sz="20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Σελήνη</a:t>
                          </a:r>
                          <a:endParaRPr lang="en-US" sz="20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Μάζα     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 =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b="1" dirty="0" smtClean="0">
                              <a:solidFill>
                                <a:schemeClr val="tx1"/>
                              </a:solidFill>
                              <a:latin typeface="Calibri" pitchFamily="34" charset="0"/>
                            </a:rPr>
                            <a:t>80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Calibri" pitchFamily="34" charset="0"/>
                            </a:rPr>
                            <a:t>kg</a:t>
                          </a:r>
                          <a:endParaRPr lang="el-GR" sz="2000" b="1" dirty="0" smtClean="0">
                            <a:solidFill>
                              <a:schemeClr val="tx1"/>
                            </a:solidFill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b="1" dirty="0" smtClean="0">
                              <a:solidFill>
                                <a:schemeClr val="tx1"/>
                              </a:solidFill>
                              <a:latin typeface="Calibri" pitchFamily="34" charset="0"/>
                            </a:rPr>
                            <a:t>80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Calibri" pitchFamily="34" charset="0"/>
                            </a:rPr>
                            <a:t>kg</a:t>
                          </a:r>
                          <a:endParaRPr lang="el-GR" sz="2000" b="1" dirty="0" smtClean="0">
                            <a:solidFill>
                              <a:schemeClr val="tx1"/>
                            </a:solidFill>
                            <a:latin typeface="Calibri" pitchFamily="34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Βάρος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w =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l-GR" sz="2000" b="1" i="0" dirty="0" smtClean="0">
                                    <a:solidFill>
                                      <a:schemeClr val="tx1"/>
                                    </a:solidFill>
                                    <a:latin typeface="Calibri" pitchFamily="34" charset="0"/>
                                  </a:rPr>
                                  <m:t>784</m:t>
                                </m:r>
                                <m:r>
                                  <m:rPr>
                                    <m:nor/>
                                  </m:rPr>
                                  <a:rPr lang="el-GR" sz="2000" b="1" dirty="0" smtClean="0">
                                    <a:solidFill>
                                      <a:schemeClr val="tx1"/>
                                    </a:solidFill>
                                    <a:latin typeface="Calibri" pitchFamily="34" charset="0"/>
                                  </a:rPr>
                                  <m:t>Ν</m:t>
                                </m:r>
                              </m:oMath>
                            </m:oMathPara>
                          </a14:m>
                          <a:endParaRPr lang="el-GR" sz="2000" b="1" dirty="0">
                            <a:solidFill>
                              <a:schemeClr val="tx1"/>
                            </a:solidFill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l-GR" sz="2000" b="1" i="0" dirty="0" smtClean="0">
                                    <a:solidFill>
                                      <a:schemeClr val="tx1"/>
                                    </a:solidFill>
                                    <a:latin typeface="Calibri" pitchFamily="34" charset="0"/>
                                  </a:rPr>
                                  <m:t>130,67</m:t>
                                </m:r>
                                <m:r>
                                  <m:rPr>
                                    <m:nor/>
                                  </m:rPr>
                                  <a:rPr lang="el-GR" sz="2000" b="1" dirty="0" smtClean="0">
                                    <a:solidFill>
                                      <a:schemeClr val="tx1"/>
                                    </a:solidFill>
                                    <a:latin typeface="Calibri" pitchFamily="34" charset="0"/>
                                  </a:rPr>
                                  <m:t>Ν</m:t>
                                </m:r>
                              </m:oMath>
                            </m:oMathPara>
                          </a14:m>
                          <a:endParaRPr lang="el-GR" sz="2000" b="1" dirty="0">
                            <a:solidFill>
                              <a:schemeClr val="tx1"/>
                            </a:solidFill>
                            <a:latin typeface="Calibri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8588579"/>
                  </p:ext>
                </p:extLst>
              </p:nvPr>
            </p:nvGraphicFramePr>
            <p:xfrm>
              <a:off x="2630293" y="4653136"/>
              <a:ext cx="3829395" cy="1188720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509659"/>
                    <a:gridCol w="1023592"/>
                    <a:gridCol w="1296144"/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 sz="20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Γη</a:t>
                          </a:r>
                          <a:endParaRPr lang="en-US" sz="20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Σελήνη</a:t>
                          </a:r>
                          <a:endParaRPr lang="en-US" sz="2000" b="1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Μάζα     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 =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b="1" dirty="0" smtClean="0">
                              <a:solidFill>
                                <a:schemeClr val="tx1"/>
                              </a:solidFill>
                              <a:latin typeface="Calibri" pitchFamily="34" charset="0"/>
                            </a:rPr>
                            <a:t>80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Calibri" pitchFamily="34" charset="0"/>
                            </a:rPr>
                            <a:t>kg</a:t>
                          </a:r>
                          <a:endParaRPr lang="el-GR" sz="2000" b="1" dirty="0" smtClean="0">
                            <a:solidFill>
                              <a:schemeClr val="tx1"/>
                            </a:solidFill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b="1" dirty="0" smtClean="0">
                              <a:solidFill>
                                <a:schemeClr val="tx1"/>
                              </a:solidFill>
                              <a:latin typeface="Calibri" pitchFamily="34" charset="0"/>
                            </a:rPr>
                            <a:t>80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Calibri" pitchFamily="34" charset="0"/>
                            </a:rPr>
                            <a:t>kg</a:t>
                          </a:r>
                          <a:endParaRPr lang="el-GR" sz="2000" b="1" dirty="0" smtClean="0">
                            <a:solidFill>
                              <a:schemeClr val="tx1"/>
                            </a:solidFill>
                            <a:latin typeface="Calibri" pitchFamily="34" charset="0"/>
                          </a:endParaRPr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Βάρος</a:t>
                          </a:r>
                          <a:r>
                            <a:rPr lang="en-US" sz="2000" b="1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   w =</a:t>
                          </a:r>
                          <a:endParaRPr lang="en-US" sz="2000" b="1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147619" t="-207692" r="-126786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7"/>
                          <a:stretch>
                            <a:fillRect l="-195305" t="-207692" b="-2769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Μακρή Βαρβάρα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3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l-GR" u="sng" dirty="0" smtClean="0">
                <a:effectLst/>
              </a:rPr>
              <a:t>ΤΟ </a:t>
            </a:r>
            <a:r>
              <a:rPr lang="el-GR" u="sng" dirty="0">
                <a:effectLst/>
              </a:rPr>
              <a:t>ΒΑΡΟΣ ΣΤΗ ΣΕΛΗΝΗ</a:t>
            </a:r>
            <a:br>
              <a:rPr lang="el-GR" u="sng" dirty="0">
                <a:effectLst/>
              </a:rPr>
            </a:br>
            <a:endParaRPr lang="en-US" dirty="0"/>
          </a:p>
        </p:txBody>
      </p:sp>
      <p:sp>
        <p:nvSpPr>
          <p:cNvPr id="3" name="AutoShape 2" descr="αστροναύτης - Βικιλεξικό"/>
          <p:cNvSpPr>
            <a:spLocks noChangeAspect="1" noChangeArrowheads="1"/>
          </p:cNvSpPr>
          <p:nvPr/>
        </p:nvSpPr>
        <p:spPr bwMode="auto">
          <a:xfrm>
            <a:off x="155575" y="-822325"/>
            <a:ext cx="781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αστροναύτης - Βικιλεξικό"/>
          <p:cNvSpPr>
            <a:spLocks noChangeAspect="1" noChangeArrowheads="1"/>
          </p:cNvSpPr>
          <p:nvPr/>
        </p:nvSpPr>
        <p:spPr bwMode="auto">
          <a:xfrm>
            <a:off x="307975" y="-669925"/>
            <a:ext cx="781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αστροναύτης - Βικιλεξικό"/>
          <p:cNvSpPr>
            <a:spLocks noChangeAspect="1" noChangeArrowheads="1"/>
          </p:cNvSpPr>
          <p:nvPr/>
        </p:nvSpPr>
        <p:spPr bwMode="auto">
          <a:xfrm>
            <a:off x="460375" y="-517525"/>
            <a:ext cx="781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36534" y="1313613"/>
            <a:ext cx="4887601" cy="4310063"/>
            <a:chOff x="536534" y="1313613"/>
            <a:chExt cx="4887601" cy="4310063"/>
          </a:xfrm>
        </p:grpSpPr>
        <p:pic>
          <p:nvPicPr>
            <p:cNvPr id="8194" name="Picture 2" descr="Σελήνη : Η NASA μας δείχνει πώς είναι το φεγγάρι από όλες τις πλευρές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34" y="1313613"/>
              <a:ext cx="4887601" cy="4310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8 - TextBox"/>
            <p:cNvSpPr txBox="1">
              <a:spLocks noChangeArrowheads="1"/>
            </p:cNvSpPr>
            <p:nvPr/>
          </p:nvSpPr>
          <p:spPr bwMode="auto">
            <a:xfrm>
              <a:off x="2195736" y="2753218"/>
              <a:ext cx="1008112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Calibri" pitchFamily="34" charset="0"/>
                </a:rPr>
                <a:t>m= </a:t>
              </a:r>
              <a:r>
                <a:rPr lang="el-GR" b="1" dirty="0" smtClean="0">
                  <a:solidFill>
                    <a:srgbClr val="C00000"/>
                  </a:solidFill>
                  <a:latin typeface="Calibri" pitchFamily="34" charset="0"/>
                </a:rPr>
                <a:t>8</a:t>
              </a:r>
              <a:r>
                <a:rPr lang="el-GR" b="1" dirty="0" smtClean="0">
                  <a:solidFill>
                    <a:srgbClr val="C00000"/>
                  </a:solidFill>
                  <a:latin typeface="Calibri" pitchFamily="34" charset="0"/>
                </a:rPr>
                <a:t>0</a:t>
              </a:r>
              <a:r>
                <a:rPr lang="en-US" b="1" dirty="0">
                  <a:solidFill>
                    <a:srgbClr val="C00000"/>
                  </a:solidFill>
                  <a:latin typeface="Calibri" pitchFamily="34" charset="0"/>
                </a:rPr>
                <a:t>kg</a:t>
              </a:r>
              <a:endParaRPr lang="el-GR" b="1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pic>
          <p:nvPicPr>
            <p:cNvPr id="11" name="Picture 8" descr="https://upload.wikimedia.org/wikipedia/commons/thumb/6/60/American_astronaut.svg/220px-American_astronaut.svg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987198"/>
              <a:ext cx="720080" cy="1584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5 - TextBox"/>
                <p:cNvSpPr txBox="1">
                  <a:spLocks noChangeArrowheads="1"/>
                </p:cNvSpPr>
                <p:nvPr/>
              </p:nvSpPr>
              <p:spPr bwMode="auto">
                <a:xfrm>
                  <a:off x="3429271" y="4051524"/>
                  <a:ext cx="1418601" cy="40011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b="1" dirty="0" smtClean="0">
                            <a:solidFill>
                              <a:srgbClr val="C00000"/>
                            </a:solidFill>
                            <a:latin typeface="Calibri" pitchFamily="34" charset="0"/>
                          </a:rPr>
                          <m:t>w</m:t>
                        </m:r>
                        <m:r>
                          <m:rPr>
                            <m:nor/>
                          </m:rPr>
                          <a:rPr lang="el-GR" sz="2000" b="1" i="0" dirty="0" smtClean="0">
                            <a:solidFill>
                              <a:srgbClr val="C00000"/>
                            </a:solidFill>
                            <a:latin typeface="Calibri" pitchFamily="34" charset="0"/>
                          </a:rPr>
                          <m:t>=130,67</m:t>
                        </m:r>
                        <m:r>
                          <m:rPr>
                            <m:nor/>
                          </m:rPr>
                          <a:rPr lang="el-GR" sz="2000" b="1" dirty="0" smtClean="0">
                            <a:solidFill>
                              <a:srgbClr val="C00000"/>
                            </a:solidFill>
                            <a:latin typeface="Calibri" pitchFamily="34" charset="0"/>
                          </a:rPr>
                          <m:t>Ν</m:t>
                        </m:r>
                      </m:oMath>
                    </m:oMathPara>
                  </a14:m>
                  <a:endParaRPr lang="el-GR" b="1" dirty="0">
                    <a:solidFill>
                      <a:srgbClr val="C00000"/>
                    </a:solidFill>
                    <a:latin typeface="Calibri" pitchFamily="34" charset="0"/>
                  </a:endParaRPr>
                </a:p>
              </p:txBody>
            </p:sp>
          </mc:Choice>
          <mc:Fallback>
            <p:sp>
              <p:nvSpPr>
                <p:cNvPr id="14" name="5 - TextBox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29271" y="4051524"/>
                  <a:ext cx="1418601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6154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7 - Ευθύγραμμο βέλος σύνδεσης"/>
            <p:cNvCxnSpPr/>
            <p:nvPr/>
          </p:nvCxnSpPr>
          <p:spPr>
            <a:xfrm>
              <a:off x="4060191" y="3395127"/>
              <a:ext cx="0" cy="71913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11 - TextBox"/>
          <p:cNvSpPr txBox="1">
            <a:spLocks noChangeArrowheads="1"/>
          </p:cNvSpPr>
          <p:nvPr/>
        </p:nvSpPr>
        <p:spPr bwMode="auto">
          <a:xfrm>
            <a:off x="4271610" y="5146116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libri" pitchFamily="34" charset="0"/>
              </a:rPr>
              <a:t>Σελήνη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05919" y="1525533"/>
            <a:ext cx="32705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200" b="1" dirty="0" smtClean="0">
                <a:latin typeface="Calibri" pitchFamily="34" charset="0"/>
              </a:rPr>
              <a:t>Το βάρος ενός σώματος στη Σελήνη </a:t>
            </a:r>
            <a:endParaRPr lang="en-US" sz="3200" b="1" dirty="0" smtClean="0">
              <a:latin typeface="Calibri" pitchFamily="34" charset="0"/>
            </a:endParaRPr>
          </a:p>
          <a:p>
            <a:pPr algn="just"/>
            <a:r>
              <a:rPr lang="el-GR" sz="3200" b="1" dirty="0" smtClean="0">
                <a:latin typeface="Calibri" pitchFamily="34" charset="0"/>
              </a:rPr>
              <a:t>είναι περίπου ίσο με το 1/6 </a:t>
            </a:r>
            <a:endParaRPr lang="en-US" sz="3200" b="1" dirty="0" smtClean="0">
              <a:latin typeface="Calibri" pitchFamily="34" charset="0"/>
            </a:endParaRPr>
          </a:p>
          <a:p>
            <a:pPr algn="just"/>
            <a:r>
              <a:rPr lang="el-GR" sz="3200" b="1" dirty="0" smtClean="0">
                <a:latin typeface="Calibri" pitchFamily="34" charset="0"/>
              </a:rPr>
              <a:t>του βάρους του σώματος στη Γη.</a:t>
            </a:r>
            <a:endParaRPr lang="el-GR" sz="3200" b="1" dirty="0" smtClean="0">
              <a:latin typeface="Calibri" pitchFamily="34" charset="0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Μακρή Βαρβάρα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l-GR" u="sng" dirty="0" smtClean="0">
                <a:effectLst/>
              </a:rPr>
              <a:t>Μάζα </a:t>
            </a:r>
            <a:r>
              <a:rPr lang="el-GR" u="sng" dirty="0">
                <a:effectLst/>
              </a:rPr>
              <a:t>και βάρος </a:t>
            </a:r>
            <a:r>
              <a:rPr lang="el-GR" u="sng" dirty="0" smtClean="0">
                <a:effectLst/>
              </a:rPr>
              <a:t>ηλιακό σύστημα</a:t>
            </a:r>
            <a:endParaRPr lang="en-US" dirty="0"/>
          </a:p>
        </p:txBody>
      </p:sp>
      <p:sp>
        <p:nvSpPr>
          <p:cNvPr id="3" name="AutoShape 2" descr="αστροναύτης - Βικιλεξικό"/>
          <p:cNvSpPr>
            <a:spLocks noChangeAspect="1" noChangeArrowheads="1"/>
          </p:cNvSpPr>
          <p:nvPr/>
        </p:nvSpPr>
        <p:spPr bwMode="auto">
          <a:xfrm>
            <a:off x="155575" y="-822325"/>
            <a:ext cx="781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αστροναύτης - Βικιλεξικό"/>
          <p:cNvSpPr>
            <a:spLocks noChangeAspect="1" noChangeArrowheads="1"/>
          </p:cNvSpPr>
          <p:nvPr/>
        </p:nvSpPr>
        <p:spPr bwMode="auto">
          <a:xfrm>
            <a:off x="307975" y="-669925"/>
            <a:ext cx="781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αστροναύτης - Βικιλεξικό"/>
          <p:cNvSpPr>
            <a:spLocks noChangeAspect="1" noChangeArrowheads="1"/>
          </p:cNvSpPr>
          <p:nvPr/>
        </p:nvSpPr>
        <p:spPr bwMode="auto">
          <a:xfrm>
            <a:off x="460375" y="-517525"/>
            <a:ext cx="781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11 - TextBox"/>
          <p:cNvSpPr txBox="1">
            <a:spLocks noChangeArrowheads="1"/>
          </p:cNvSpPr>
          <p:nvPr/>
        </p:nvSpPr>
        <p:spPr bwMode="auto">
          <a:xfrm>
            <a:off x="4271610" y="5146116"/>
            <a:ext cx="1152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b="1" dirty="0">
                <a:solidFill>
                  <a:schemeClr val="bg1"/>
                </a:solidFill>
                <a:latin typeface="Calibri" pitchFamily="34" charset="0"/>
              </a:rPr>
              <a:t>Σελήνη</a:t>
            </a:r>
          </a:p>
        </p:txBody>
      </p:sp>
      <p:pic>
        <p:nvPicPr>
          <p:cNvPr id="9220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1238597"/>
            <a:ext cx="82391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Μακρή Βαρβάρα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2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 anchor="t">
            <a:normAutofit/>
          </a:bodyPr>
          <a:lstStyle/>
          <a:p>
            <a:pPr algn="ctr"/>
            <a:r>
              <a:rPr lang="el-GR" b="1" u="sng" dirty="0" smtClean="0">
                <a:effectLst/>
              </a:rPr>
              <a:t>Μάζα 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9952" y="1340768"/>
            <a:ext cx="4291960" cy="4389120"/>
          </a:xfrm>
        </p:spPr>
        <p:txBody>
          <a:bodyPr anchor="ctr">
            <a:normAutofit/>
          </a:bodyPr>
          <a:lstStyle/>
          <a:p>
            <a:pPr marL="530225" indent="-530225">
              <a:buSzPct val="150000"/>
              <a:buFont typeface="Wingdings" panose="05000000000000000000" pitchFamily="2" charset="2"/>
              <a:buChar char="ü"/>
            </a:pPr>
            <a:r>
              <a:rPr lang="el-G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Η μάζα σχετίζεται με το </a:t>
            </a:r>
            <a:r>
              <a:rPr lang="el-G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πόση ύλη </a:t>
            </a:r>
            <a:r>
              <a:rPr lang="el-G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περιέχει το </a:t>
            </a:r>
            <a:r>
              <a:rPr lang="el-G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σώμα</a:t>
            </a:r>
            <a:r>
              <a:rPr lang="el-G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30225" indent="-530225">
              <a:buSzPct val="150000"/>
              <a:buFont typeface="Wingdings" panose="05000000000000000000" pitchFamily="2" charset="2"/>
              <a:buChar char="ü"/>
            </a:pPr>
            <a:r>
              <a:rPr lang="el-G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Συμβολίζεται 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με </a:t>
            </a:r>
            <a:r>
              <a:rPr lang="en-US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3075087" cy="3075087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Μακρή Βαρβάρα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05232"/>
            <a:ext cx="8183880" cy="1051560"/>
          </a:xfrm>
        </p:spPr>
        <p:txBody>
          <a:bodyPr anchor="t">
            <a:normAutofit/>
          </a:bodyPr>
          <a:lstStyle/>
          <a:p>
            <a:pPr algn="ctr"/>
            <a:r>
              <a:rPr lang="el-GR" b="1" u="sng" dirty="0" smtClean="0">
                <a:effectLst/>
              </a:rPr>
              <a:t>Μάζα 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95936" y="1556792"/>
            <a:ext cx="4507984" cy="4317112"/>
          </a:xfrm>
        </p:spPr>
        <p:txBody>
          <a:bodyPr anchor="ctr">
            <a:normAutofit fontScale="92500" lnSpcReduction="10000"/>
          </a:bodyPr>
          <a:lstStyle/>
          <a:p>
            <a:pPr marL="530225" indent="-530225">
              <a:buSzPct val="150000"/>
              <a:buFont typeface="Wingdings" panose="05000000000000000000" pitchFamily="2" charset="2"/>
              <a:buChar char="ü"/>
            </a:pPr>
            <a:r>
              <a:rPr lang="el-G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μάζα συνδέεται, επίσης, με το πόσο </a:t>
            </a:r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εύκολα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 ή </a:t>
            </a:r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δύσκολα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κινείται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  ένα </a:t>
            </a:r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σώμα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30225" indent="-530225">
              <a:buSzPct val="150000"/>
              <a:buFont typeface="Wingdings" panose="05000000000000000000" pitchFamily="2" charset="2"/>
              <a:buChar char="ü"/>
            </a:pP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Η μάζα είναι </a:t>
            </a:r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σταθερή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 για ένα σώμα και δεν εξαρτάται από το πού βρίσκεται αυτό</a:t>
            </a:r>
            <a:r>
              <a:rPr lang="el-G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4" y="1556792"/>
            <a:ext cx="2756625" cy="374441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Μακρή Βαρβάρα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19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 anchor="t"/>
          <a:lstStyle/>
          <a:p>
            <a:pPr algn="ctr"/>
            <a:r>
              <a:rPr lang="el-GR" u="sng" dirty="0" smtClean="0">
                <a:effectLst/>
              </a:rPr>
              <a:t>Μονάδα μέτρησης Μάζας</a:t>
            </a:r>
            <a:endParaRPr lang="en-US" dirty="0"/>
          </a:p>
        </p:txBody>
      </p:sp>
      <p:pic>
        <p:nvPicPr>
          <p:cNvPr id="7" name="Content Placeholder 6">
            <a:hlinkClick r:id="rId2"/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3932238" cy="2875449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772816"/>
            <a:ext cx="3859912" cy="3300174"/>
          </a:xfrm>
        </p:spPr>
        <p:txBody>
          <a:bodyPr>
            <a:normAutofit/>
          </a:bodyPr>
          <a:lstStyle/>
          <a:p>
            <a:pPr>
              <a:buSzPct val="150000"/>
              <a:buFont typeface="Wingdings" panose="05000000000000000000" pitchFamily="2" charset="2"/>
              <a:buChar char="ü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βασική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διεθνής </a:t>
            </a:r>
            <a:r>
              <a:rPr lang="el-G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μονάδα μέτρησης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 της μάζας είναι το 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χιλιόγραμμο ή</a:t>
            </a:r>
            <a:r>
              <a:rPr lang="el-G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κιλό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1 kg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l-GR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560" y="5072990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Ψηφιακή απεικόνιση του </a:t>
            </a: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  <a:hlinkClick r:id="rId4" tooltip="Πρότυπο χιλιόγραμμο (δεν έχει γραφτεί ακόμα)"/>
              </a:rPr>
              <a:t>πρότυπου χιλιόγραμμου</a:t>
            </a: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που φυλάσσεται στο </a:t>
            </a: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  <a:hlinkClick r:id="rId5" tooltip="Διεθνές Γραφείο Μέτρων και Σταθμών"/>
              </a:rPr>
              <a:t>Διεθνές Γραφείο Μέτρων και Σταθμών</a:t>
            </a: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στις </a:t>
            </a: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  <a:hlinkClick r:id="rId6" tooltip="Σέβρες"/>
              </a:rPr>
              <a:t>Σέβρες</a:t>
            </a:r>
            <a:r>
              <a:rPr lang="el-GR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της Γαλλίας.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Μακρή Βαρβάρα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34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 anchor="t"/>
          <a:lstStyle/>
          <a:p>
            <a:pPr algn="ctr"/>
            <a:r>
              <a:rPr lang="el-GR" u="sng" dirty="0" smtClean="0">
                <a:effectLst/>
              </a:rPr>
              <a:t>Μονάδες μέτρησης Μάζας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971600" y="1484784"/>
                <a:ext cx="7604328" cy="4032448"/>
              </a:xfrm>
            </p:spPr>
            <p:txBody>
              <a:bodyPr>
                <a:normAutofit/>
              </a:bodyPr>
              <a:lstStyle/>
              <a:p>
                <a:pPr marL="0" indent="0">
                  <a:buSzPct val="150000"/>
                  <a:buNone/>
                </a:pPr>
                <a:r>
                  <a:rPr lang="el-GR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Πολλαπλάσια του κιλού.</a:t>
                </a:r>
              </a:p>
              <a:p>
                <a:pPr lvl="1">
                  <a:buSzPct val="150000"/>
                  <a:buFont typeface="Wingdings" panose="05000000000000000000" pitchFamily="2" charset="2"/>
                  <a:buChar char="ü"/>
                </a:pPr>
                <a:r>
                  <a:rPr lang="el-GR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Τόνος</a:t>
                </a:r>
                <a:r>
                  <a:rPr lang="el-GR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 </a:t>
                </a:r>
                <a:r>
                  <a:rPr lang="el-GR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t </a:t>
                </a:r>
                <a:r>
                  <a:rPr lang="el-GR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l-GR" sz="3200" b="0" i="0" smtClean="0">
                        <a:latin typeface="Cambria Math"/>
                        <a:cs typeface="Calibri" panose="020F0502020204030204" pitchFamily="34" charset="0"/>
                      </a:rPr>
                      <m:t>1000</m:t>
                    </m:r>
                  </m:oMath>
                </a14:m>
                <a:r>
                  <a:rPr lang="en-US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Kg </a:t>
                </a:r>
                <a:endParaRPr lang="el-GR" sz="3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SzPct val="150000"/>
                  <a:buFont typeface="Wingdings" panose="05000000000000000000" pitchFamily="2" charset="2"/>
                  <a:buChar char="ü"/>
                </a:pPr>
                <a:endParaRPr lang="en-US" sz="3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SzPct val="150000"/>
                  <a:buNone/>
                </a:pPr>
                <a:r>
                  <a:rPr lang="el-GR" sz="3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Υποπολλαπλάσια </a:t>
                </a:r>
                <a:r>
                  <a:rPr lang="el-GR" sz="3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του κιλού. </a:t>
                </a:r>
                <a:endParaRPr lang="el-GR" sz="36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SzPct val="150000"/>
                  <a:buFont typeface="Wingdings" panose="05000000000000000000" pitchFamily="2" charset="2"/>
                  <a:buChar char="ü"/>
                </a:pPr>
                <a:r>
                  <a:rPr lang="el-GR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Γραμμάριο 1g</a:t>
                </a:r>
                <a:r>
                  <a:rPr lang="en-US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32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sz="32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3200" b="1" i="1" smtClean="0">
                            <a:latin typeface="Cambria Math"/>
                          </a:rPr>
                          <m:t>𝟏</m:t>
                        </m:r>
                        <m:r>
                          <a:rPr lang="el-GR" sz="3200" b="1" i="1" smtClean="0">
                            <a:latin typeface="Cambria Math"/>
                          </a:rPr>
                          <m:t>.</m:t>
                        </m:r>
                        <m:r>
                          <a:rPr lang="el-GR" sz="3200" b="1" i="1" smtClean="0">
                            <a:latin typeface="Cambria Math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el-GR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Kg = 0,001</a:t>
                </a:r>
                <a:r>
                  <a:rPr lang="en-US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Kg</a:t>
                </a:r>
                <a:endParaRPr lang="el-GR" sz="32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buSzPct val="150000"/>
                  <a:buFont typeface="Wingdings" panose="05000000000000000000" pitchFamily="2" charset="2"/>
                  <a:buChar char="ü"/>
                </a:pPr>
                <a:r>
                  <a:rPr lang="el-GR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Μιλιγκραμ</a:t>
                </a:r>
                <a:r>
                  <a:rPr lang="el-GR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1mg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28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l-GR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l-GR" sz="2800" b="1" i="1">
                            <a:latin typeface="Cambria Math"/>
                          </a:rPr>
                          <m:t>𝟏</m:t>
                        </m:r>
                        <m:r>
                          <a:rPr lang="el-GR" sz="2800" b="1" i="1">
                            <a:latin typeface="Cambria Math"/>
                          </a:rPr>
                          <m:t>.</m:t>
                        </m:r>
                        <m:r>
                          <a:rPr lang="el-GR" sz="2800" b="1" i="1">
                            <a:latin typeface="Cambria Math"/>
                          </a:rPr>
                          <m:t>𝟎𝟎𝟎</m:t>
                        </m:r>
                      </m:den>
                    </m:f>
                  </m:oMath>
                </a14:m>
                <a:r>
                  <a:rPr lang="el-GR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g = 0,001 </a:t>
                </a:r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Kg</a:t>
                </a:r>
                <a:endParaRPr lang="el-GR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971600" y="1484784"/>
                <a:ext cx="7604328" cy="4032448"/>
              </a:xfrm>
              <a:blipFill rotWithShape="1">
                <a:blip r:embed="rId2"/>
                <a:stretch>
                  <a:fillRect l="-1202" t="-1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Μακρή Βαρβάρα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76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8725342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71829" y="476672"/>
            <a:ext cx="8183880" cy="105156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l-GR" u="sng" dirty="0" smtClean="0">
                <a:effectLst/>
              </a:rPr>
              <a:t>Μονάδες μέτρησης Μάζας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6805715">
            <a:off x="5041563" y="1636336"/>
            <a:ext cx="1809014" cy="1740293"/>
            <a:chOff x="938607" y="3500304"/>
            <a:chExt cx="1809014" cy="1740293"/>
          </a:xfrm>
        </p:grpSpPr>
        <p:sp>
          <p:nvSpPr>
            <p:cNvPr id="17" name="Circular Arrow 16"/>
            <p:cNvSpPr/>
            <p:nvPr/>
          </p:nvSpPr>
          <p:spPr>
            <a:xfrm rot="18401708">
              <a:off x="1462087" y="3955063"/>
              <a:ext cx="1346932" cy="1224136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8389614">
              <a:off x="813523" y="3625388"/>
              <a:ext cx="1164568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X 1000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 rot="14799829">
            <a:off x="2521061" y="1708956"/>
            <a:ext cx="1488663" cy="1687671"/>
            <a:chOff x="5136102" y="1466783"/>
            <a:chExt cx="1616258" cy="1754947"/>
          </a:xfrm>
        </p:grpSpPr>
        <p:sp>
          <p:nvSpPr>
            <p:cNvPr id="20" name="Circular Arrow 19"/>
            <p:cNvSpPr/>
            <p:nvPr/>
          </p:nvSpPr>
          <p:spPr>
            <a:xfrm rot="3750626">
              <a:off x="5074704" y="1936196"/>
              <a:ext cx="1346932" cy="1224136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3189284">
              <a:off x="5712876" y="1591867"/>
              <a:ext cx="1164568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:</a:t>
              </a:r>
              <a:r>
                <a:rPr lang="en-US" b="1" dirty="0" smtClean="0">
                  <a:solidFill>
                    <a:schemeClr val="tx1"/>
                  </a:solidFill>
                </a:rPr>
                <a:t> 1000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 rot="14799829">
            <a:off x="1821909" y="2636448"/>
            <a:ext cx="1488663" cy="1687671"/>
            <a:chOff x="5136102" y="1466783"/>
            <a:chExt cx="1616258" cy="1754947"/>
          </a:xfrm>
        </p:grpSpPr>
        <p:sp>
          <p:nvSpPr>
            <p:cNvPr id="30" name="Circular Arrow 29"/>
            <p:cNvSpPr/>
            <p:nvPr/>
          </p:nvSpPr>
          <p:spPr>
            <a:xfrm rot="3750626">
              <a:off x="5074704" y="1936196"/>
              <a:ext cx="1346932" cy="1224136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3189284">
              <a:off x="5712876" y="1591867"/>
              <a:ext cx="1164568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:</a:t>
              </a:r>
              <a:r>
                <a:rPr lang="en-US" b="1" dirty="0" smtClean="0">
                  <a:solidFill>
                    <a:schemeClr val="tx1"/>
                  </a:solidFill>
                </a:rPr>
                <a:t> 1000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 rot="14799829">
            <a:off x="1062714" y="3718117"/>
            <a:ext cx="1488663" cy="1687671"/>
            <a:chOff x="5136102" y="1466783"/>
            <a:chExt cx="1616258" cy="1754947"/>
          </a:xfrm>
        </p:grpSpPr>
        <p:sp>
          <p:nvSpPr>
            <p:cNvPr id="33" name="Circular Arrow 32"/>
            <p:cNvSpPr/>
            <p:nvPr/>
          </p:nvSpPr>
          <p:spPr>
            <a:xfrm rot="3750626">
              <a:off x="5074704" y="1936196"/>
              <a:ext cx="1346932" cy="1224136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3189284">
              <a:off x="5712876" y="1591867"/>
              <a:ext cx="1164568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</a:rPr>
                <a:t>:</a:t>
              </a:r>
              <a:r>
                <a:rPr lang="en-US" b="1" dirty="0" smtClean="0">
                  <a:solidFill>
                    <a:schemeClr val="tx1"/>
                  </a:solidFill>
                </a:rPr>
                <a:t> 1000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 rot="6805715">
            <a:off x="5761643" y="2674220"/>
            <a:ext cx="1809014" cy="1740293"/>
            <a:chOff x="938607" y="3500304"/>
            <a:chExt cx="1809014" cy="1740293"/>
          </a:xfrm>
        </p:grpSpPr>
        <p:sp>
          <p:nvSpPr>
            <p:cNvPr id="36" name="Circular Arrow 35"/>
            <p:cNvSpPr/>
            <p:nvPr/>
          </p:nvSpPr>
          <p:spPr>
            <a:xfrm rot="18401708">
              <a:off x="1462087" y="3955063"/>
              <a:ext cx="1346932" cy="1224136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18389614">
              <a:off x="813523" y="3625388"/>
              <a:ext cx="1164568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X 1000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 rot="6805715">
            <a:off x="6337707" y="3680599"/>
            <a:ext cx="1809014" cy="1740293"/>
            <a:chOff x="938607" y="3500304"/>
            <a:chExt cx="1809014" cy="1740293"/>
          </a:xfrm>
        </p:grpSpPr>
        <p:sp>
          <p:nvSpPr>
            <p:cNvPr id="39" name="Circular Arrow 38"/>
            <p:cNvSpPr/>
            <p:nvPr/>
          </p:nvSpPr>
          <p:spPr>
            <a:xfrm rot="18401708">
              <a:off x="1462087" y="3955063"/>
              <a:ext cx="1346932" cy="1224136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18389614">
              <a:off x="813523" y="3625388"/>
              <a:ext cx="1164568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X 1000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Μακρή Βαρβάρα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 anchor="t">
            <a:normAutofit/>
          </a:bodyPr>
          <a:lstStyle/>
          <a:p>
            <a:pPr algn="ctr"/>
            <a:r>
              <a:rPr lang="el-GR" b="1" u="sng" dirty="0" smtClean="0">
                <a:effectLst/>
              </a:rPr>
              <a:t>Μάζα 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556792"/>
            <a:ext cx="4727496" cy="4187952"/>
          </a:xfrm>
        </p:spPr>
        <p:txBody>
          <a:bodyPr>
            <a:normAutofit/>
          </a:bodyPr>
          <a:lstStyle/>
          <a:p>
            <a:pPr lvl="1">
              <a:buSzPct val="150000"/>
              <a:buFont typeface="Wingdings" panose="05000000000000000000" pitchFamily="2" charset="2"/>
              <a:buChar char="ü"/>
            </a:pP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όργανο μέτρησης </a:t>
            </a:r>
            <a:r>
              <a:rPr lang="el-GR" sz="3200" dirty="0">
                <a:latin typeface="Calibri" panose="020F0502020204030204" pitchFamily="34" charset="0"/>
                <a:cs typeface="Calibri" panose="020F0502020204030204" pitchFamily="34" charset="0"/>
              </a:rPr>
              <a:t>της μάζας είναι ο </a:t>
            </a:r>
            <a:r>
              <a:rPr lang="el-GR" sz="3200" b="1" dirty="0">
                <a:latin typeface="Calibri" panose="020F0502020204030204" pitchFamily="34" charset="0"/>
                <a:cs typeface="Calibri" panose="020F0502020204030204" pitchFamily="34" charset="0"/>
              </a:rPr>
              <a:t>ζυγός </a:t>
            </a:r>
            <a:r>
              <a:rPr lang="el-G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σύγκρισης</a:t>
            </a: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SzPct val="150000"/>
              <a:buFont typeface="Wingdings" panose="05000000000000000000" pitchFamily="2" charset="2"/>
              <a:buChar char="ü"/>
            </a:pPr>
            <a:r>
              <a:rPr lang="el-G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Δηλαδή συγκρίνουμε το σώμα που μετράμε με σταθμά γνωστής μάζας.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2832315" cy="31683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1941740" cy="75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Μακρή Βαρβάρα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2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 anchor="t">
            <a:normAutofit/>
          </a:bodyPr>
          <a:lstStyle/>
          <a:p>
            <a:pPr algn="ctr"/>
            <a:r>
              <a:rPr lang="el-GR" u="sng" dirty="0" smtClean="0">
                <a:effectLst/>
              </a:rPr>
              <a:t>Μέτρηση </a:t>
            </a:r>
            <a:r>
              <a:rPr lang="el-GR" u="sng" dirty="0">
                <a:effectLst/>
              </a:rPr>
              <a:t>Μάζας</a:t>
            </a:r>
            <a:r>
              <a:rPr lang="el-GR" b="1" u="sng" dirty="0" smtClean="0">
                <a:effectLst/>
              </a:rPr>
              <a:t> m</a:t>
            </a:r>
            <a:endParaRPr lang="en-U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151734" cy="268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Μακρή Βαρβάρα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1051560"/>
          </a:xfrm>
        </p:spPr>
        <p:txBody>
          <a:bodyPr anchor="t">
            <a:normAutofit/>
          </a:bodyPr>
          <a:lstStyle/>
          <a:p>
            <a:pPr algn="ctr"/>
            <a:r>
              <a:rPr lang="el-GR" b="1" u="sng" dirty="0" smtClean="0">
                <a:effectLst/>
              </a:rPr>
              <a:t>Βάρος Β ή </a:t>
            </a:r>
            <a:r>
              <a:rPr lang="en-US" b="1" u="sng" dirty="0" smtClean="0">
                <a:effectLst/>
              </a:rPr>
              <a:t>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39952" y="1340768"/>
            <a:ext cx="4291960" cy="4389120"/>
          </a:xfrm>
        </p:spPr>
        <p:txBody>
          <a:bodyPr anchor="ctr">
            <a:normAutofit/>
          </a:bodyPr>
          <a:lstStyle/>
          <a:p>
            <a:pPr marL="530225" indent="-530225">
              <a:buSzPct val="150000"/>
              <a:buFont typeface="Wingdings" panose="05000000000000000000" pitchFamily="2" charset="2"/>
              <a:buChar char="ü"/>
            </a:pPr>
            <a:r>
              <a:rPr lang="el-G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Βάρος 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ενός σώματος είναι η δύναμη που ασκεί η Γη </a:t>
            </a:r>
            <a:r>
              <a:rPr lang="el-G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σ’ αυτό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Συμβολίζεται 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με με </a:t>
            </a:r>
            <a:r>
              <a:rPr lang="el-GR" sz="3600" b="1" dirty="0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el-GR" sz="3600" dirty="0">
                <a:latin typeface="Calibri" panose="020F0502020204030204" pitchFamily="34" charset="0"/>
                <a:cs typeface="Calibri" panose="020F0502020204030204" pitchFamily="34" charset="0"/>
              </a:rPr>
              <a:t> ή με </a:t>
            </a:r>
            <a:r>
              <a:rPr lang="el-GR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3075087" cy="30750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Μακρή Βαρβάρα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1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764</TotalTime>
  <Words>486</Words>
  <Application>Microsoft Office PowerPoint</Application>
  <PresentationFormat>On-screen Show (4:3)</PresentationFormat>
  <Paragraphs>99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Aspect</vt:lpstr>
      <vt:lpstr>Φύλλο Εργασίας 3  Μάζα - Βάρος</vt:lpstr>
      <vt:lpstr>Μάζα m</vt:lpstr>
      <vt:lpstr>Μάζα m</vt:lpstr>
      <vt:lpstr>Μονάδα μέτρησης Μάζας</vt:lpstr>
      <vt:lpstr>Μονάδες μέτρησης Μάζας</vt:lpstr>
      <vt:lpstr>PowerPoint Presentation</vt:lpstr>
      <vt:lpstr>Μάζα m</vt:lpstr>
      <vt:lpstr>Μέτρηση Μάζας m</vt:lpstr>
      <vt:lpstr>Βάρος Β ή W</vt:lpstr>
      <vt:lpstr>Μονάδα μέτρησης Βάρους</vt:lpstr>
      <vt:lpstr>Βάρος W</vt:lpstr>
      <vt:lpstr>Σύνδεση μάζας βάρους</vt:lpstr>
      <vt:lpstr>Μέτρηση Βάρους w</vt:lpstr>
      <vt:lpstr>Μεταβολή του Βάρους</vt:lpstr>
      <vt:lpstr>Μέτρηση Μάζας - Βάρους </vt:lpstr>
      <vt:lpstr>ΤΟ ΒΑΡΟΣ ΣΤΗ ΣΕΛΗΝΗ </vt:lpstr>
      <vt:lpstr>Μάζα και βάρος ηλιακό σύστημα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Φύλλο Εργασίας 3  Μάζα - Βάρος</dc:title>
  <dc:creator>Makri Barbara</dc:creator>
  <cp:lastModifiedBy>Makri Barbara</cp:lastModifiedBy>
  <cp:revision>17</cp:revision>
  <dcterms:created xsi:type="dcterms:W3CDTF">2022-12-10T23:29:04Z</dcterms:created>
  <dcterms:modified xsi:type="dcterms:W3CDTF">2022-12-11T12:13:36Z</dcterms:modified>
</cp:coreProperties>
</file>