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2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58615-9EE4-4BC6-8770-AA186A8267A7}" type="datetimeFigureOut">
              <a:rPr lang="el-GR" smtClean="0"/>
              <a:t>19/10/2014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7CCC0-36A7-42CE-AA0F-36FC5D8A14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323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Διαβάζουμε τη λέξη ένα στον τίτλο.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CCC0-36A7-42CE-AA0F-36FC5D8A14B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283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Ακούμε</a:t>
            </a:r>
            <a:r>
              <a:rPr lang="el-GR" baseline="0" dirty="0" smtClean="0"/>
              <a:t> μελοποιημένο το ποίημα, βλέπουμε ελέφαντες στο φυσικό τους περιβάλλον, και ακούμε το ελεφαντάκι , του Δεληβοριά.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CCC0-36A7-42CE-AA0F-36FC5D8A14B7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7524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Διαβάζουμε με ρόλους.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CCC0-36A7-42CE-AA0F-36FC5D8A14B7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0456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CCC0-36A7-42CE-AA0F-36FC5D8A14B7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684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CCC0-36A7-42CE-AA0F-36FC5D8A14B7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684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CCC0-36A7-42CE-AA0F-36FC5D8A14B7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68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CCC0-36A7-42CE-AA0F-36FC5D8A14B7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684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CCC0-36A7-42CE-AA0F-36FC5D8A14B7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684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CCC0-36A7-42CE-AA0F-36FC5D8A14B7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684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Προφορικά φτιάχνουμε προτάσεις πχ Ο Γιάννης</a:t>
            </a:r>
            <a:r>
              <a:rPr lang="el-GR" baseline="0" dirty="0" smtClean="0"/>
              <a:t> έχει μια κόκκινη μπάλα.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CCC0-36A7-42CE-AA0F-36FC5D8A14B7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9240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Φτιάχνουμε τον άξονα με τις λέξεις από ε: σπιτάκι του ε. Δείχνω το βίντεο αφού τα παιδιά προσπαθήσουν να βρουν λέξεις. Προσπαθώ να φτιάχνω πρώτα τον άξονα και</a:t>
            </a:r>
            <a:r>
              <a:rPr lang="el-GR" baseline="0" dirty="0" smtClean="0"/>
              <a:t> μετά να βλέπουμε το βίντεο.</a:t>
            </a:r>
          </a:p>
          <a:p>
            <a:r>
              <a:rPr lang="el-GR" baseline="0" dirty="0" smtClean="0"/>
              <a:t>Λέξεις: ελέφαντας, ελικόπτερο, ελάφι, εσάρπα, ελιά, εννιά, ένα, εφημερίδα, ελαιόλαδο, ερωτηματικό, έλκηθρο, </a:t>
            </a:r>
            <a:r>
              <a:rPr lang="el-GR" baseline="0" dirty="0" err="1" smtClean="0"/>
              <a:t>Εσκιμώος</a:t>
            </a:r>
            <a:r>
              <a:rPr lang="el-GR" baseline="0" dirty="0" smtClean="0"/>
              <a:t>, εστιατόριο, έλατο, Ελλάδα, Ελένη, Έλλη, Επαμεινώντας , έξι, εφτά, εσύ, εξωγήινος, εκκλησία, έπιπλο, εκδρομή, ερώτηση,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CCC0-36A7-42CE-AA0F-36FC5D8A14B7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575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1746-663A-435D-8ECE-F13BB257B74B}" type="datetimeFigureOut">
              <a:rPr lang="el-GR" smtClean="0"/>
              <a:t>19/10/2014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829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1746-663A-435D-8ECE-F13BB257B74B}" type="datetimeFigureOut">
              <a:rPr lang="el-GR" smtClean="0"/>
              <a:t>19/10/2014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23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1746-663A-435D-8ECE-F13BB257B74B}" type="datetimeFigureOut">
              <a:rPr lang="el-GR" smtClean="0"/>
              <a:t>19/10/2014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486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1746-663A-435D-8ECE-F13BB257B74B}" type="datetimeFigureOut">
              <a:rPr lang="el-GR" smtClean="0"/>
              <a:t>19/10/2014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117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1746-663A-435D-8ECE-F13BB257B74B}" type="datetimeFigureOut">
              <a:rPr lang="el-GR" smtClean="0"/>
              <a:t>19/10/2014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494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1746-663A-435D-8ECE-F13BB257B74B}" type="datetimeFigureOut">
              <a:rPr lang="el-GR" smtClean="0"/>
              <a:t>19/10/2014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435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1746-663A-435D-8ECE-F13BB257B74B}" type="datetimeFigureOut">
              <a:rPr lang="el-GR" smtClean="0"/>
              <a:t>19/10/2014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9873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1746-663A-435D-8ECE-F13BB257B74B}" type="datetimeFigureOut">
              <a:rPr lang="el-GR" smtClean="0"/>
              <a:t>19/10/2014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763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1746-663A-435D-8ECE-F13BB257B74B}" type="datetimeFigureOut">
              <a:rPr lang="el-GR" smtClean="0"/>
              <a:t>19/10/2014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689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1746-663A-435D-8ECE-F13BB257B74B}" type="datetimeFigureOut">
              <a:rPr lang="el-GR" smtClean="0"/>
              <a:t>19/10/2014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102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1746-663A-435D-8ECE-F13BB257B74B}" type="datetimeFigureOut">
              <a:rPr lang="el-GR" smtClean="0"/>
              <a:t>19/10/2014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407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D1746-663A-435D-8ECE-F13BB257B74B}" type="datetimeFigureOut">
              <a:rPr lang="el-GR" smtClean="0"/>
              <a:t>19/10/2014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61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aksiasterati.blogspot.g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F:\a%20ta3h\glwssa\2.%20&#951;%20&#960;&#945;&#961;&#949;&#945;\&#917;,&#949;\1H%20MERA\&#917;&#925;&#913;%20&#915;&#929;&#913;&#924;&#924;&#913;%20&#924;&#921;&#913;%20&#921;&#931;&#932;&#927;&#929;&#921;&#913;%20-%20&#927;%20&#917;&#961;&#969;&#964;&#949;&#965;&#956;&#941;&#957;&#959;&#962;%20&#917;&#955;&#941;&#966;&#945;&#957;&#964;&#945;&#962;%20(&#917;)%20-%20YouTube.flv" TargetMode="Externa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file:///F:\a%20ta3h\glwssa\2.%20&#951;%20&#960;&#945;&#961;&#949;&#945;\&#917;,&#949;\1H%20MERA\foivos%20delhvorias%20-ena%20mikro%20elefantaki.fl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F:\a%20ta3h\glwssa\2.%20&#951;%20&#960;&#945;&#961;&#949;&#945;\&#917;,&#949;\1H%20MERA\elefantes%20sth%20zougkla.flv" TargetMode="External"/><Relationship Id="rId5" Type="http://schemas.openxmlformats.org/officeDocument/2006/relationships/hyperlink" Target="file:///C:\Users\&#921;&#969;&#940;&#957;&#957;&#945;\Music\Free%20YouTube%20Downloader\&#904;&#957;&#945;%20&#967;&#949;&#955;&#953;&#948;&#972;&#957;&#953;-%20&#917;&#949;-%20&#915;&#955;&#974;&#963;&#963;&#945;%20&#913;&#900;%20&#916;&#951;&#956;&#959;&#964;&#953;&#954;&#959;&#973;.mp3" TargetMode="Externa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gr/url?sa=i&amp;source=images&amp;cd=&amp;cad=rja&amp;uact=8&amp;ved=0CAgQjRw&amp;url=http%3A%2F%2Fedonipiagogeio.blogspot.com%2F2012%2F10%2Fo.html&amp;ei=HIdDVIiYHsusPcCbgMgJ&amp;psig=AFQjCNG7_ZC5GrM3TQq-tekjVH4ulkGkQQ&amp;ust=141379804455445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921;&#969;&#940;&#957;&#957;&#945;\Videos\Free%20YouTube%20Downloader\Birds%20immigration.mp4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gif"/><Relationship Id="rId15" Type="http://schemas.openxmlformats.org/officeDocument/2006/relationships/image" Target="../media/image32.gif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gif"/><Relationship Id="rId1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F:\a%20ta3h\glwssa\2.%20&#951;%20&#960;&#945;&#961;&#949;&#945;\&#917;,&#949;\1H%20MERA\mikra%20xelidonia.mp4" TargetMode="Externa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397768" y="2130425"/>
            <a:ext cx="82786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9600" b="1" dirty="0" smtClean="0"/>
              <a:t>Ένα χελιδόνι</a:t>
            </a:r>
            <a:endParaRPr lang="el-GR" sz="9600" b="1" dirty="0"/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1336712" y="378904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Ε,ε</a:t>
            </a:r>
            <a:endParaRPr lang="el-G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2699792" y="5949280"/>
            <a:ext cx="3920480" cy="337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 err="1" smtClean="0">
                <a:latin typeface="Aka-AcidGR5yearsold" pitchFamily="2" charset="-95"/>
                <a:ea typeface="Aka-AcidGR5yearsold" pitchFamily="2" charset="-95"/>
              </a:rPr>
              <a:t>Χατσίκου</a:t>
            </a:r>
            <a:r>
              <a:rPr lang="el-GR" sz="1800" dirty="0" smtClean="0">
                <a:latin typeface="Aka-AcidGR5yearsold" pitchFamily="2" charset="-95"/>
                <a:ea typeface="Aka-AcidGR5yearsold" pitchFamily="2" charset="-95"/>
              </a:rPr>
              <a:t> Ιωάννα </a:t>
            </a:r>
            <a:r>
              <a:rPr lang="el-GR" sz="1800" u="sng" dirty="0" smtClean="0">
                <a:latin typeface="Aka-AcidGR5yearsold" pitchFamily="2" charset="-95"/>
                <a:ea typeface="Aka-AcidGR5yearsold" pitchFamily="2" charset="-95"/>
                <a:hlinkClick r:id="rId4"/>
              </a:rPr>
              <a:t>http://taksiasterati.blogspot.gr</a:t>
            </a:r>
            <a:r>
              <a:rPr lang="el-GR" sz="1800" u="sng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endParaRPr lang="el-GR" sz="1800" dirty="0"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26691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645024"/>
            <a:ext cx="384519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59" y="1704975"/>
            <a:ext cx="782955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5" y="188640"/>
            <a:ext cx="621113" cy="1224136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923612" y="0"/>
            <a:ext cx="6608828" cy="1196752"/>
          </a:xfrm>
          <a:prstGeom prst="wedgeRoundRectCallout">
            <a:avLst>
              <a:gd name="adj1" fmla="val -62769"/>
              <a:gd name="adj2" fmla="val -10431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Βάφουμε όλα τα Ε ε. 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1619672" y="2204864"/>
            <a:ext cx="360040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2555776" y="2204864"/>
            <a:ext cx="270378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5652120" y="2204864"/>
            <a:ext cx="288032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1592052" y="2996952"/>
            <a:ext cx="360040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2528156" y="2996952"/>
            <a:ext cx="270378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ρογγυλεμένο ορθογώνιο 15"/>
          <p:cNvSpPr/>
          <p:nvPr/>
        </p:nvSpPr>
        <p:spPr>
          <a:xfrm>
            <a:off x="3759816" y="2996952"/>
            <a:ext cx="288032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Στρογγυλεμένο ορθογώνιο 16"/>
          <p:cNvSpPr/>
          <p:nvPr/>
        </p:nvSpPr>
        <p:spPr>
          <a:xfrm>
            <a:off x="5436096" y="3018090"/>
            <a:ext cx="216024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Στρογγυλεμένο ορθογώνιο 17"/>
          <p:cNvSpPr/>
          <p:nvPr/>
        </p:nvSpPr>
        <p:spPr>
          <a:xfrm>
            <a:off x="6444208" y="3018090"/>
            <a:ext cx="307367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Στρογγυλεμένο ορθογώνιο 18"/>
          <p:cNvSpPr/>
          <p:nvPr/>
        </p:nvSpPr>
        <p:spPr>
          <a:xfrm>
            <a:off x="6992880" y="3045532"/>
            <a:ext cx="157712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Στρογγυλεμένο ορθογώνιο 19"/>
          <p:cNvSpPr/>
          <p:nvPr/>
        </p:nvSpPr>
        <p:spPr>
          <a:xfrm>
            <a:off x="1979712" y="3777431"/>
            <a:ext cx="360040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Στρογγυλεμένο ορθογώνιο 20"/>
          <p:cNvSpPr/>
          <p:nvPr/>
        </p:nvSpPr>
        <p:spPr>
          <a:xfrm>
            <a:off x="2558781" y="3761363"/>
            <a:ext cx="270378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Στρογγυλεμένο ορθογώνιο 22"/>
          <p:cNvSpPr/>
          <p:nvPr/>
        </p:nvSpPr>
        <p:spPr>
          <a:xfrm>
            <a:off x="1592052" y="4437112"/>
            <a:ext cx="360040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Στρογγυλεμένο ορθογώνιο 23"/>
          <p:cNvSpPr/>
          <p:nvPr/>
        </p:nvSpPr>
        <p:spPr>
          <a:xfrm>
            <a:off x="2159732" y="4437112"/>
            <a:ext cx="180020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Στρογγυλεμένο ορθογώνιο 24"/>
          <p:cNvSpPr/>
          <p:nvPr/>
        </p:nvSpPr>
        <p:spPr>
          <a:xfrm>
            <a:off x="2829159" y="4446240"/>
            <a:ext cx="288032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Στρογγυλεμένο ορθογώνιο 25"/>
          <p:cNvSpPr/>
          <p:nvPr/>
        </p:nvSpPr>
        <p:spPr>
          <a:xfrm>
            <a:off x="3399776" y="4446240"/>
            <a:ext cx="360040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Στρογγυλεμένο ορθογώνιο 28"/>
          <p:cNvSpPr/>
          <p:nvPr/>
        </p:nvSpPr>
        <p:spPr>
          <a:xfrm>
            <a:off x="1907704" y="5301208"/>
            <a:ext cx="252028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Στρογγυλεμένο ορθογώνιο 29"/>
          <p:cNvSpPr/>
          <p:nvPr/>
        </p:nvSpPr>
        <p:spPr>
          <a:xfrm>
            <a:off x="2771800" y="5301208"/>
            <a:ext cx="270378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Στρογγυλεμένο ορθογώνιο 31"/>
          <p:cNvSpPr/>
          <p:nvPr/>
        </p:nvSpPr>
        <p:spPr>
          <a:xfrm>
            <a:off x="1889702" y="6021288"/>
            <a:ext cx="360040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Στρογγυλεμένο ορθογώνιο 32"/>
          <p:cNvSpPr/>
          <p:nvPr/>
        </p:nvSpPr>
        <p:spPr>
          <a:xfrm>
            <a:off x="2825806" y="6021288"/>
            <a:ext cx="270378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Στρογγυλεμένο ορθογώνιο 33"/>
          <p:cNvSpPr/>
          <p:nvPr/>
        </p:nvSpPr>
        <p:spPr>
          <a:xfrm>
            <a:off x="4047848" y="6021288"/>
            <a:ext cx="380136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05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18622"/>
            <a:ext cx="1611357" cy="3175783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2483768" y="1009762"/>
            <a:ext cx="6264696" cy="1196752"/>
          </a:xfrm>
          <a:prstGeom prst="wedgeRoundRectCallout">
            <a:avLst>
              <a:gd name="adj1" fmla="val -54365"/>
              <a:gd name="adj2" fmla="val 3461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Διαβάζουμε!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324433" y="2564904"/>
            <a:ext cx="449514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8700" b="1" cap="none" spc="0" dirty="0" smtClean="0">
                <a:ln w="7620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 ε</a:t>
            </a:r>
            <a:endParaRPr lang="el-GR" sz="28700" b="1" cap="none" spc="0" dirty="0">
              <a:ln w="7620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Επεξήγηση με στρογγυλεμένο παραλληλόγραμμο 4"/>
          <p:cNvSpPr/>
          <p:nvPr/>
        </p:nvSpPr>
        <p:spPr>
          <a:xfrm>
            <a:off x="2503628" y="618623"/>
            <a:ext cx="6264696" cy="1946281"/>
          </a:xfrm>
          <a:prstGeom prst="wedgeRoundRectCallout">
            <a:avLst>
              <a:gd name="adj1" fmla="val -54365"/>
              <a:gd name="adj2" fmla="val 3461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γράμμα </a:t>
            </a:r>
            <a:r>
              <a:rPr lang="el-G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είναι ήσυχο ή φωνακλάδικο;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Επεξήγηση με στρογγυλεμένο παραλληλόγραμμο 5"/>
          <p:cNvSpPr/>
          <p:nvPr/>
        </p:nvSpPr>
        <p:spPr>
          <a:xfrm>
            <a:off x="2222917" y="332657"/>
            <a:ext cx="6697807" cy="2384648"/>
          </a:xfrm>
          <a:prstGeom prst="wedgeRoundRectCallout">
            <a:avLst>
              <a:gd name="adj1" fmla="val -54365"/>
              <a:gd name="adj2" fmla="val 3461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Άρα θα το βάλουμε στη λίμνη των φωνακλάδικων γραμμάτων!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98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432"/>
            <a:ext cx="1611357" cy="3175783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2059539" y="249117"/>
            <a:ext cx="6697807" cy="1489395"/>
          </a:xfrm>
          <a:prstGeom prst="wedgeRoundRectCallout">
            <a:avLst>
              <a:gd name="adj1" fmla="val -54365"/>
              <a:gd name="adj2" fmla="val 3461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λέξη </a:t>
            </a:r>
            <a:r>
              <a:rPr lang="el-GR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έχει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383104" y="2967335"/>
            <a:ext cx="437780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99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έχει</a:t>
            </a:r>
            <a:endParaRPr lang="el-GR" sz="199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Επεξήγηση με στρογγυλεμένο παραλληλόγραμμο 4"/>
          <p:cNvSpPr/>
          <p:nvPr/>
        </p:nvSpPr>
        <p:spPr>
          <a:xfrm>
            <a:off x="2070302" y="299432"/>
            <a:ext cx="6697807" cy="1489395"/>
          </a:xfrm>
          <a:prstGeom prst="wedgeRoundRectCallout">
            <a:avLst>
              <a:gd name="adj1" fmla="val -54365"/>
              <a:gd name="adj2" fmla="val 3461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Μόλις βλέπουμε τη λέξη </a:t>
            </a:r>
            <a:r>
              <a:rPr lang="el-G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έχει 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χειροκροτάμε!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868144" y="2204864"/>
            <a:ext cx="288284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έλα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33029" y="4149080"/>
            <a:ext cx="53351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πεπόνι</a:t>
            </a:r>
            <a:endParaRPr lang="el-GR" sz="13800" b="1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500128" y="1961898"/>
            <a:ext cx="376769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παπί</a:t>
            </a:r>
            <a:endParaRPr lang="el-GR" sz="13800" b="1" spc="0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084168" y="4544690"/>
            <a:ext cx="287290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ένα</a:t>
            </a:r>
            <a:endParaRPr lang="el-GR" sz="13800" b="1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836175" y="2708920"/>
            <a:ext cx="309386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έχει</a:t>
            </a:r>
            <a:endParaRPr lang="el-GR" sz="13800" b="1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521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5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152" y="2924944"/>
            <a:ext cx="1611357" cy="3175783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0" y="260648"/>
            <a:ext cx="7092280" cy="5040559"/>
          </a:xfrm>
          <a:prstGeom prst="wedgeRoundRectCallout">
            <a:avLst>
              <a:gd name="adj1" fmla="val 56922"/>
              <a:gd name="adj2" fmla="val 2221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Ας φτιάξουμε προτάσεις για τους συμμαθητές μας με τη λέξη έχει.</a:t>
            </a:r>
            <a:endParaRPr lang="el-GR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94623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645024"/>
            <a:ext cx="384519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59" y="1704975"/>
            <a:ext cx="782955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" y="0"/>
            <a:ext cx="1204323" cy="2373570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799692" y="0"/>
            <a:ext cx="7344308" cy="2204864"/>
          </a:xfrm>
          <a:prstGeom prst="wedgeRoundRectCallout">
            <a:avLst>
              <a:gd name="adj1" fmla="val -62769"/>
              <a:gd name="adj2" fmla="val -10431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Ας βρούμε πόσες φορές υπάρχει η λέξη </a:t>
            </a:r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έχει 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κείμενό μας!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Έλλειψη 1"/>
          <p:cNvSpPr/>
          <p:nvPr/>
        </p:nvSpPr>
        <p:spPr>
          <a:xfrm>
            <a:off x="6444208" y="2924944"/>
            <a:ext cx="936104" cy="576064"/>
          </a:xfrm>
          <a:prstGeom prst="ellipse">
            <a:avLst/>
          </a:prstGeom>
          <a:solidFill>
            <a:srgbClr val="FF0066">
              <a:alpha val="50196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Έλλειψη 26"/>
          <p:cNvSpPr/>
          <p:nvPr/>
        </p:nvSpPr>
        <p:spPr>
          <a:xfrm>
            <a:off x="2123728" y="3723959"/>
            <a:ext cx="936104" cy="576064"/>
          </a:xfrm>
          <a:prstGeom prst="ellipse">
            <a:avLst/>
          </a:prstGeom>
          <a:solidFill>
            <a:srgbClr val="FF0066">
              <a:alpha val="50196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Έλλειψη 27"/>
          <p:cNvSpPr/>
          <p:nvPr/>
        </p:nvSpPr>
        <p:spPr>
          <a:xfrm>
            <a:off x="1655676" y="4437112"/>
            <a:ext cx="936104" cy="576064"/>
          </a:xfrm>
          <a:prstGeom prst="ellipse">
            <a:avLst/>
          </a:prstGeom>
          <a:solidFill>
            <a:srgbClr val="FF0066">
              <a:alpha val="50196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Επεξήγηση με στρογγυλεμένο παραλληλόγραμμο 30"/>
          <p:cNvSpPr/>
          <p:nvPr/>
        </p:nvSpPr>
        <p:spPr>
          <a:xfrm>
            <a:off x="1799692" y="6804"/>
            <a:ext cx="7344308" cy="2204864"/>
          </a:xfrm>
          <a:prstGeom prst="wedgeRoundRectCallout">
            <a:avLst>
              <a:gd name="adj1" fmla="val -62769"/>
              <a:gd name="adj2" fmla="val -10431"/>
              <a:gd name="adj3" fmla="val 16667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Διαβάζουμε ακόμα μια φορά το κείμενο. Όποτε ακούμε τη λέξη έχει χειροκροτάμε.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04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733671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12976"/>
            <a:ext cx="1611357" cy="3175783"/>
          </a:xfrm>
          <a:prstGeom prst="rect">
            <a:avLst/>
          </a:prstGeom>
        </p:spPr>
      </p:pic>
      <p:sp>
        <p:nvSpPr>
          <p:cNvPr id="2" name="Ελλειψοειδής επεξήγηση 1"/>
          <p:cNvSpPr/>
          <p:nvPr/>
        </p:nvSpPr>
        <p:spPr>
          <a:xfrm>
            <a:off x="3707903" y="3212976"/>
            <a:ext cx="3952339" cy="2160240"/>
          </a:xfrm>
          <a:prstGeom prst="wedgeEllipseCallout">
            <a:avLst>
              <a:gd name="adj1" fmla="val -70610"/>
              <a:gd name="adj2" fmla="val -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Γεμίζω με Ε ε .</a:t>
            </a:r>
            <a:endParaRPr lang="el-G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7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844824"/>
            <a:ext cx="1611357" cy="3175783"/>
          </a:xfrm>
          <a:prstGeom prst="rect">
            <a:avLst/>
          </a:prstGeom>
        </p:spPr>
      </p:pic>
      <p:sp>
        <p:nvSpPr>
          <p:cNvPr id="3" name="Ελλειψοειδής επεξήγηση 2"/>
          <p:cNvSpPr/>
          <p:nvPr/>
        </p:nvSpPr>
        <p:spPr>
          <a:xfrm>
            <a:off x="3347864" y="1412776"/>
            <a:ext cx="5688634" cy="1587891"/>
          </a:xfrm>
          <a:prstGeom prst="wedgeEllipseCallout">
            <a:avLst>
              <a:gd name="adj1" fmla="val -66226"/>
              <a:gd name="adj2" fmla="val 29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το σώμα!</a:t>
            </a:r>
            <a:endParaRPr lang="el-G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66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Φτιάχνουμε Ε ε : </a:t>
            </a:r>
            <a:endParaRPr lang="en-US" sz="8000" b="1" dirty="0">
              <a:solidFill>
                <a:schemeClr val="bg1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Ελλειψοειδής επεξήγηση 4"/>
          <p:cNvSpPr/>
          <p:nvPr/>
        </p:nvSpPr>
        <p:spPr>
          <a:xfrm>
            <a:off x="1979712" y="2852936"/>
            <a:ext cx="7056786" cy="2664296"/>
          </a:xfrm>
          <a:prstGeom prst="wedgeEllipseCallout">
            <a:avLst>
              <a:gd name="adj1" fmla="val -48532"/>
              <a:gd name="adj2" fmla="val -42936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το δάχτυλο στην πλάτη του διπλανού μου!</a:t>
            </a:r>
            <a:endParaRPr lang="el-G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Ελλειψοειδής επεξήγηση 5"/>
          <p:cNvSpPr/>
          <p:nvPr/>
        </p:nvSpPr>
        <p:spPr>
          <a:xfrm>
            <a:off x="1417236" y="5517232"/>
            <a:ext cx="7403235" cy="1340768"/>
          </a:xfrm>
          <a:prstGeom prst="wedgeEllipseCallout">
            <a:avLst>
              <a:gd name="adj1" fmla="val -36818"/>
              <a:gd name="adj2" fmla="val -71868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σύρμα πίπας!</a:t>
            </a:r>
            <a:endParaRPr lang="el-G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463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1611357" cy="3175783"/>
          </a:xfrm>
          <a:prstGeom prst="rect">
            <a:avLst/>
          </a:prstGeom>
        </p:spPr>
      </p:pic>
      <p:sp>
        <p:nvSpPr>
          <p:cNvPr id="3" name="Ελλειψοειδής επεξήγηση 2"/>
          <p:cNvSpPr/>
          <p:nvPr/>
        </p:nvSpPr>
        <p:spPr>
          <a:xfrm>
            <a:off x="2222916" y="332656"/>
            <a:ext cx="6597556" cy="4104456"/>
          </a:xfrm>
          <a:prstGeom prst="wedgeEllipseCallout">
            <a:avLst>
              <a:gd name="adj1" fmla="val -54128"/>
              <a:gd name="adj2" fmla="val 3618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Μπορείτε να σκεφτείτε λέξεις που να ξεκινούν με ε;</a:t>
            </a:r>
            <a:endParaRPr lang="el-G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Κουμπί ενέργειας: Ταινία 3">
            <a:hlinkClick r:id="rId5" action="ppaction://hlinkfile" highlightClick="1"/>
          </p:cNvPr>
          <p:cNvSpPr/>
          <p:nvPr/>
        </p:nvSpPr>
        <p:spPr>
          <a:xfrm>
            <a:off x="7524328" y="5589240"/>
            <a:ext cx="1619672" cy="1268760"/>
          </a:xfrm>
          <a:prstGeom prst="actionButtonMovi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14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4582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" y="3682217"/>
            <a:ext cx="1611357" cy="3175783"/>
          </a:xfrm>
          <a:prstGeom prst="rect">
            <a:avLst/>
          </a:prstGeom>
        </p:spPr>
      </p:pic>
      <p:sp>
        <p:nvSpPr>
          <p:cNvPr id="4" name="Ελλειψοειδής επεξήγηση 3"/>
          <p:cNvSpPr/>
          <p:nvPr/>
        </p:nvSpPr>
        <p:spPr>
          <a:xfrm>
            <a:off x="2195736" y="3933056"/>
            <a:ext cx="4052543" cy="2416387"/>
          </a:xfrm>
          <a:prstGeom prst="wedgeEllipseCallout">
            <a:avLst>
              <a:gd name="adj1" fmla="val -54128"/>
              <a:gd name="adj2" fmla="val 36184"/>
            </a:avLst>
          </a:prstGeom>
          <a:solidFill>
            <a:srgbClr val="0066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Πόσα είναι;</a:t>
            </a:r>
            <a:endParaRPr lang="el-G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7125544" y="1263030"/>
            <a:ext cx="144016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BFunHouse" pitchFamily="2" charset="0"/>
                <a:ea typeface="KBFunHouse" pitchFamily="2" charset="0"/>
              </a:rPr>
              <a:t>5</a:t>
            </a:r>
            <a:endParaRPr lang="el-GR" sz="199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KBFunHous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9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9144000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Κουμπί ενέργειας: Ήχος 2">
            <a:hlinkClick r:id="rId5" action="ppaction://hlinkfile" highlightClick="1">
              <a:snd r:embed="rId4" name="applause.wav"/>
            </a:hlinkClick>
          </p:cNvPr>
          <p:cNvSpPr/>
          <p:nvPr/>
        </p:nvSpPr>
        <p:spPr>
          <a:xfrm>
            <a:off x="395536" y="332656"/>
            <a:ext cx="936104" cy="115212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Κουμπί ενέργειας: Ταινία 3">
            <a:hlinkClick r:id="rId6" action="ppaction://hlinkfile" highlightClick="1"/>
          </p:cNvPr>
          <p:cNvSpPr/>
          <p:nvPr/>
        </p:nvSpPr>
        <p:spPr>
          <a:xfrm>
            <a:off x="395536" y="1772816"/>
            <a:ext cx="1440160" cy="648072"/>
          </a:xfrm>
          <a:prstGeom prst="actionButtonMovie">
            <a:avLst/>
          </a:prstGeom>
          <a:solidFill>
            <a:srgbClr val="0066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Κουμπί ενέργειας: Ταινία 4">
            <a:hlinkClick r:id="rId7" action="ppaction://hlinkfile" highlightClick="1"/>
          </p:cNvPr>
          <p:cNvSpPr/>
          <p:nvPr/>
        </p:nvSpPr>
        <p:spPr>
          <a:xfrm>
            <a:off x="395536" y="2564904"/>
            <a:ext cx="1440160" cy="576064"/>
          </a:xfrm>
          <a:prstGeom prst="actionButtonMovi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81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064331" cy="645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94" y="3068960"/>
            <a:ext cx="2002706" cy="3947081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076056" y="692696"/>
            <a:ext cx="3672408" cy="1944216"/>
          </a:xfrm>
          <a:prstGeom prst="wedgeRoundRectCallout">
            <a:avLst>
              <a:gd name="adj1" fmla="val 16893"/>
              <a:gd name="adj2" fmla="val 71764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βλέπουμε στην εικόνα;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297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397768" y="2130425"/>
            <a:ext cx="82786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9600" b="1" dirty="0" smtClean="0"/>
              <a:t>Ένα χελιδόνι</a:t>
            </a:r>
            <a:endParaRPr lang="el-GR" sz="9600" b="1" dirty="0"/>
          </a:p>
        </p:txBody>
      </p:sp>
      <p:sp>
        <p:nvSpPr>
          <p:cNvPr id="3" name="Υπότιτλος 2"/>
          <p:cNvSpPr txBox="1">
            <a:spLocks/>
          </p:cNvSpPr>
          <p:nvPr/>
        </p:nvSpPr>
        <p:spPr>
          <a:xfrm>
            <a:off x="1336712" y="378904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Τετράδιο εργασιών</a:t>
            </a:r>
            <a:endParaRPr lang="el-G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858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88621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49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3.gstatic.com/images?q=tbn:ANd9GcTl2krE_TZULChSVjrWhAhK0PUPOYaJivgQ_RlIxSVEWSQ3gsw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8169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431098" y="548680"/>
            <a:ext cx="3690842" cy="1922334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είναι αυτό;</a:t>
            </a:r>
            <a:endParaRPr lang="el-GR" sz="4000" b="1" dirty="0"/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4868710" y="116632"/>
            <a:ext cx="4275290" cy="2944092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εντοπίσουμε αν υπάρχει το γράμμα </a:t>
            </a:r>
            <a:r>
              <a:rPr lang="el-GR" sz="6000" b="1" dirty="0"/>
              <a:t>ε</a:t>
            </a:r>
            <a:r>
              <a:rPr lang="el-GR" sz="6000" b="1" dirty="0" smtClean="0"/>
              <a:t> </a:t>
            </a:r>
            <a:r>
              <a:rPr lang="el-GR" sz="4000" b="1" dirty="0" smtClean="0"/>
              <a:t>στον τίτλο του.</a:t>
            </a:r>
            <a:endParaRPr lang="el-GR" sz="4000" b="1" dirty="0"/>
          </a:p>
        </p:txBody>
      </p:sp>
      <p:sp>
        <p:nvSpPr>
          <p:cNvPr id="5" name="Έλλειψη 4"/>
          <p:cNvSpPr/>
          <p:nvPr/>
        </p:nvSpPr>
        <p:spPr>
          <a:xfrm>
            <a:off x="1475656" y="908720"/>
            <a:ext cx="504056" cy="67995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2699792" y="955666"/>
            <a:ext cx="394688" cy="60112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2455660" y="1413712"/>
            <a:ext cx="197344" cy="60112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2646464" y="1412776"/>
            <a:ext cx="197344" cy="60112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3747" y="3469940"/>
            <a:ext cx="2201095" cy="29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4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4741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431098" y="548680"/>
            <a:ext cx="3690842" cy="1922334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είναι αυτό;</a:t>
            </a:r>
            <a:endParaRPr lang="el-GR" sz="4000" b="1" dirty="0"/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4868710" y="286157"/>
            <a:ext cx="4275290" cy="2944092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εντοπίσουμε αν υπάρχει το γράμμα </a:t>
            </a:r>
            <a:r>
              <a:rPr lang="el-GR" sz="6000" b="1" dirty="0"/>
              <a:t>ε</a:t>
            </a:r>
            <a:r>
              <a:rPr lang="el-GR" sz="6000" b="1" dirty="0" smtClean="0"/>
              <a:t>.</a:t>
            </a:r>
            <a:endParaRPr lang="el-GR" sz="4000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3747" y="3469940"/>
            <a:ext cx="2201095" cy="2942456"/>
          </a:xfrm>
          <a:prstGeom prst="rect">
            <a:avLst/>
          </a:prstGeom>
        </p:spPr>
      </p:pic>
      <p:sp>
        <p:nvSpPr>
          <p:cNvPr id="6" name="Έλλειψη 5"/>
          <p:cNvSpPr/>
          <p:nvPr/>
        </p:nvSpPr>
        <p:spPr>
          <a:xfrm>
            <a:off x="1475656" y="764704"/>
            <a:ext cx="504056" cy="1296144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4818585" y="260648"/>
            <a:ext cx="4275290" cy="2944092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Γνωρίζετε τι ονομάζουμε έπιπλα; Ας πούμε μερικά.</a:t>
            </a: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val="406421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0" y="764704"/>
            <a:ext cx="545660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1047800" y="3284984"/>
            <a:ext cx="3690842" cy="1922334"/>
          </a:xfrm>
          <a:prstGeom prst="wedgeRoundRectCallout">
            <a:avLst>
              <a:gd name="adj1" fmla="val 65172"/>
              <a:gd name="adj2" fmla="val 33812"/>
              <a:gd name="adj3" fmla="val 16667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είναι αυτό;</a:t>
            </a:r>
            <a:endParaRPr lang="el-GR" sz="4000" b="1" dirty="0"/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755576" y="2924944"/>
            <a:ext cx="4275290" cy="2944092"/>
          </a:xfrm>
          <a:prstGeom prst="wedgeRoundRectCallout">
            <a:avLst>
              <a:gd name="adj1" fmla="val 63122"/>
              <a:gd name="adj2" fmla="val 11436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εντοπίσουμε αν υπάρχει το γράμμα </a:t>
            </a:r>
            <a:r>
              <a:rPr lang="el-GR" sz="6000" b="1" dirty="0"/>
              <a:t>ε</a:t>
            </a:r>
            <a:r>
              <a:rPr lang="el-GR" sz="6000" b="1" dirty="0" smtClean="0"/>
              <a:t>.</a:t>
            </a:r>
            <a:endParaRPr lang="el-GR" sz="4000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3747" y="3469940"/>
            <a:ext cx="2201095" cy="2942456"/>
          </a:xfrm>
          <a:prstGeom prst="rect">
            <a:avLst/>
          </a:prstGeom>
        </p:spPr>
      </p:pic>
      <p:sp>
        <p:nvSpPr>
          <p:cNvPr id="6" name="Έλλειψη 5"/>
          <p:cNvSpPr/>
          <p:nvPr/>
        </p:nvSpPr>
        <p:spPr>
          <a:xfrm>
            <a:off x="1475656" y="764704"/>
            <a:ext cx="504056" cy="1296144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842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850"/>
            <a:ext cx="889248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63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913791" y="2462"/>
            <a:ext cx="288284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έλα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177657" y="2057400"/>
            <a:ext cx="99418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έ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391869" y="2057399"/>
            <a:ext cx="20733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λα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83568" y="4365104"/>
            <a:ext cx="99418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ε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958991" y="4509120"/>
            <a:ext cx="104547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λ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7518640" y="4453369"/>
            <a:ext cx="12298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97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Επεξήγηση με στρογγυλεμένο παραλληλόγραμμο 1"/>
          <p:cNvSpPr/>
          <p:nvPr/>
        </p:nvSpPr>
        <p:spPr>
          <a:xfrm>
            <a:off x="2987824" y="220152"/>
            <a:ext cx="5139386" cy="2944092"/>
          </a:xfrm>
          <a:prstGeom prst="wedgeRoundRectCallout">
            <a:avLst>
              <a:gd name="adj1" fmla="val -61966"/>
              <a:gd name="adj2" fmla="val 3907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Τα χελιδόνια κάθε χρόνο το φθινόπωρο φεύγουν από την Ελλάδα. </a:t>
            </a:r>
            <a:endParaRPr lang="el-GR" sz="40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3" y="725844"/>
            <a:ext cx="1824037" cy="2438400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3002035" y="211559"/>
            <a:ext cx="5139386" cy="2944092"/>
          </a:xfrm>
          <a:prstGeom prst="wedgeRoundRectCallout">
            <a:avLst>
              <a:gd name="adj1" fmla="val -61966"/>
              <a:gd name="adj2" fmla="val 390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Ξέρετε πού πηγαίνουν;</a:t>
            </a:r>
            <a:endParaRPr lang="el-GR" sz="4000" b="1" dirty="0"/>
          </a:p>
        </p:txBody>
      </p:sp>
      <p:sp>
        <p:nvSpPr>
          <p:cNvPr id="5" name="Επεξήγηση με στρογγυλεμένο παραλληλόγραμμο 4"/>
          <p:cNvSpPr/>
          <p:nvPr/>
        </p:nvSpPr>
        <p:spPr>
          <a:xfrm>
            <a:off x="3007684" y="206476"/>
            <a:ext cx="5139386" cy="2944092"/>
          </a:xfrm>
          <a:prstGeom prst="wedgeRoundRectCallout">
            <a:avLst>
              <a:gd name="adj1" fmla="val -61966"/>
              <a:gd name="adj2" fmla="val 3907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Γνωρίζετε γιατί το κάνουν αυτό;</a:t>
            </a:r>
            <a:endParaRPr lang="el-GR" sz="4000" b="1" dirty="0"/>
          </a:p>
        </p:txBody>
      </p:sp>
      <p:sp>
        <p:nvSpPr>
          <p:cNvPr id="6" name="Κουμπί ενέργειας: Ταινία 5">
            <a:hlinkClick r:id="rId3" action="ppaction://hlinkfile" highlightClick="1"/>
          </p:cNvPr>
          <p:cNvSpPr/>
          <p:nvPr/>
        </p:nvSpPr>
        <p:spPr>
          <a:xfrm>
            <a:off x="3635896" y="4509120"/>
            <a:ext cx="2952328" cy="1440160"/>
          </a:xfrm>
          <a:prstGeom prst="actionButtonMovi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857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4769"/>
            <a:ext cx="1824037" cy="2438400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2867890" y="251923"/>
            <a:ext cx="6168605" cy="2944092"/>
          </a:xfrm>
          <a:prstGeom prst="wedgeRoundRectCallout">
            <a:avLst>
              <a:gd name="adj1" fmla="val -60169"/>
              <a:gd name="adj2" fmla="val -18681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Έτσι και τα χελιδόνια από το σπίτι του Άρη και της Μαρίνας μετανάστευσαν σε πιο θερμές χώρες.</a:t>
            </a:r>
            <a:endParaRPr lang="el-GR" sz="4000" b="1" dirty="0"/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2771800" y="251923"/>
            <a:ext cx="6168605" cy="2944092"/>
          </a:xfrm>
          <a:prstGeom prst="wedgeRoundRectCallout">
            <a:avLst>
              <a:gd name="adj1" fmla="val -60169"/>
              <a:gd name="adj2" fmla="val -18681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πάμε να δούμε ποια ζώα συνάντησαν στις θερμές αυτές χώρες. </a:t>
            </a:r>
            <a:endParaRPr lang="el-GR" sz="40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" y="504769"/>
            <a:ext cx="8969901" cy="635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Έλλειψη 5"/>
          <p:cNvSpPr/>
          <p:nvPr/>
        </p:nvSpPr>
        <p:spPr>
          <a:xfrm>
            <a:off x="2075556" y="3861048"/>
            <a:ext cx="3216523" cy="720080"/>
          </a:xfrm>
          <a:prstGeom prst="ellipse">
            <a:avLst/>
          </a:prstGeom>
          <a:solidFill>
            <a:srgbClr val="FF0066">
              <a:alpha val="50196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6516216" y="3861048"/>
            <a:ext cx="2144786" cy="720080"/>
          </a:xfrm>
          <a:prstGeom prst="ellipse">
            <a:avLst/>
          </a:prstGeom>
          <a:solidFill>
            <a:srgbClr val="FF0066">
              <a:alpha val="50196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2555776" y="6137920"/>
            <a:ext cx="2376264" cy="720080"/>
          </a:xfrm>
          <a:prstGeom prst="ellipse">
            <a:avLst/>
          </a:prstGeom>
          <a:solidFill>
            <a:srgbClr val="FF0066">
              <a:alpha val="50196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547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2" y="620688"/>
            <a:ext cx="9143999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06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064331" cy="645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94" y="3068960"/>
            <a:ext cx="2002706" cy="3947081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076056" y="692696"/>
            <a:ext cx="3672408" cy="1944216"/>
          </a:xfrm>
          <a:prstGeom prst="wedgeRoundRectCallout">
            <a:avLst>
              <a:gd name="adj1" fmla="val 16893"/>
              <a:gd name="adj2" fmla="val 71764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είναι τα πρόσωπα;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67544" y="2276872"/>
            <a:ext cx="1787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Άρης 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843808" y="2140706"/>
            <a:ext cx="2647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Μαρίνα 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231740" y="5169966"/>
            <a:ext cx="2664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Ορφέας 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8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9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32" y="836712"/>
            <a:ext cx="902017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591184" y="4509120"/>
            <a:ext cx="12490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πε</a:t>
            </a:r>
            <a:endParaRPr lang="el-G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635896" y="4509120"/>
            <a:ext cx="11839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/>
                <a:solidFill>
                  <a:srgbClr val="00B050"/>
                </a:solidFill>
                <a:effectLst/>
              </a:rPr>
              <a:t>τα</a:t>
            </a:r>
            <a:endParaRPr lang="el-GR" sz="80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298108" y="4358714"/>
            <a:ext cx="5421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΄</a:t>
            </a:r>
            <a:endParaRPr lang="el-GR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743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Φ</a:t>
            </a:r>
            <a:r>
              <a:rPr lang="en-US" sz="2800" dirty="0" smtClean="0"/>
              <a:t>τιάχνω</a:t>
            </a:r>
            <a:r>
              <a:rPr lang="en-US" sz="2800" dirty="0" smtClean="0"/>
              <a:t> π</a:t>
            </a:r>
            <a:r>
              <a:rPr lang="en-US" sz="2800" dirty="0" smtClean="0"/>
              <a:t>ροτάσεις</a:t>
            </a:r>
            <a:r>
              <a:rPr lang="en-US" sz="2800" dirty="0" smtClean="0"/>
              <a:t> </a:t>
            </a:r>
            <a:r>
              <a:rPr lang="en-US" sz="2800" dirty="0" err="1" smtClean="0"/>
              <a:t>για</a:t>
            </a:r>
            <a:r>
              <a:rPr lang="en-US" sz="2800" dirty="0" smtClean="0"/>
              <a:t> </a:t>
            </a:r>
            <a:r>
              <a:rPr lang="en-US" sz="2800" dirty="0" err="1" smtClean="0"/>
              <a:t>τον</a:t>
            </a:r>
            <a:r>
              <a:rPr lang="en-US" sz="2800" dirty="0" smtClean="0"/>
              <a:t> /</a:t>
            </a:r>
            <a:r>
              <a:rPr lang="en-US" sz="2800" dirty="0" err="1" smtClean="0"/>
              <a:t>την</a:t>
            </a:r>
            <a:r>
              <a:rPr lang="en-US" sz="2800" dirty="0" smtClean="0"/>
              <a:t> </a:t>
            </a:r>
            <a:r>
              <a:rPr lang="en-US" sz="2800" dirty="0" err="1" smtClean="0"/>
              <a:t>διπλανό</a:t>
            </a:r>
            <a:r>
              <a:rPr lang="en-US" sz="2800" dirty="0" smtClean="0"/>
              <a:t>/η </a:t>
            </a:r>
            <a:r>
              <a:rPr lang="en-US" sz="2800" dirty="0" err="1" smtClean="0"/>
              <a:t>μου</a:t>
            </a:r>
            <a:r>
              <a:rPr lang="en-US" sz="2800" dirty="0" smtClean="0"/>
              <a:t> </a:t>
            </a:r>
            <a:r>
              <a:rPr lang="en-US" sz="2800" dirty="0" err="1" smtClean="0"/>
              <a:t>και</a:t>
            </a:r>
            <a:r>
              <a:rPr lang="en-US" sz="2800" dirty="0" smtClean="0"/>
              <a:t> </a:t>
            </a:r>
            <a:r>
              <a:rPr lang="en-US" sz="2800" dirty="0" err="1" smtClean="0"/>
              <a:t>το</a:t>
            </a:r>
            <a:r>
              <a:rPr lang="en-US" sz="2800" dirty="0" smtClean="0"/>
              <a:t> </a:t>
            </a:r>
            <a:r>
              <a:rPr lang="en-US" sz="4000" b="1" dirty="0" err="1" smtClean="0"/>
              <a:t>έχει</a:t>
            </a:r>
            <a:r>
              <a:rPr lang="en-US" sz="2800" dirty="0" smtClean="0"/>
              <a:t>. </a:t>
            </a:r>
            <a:r>
              <a:rPr lang="el-GR" sz="2800" dirty="0" smtClean="0"/>
              <a:t>Ο</a:t>
            </a:r>
            <a:r>
              <a:rPr lang="en-US" sz="2800" dirty="0" smtClean="0"/>
              <a:t>ι </a:t>
            </a:r>
            <a:r>
              <a:rPr lang="en-US" sz="2800" dirty="0" err="1" smtClean="0"/>
              <a:t>εικόνες</a:t>
            </a:r>
            <a:r>
              <a:rPr lang="en-US" sz="2800" dirty="0" smtClean="0"/>
              <a:t> </a:t>
            </a:r>
            <a:r>
              <a:rPr lang="en-US" sz="2800" dirty="0" smtClean="0"/>
              <a:t>θα </a:t>
            </a:r>
            <a:r>
              <a:rPr lang="en-US" sz="2800" dirty="0" err="1" smtClean="0"/>
              <a:t>σε</a:t>
            </a:r>
            <a:r>
              <a:rPr lang="en-US" sz="2800" dirty="0" smtClean="0"/>
              <a:t> β</a:t>
            </a:r>
            <a:r>
              <a:rPr lang="en-US" sz="2800" dirty="0" err="1" smtClean="0"/>
              <a:t>οηθήσουν</a:t>
            </a:r>
            <a:r>
              <a:rPr lang="en-US" sz="2800" dirty="0" smtClean="0"/>
              <a:t>.  </a:t>
            </a:r>
            <a:r>
              <a:rPr lang="el-GR" sz="2800" dirty="0" smtClean="0"/>
              <a:t>Μ</a:t>
            </a:r>
            <a:r>
              <a:rPr lang="en-US" sz="2800" dirty="0" err="1" smtClean="0"/>
              <a:t>ην</a:t>
            </a:r>
            <a:r>
              <a:rPr lang="en-US" sz="2800" dirty="0" smtClean="0"/>
              <a:t> </a:t>
            </a:r>
            <a:r>
              <a:rPr lang="en-US" sz="2800" dirty="0" err="1" smtClean="0"/>
              <a:t>ξεχάσεις</a:t>
            </a:r>
            <a:r>
              <a:rPr lang="en-US" sz="2800" dirty="0" smtClean="0"/>
              <a:t> να </a:t>
            </a:r>
            <a:r>
              <a:rPr lang="el-GR" sz="2800" dirty="0" err="1"/>
              <a:t>β</a:t>
            </a:r>
            <a:r>
              <a:rPr lang="en-US" sz="2800" dirty="0" err="1" smtClean="0"/>
              <a:t>άλεις</a:t>
            </a:r>
            <a:r>
              <a:rPr lang="en-US" sz="2800" dirty="0" smtClean="0"/>
              <a:t> </a:t>
            </a:r>
            <a:r>
              <a:rPr lang="el-GR" sz="2800" dirty="0" smtClean="0"/>
              <a:t>κ</a:t>
            </a:r>
            <a:r>
              <a:rPr lang="en-US" sz="2800" dirty="0" err="1" smtClean="0"/>
              <a:t>εφ</a:t>
            </a:r>
            <a:r>
              <a:rPr lang="en-US" sz="2800" dirty="0" smtClean="0"/>
              <a:t>αλαίο </a:t>
            </a:r>
            <a:r>
              <a:rPr lang="en-US" sz="2800" dirty="0" smtClean="0"/>
              <a:t>στην αρχή και τελεία στο τέλος.</a:t>
            </a:r>
            <a:endParaRPr lang="en-US" sz="2800" dirty="0"/>
          </a:p>
        </p:txBody>
      </p:sp>
      <p:pic>
        <p:nvPicPr>
          <p:cNvPr id="4" name="Content Placeholder 3" descr="tree_clipart_pine_tree_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3352800"/>
            <a:ext cx="1552575" cy="1905000"/>
          </a:xfrm>
        </p:spPr>
      </p:pic>
      <p:pic>
        <p:nvPicPr>
          <p:cNvPr id="6" name="Picture 5" descr="bru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52600"/>
            <a:ext cx="1214400" cy="1214400"/>
          </a:xfrm>
          <a:prstGeom prst="rect">
            <a:avLst/>
          </a:prstGeom>
        </p:spPr>
      </p:pic>
      <p:pic>
        <p:nvPicPr>
          <p:cNvPr id="7" name="Picture 6" descr="dwar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5029200"/>
            <a:ext cx="959700" cy="1429118"/>
          </a:xfrm>
          <a:prstGeom prst="rect">
            <a:avLst/>
          </a:prstGeom>
        </p:spPr>
      </p:pic>
      <p:pic>
        <p:nvPicPr>
          <p:cNvPr id="8" name="Picture 7" descr="fruit_clipart_appl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5029200"/>
            <a:ext cx="1219200" cy="1354667"/>
          </a:xfrm>
          <a:prstGeom prst="rect">
            <a:avLst/>
          </a:prstGeom>
        </p:spPr>
      </p:pic>
      <p:pic>
        <p:nvPicPr>
          <p:cNvPr id="10" name="Picture 9" descr="pacifier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1676400"/>
            <a:ext cx="1378389" cy="1248876"/>
          </a:xfrm>
          <a:prstGeom prst="rect">
            <a:avLst/>
          </a:prstGeom>
        </p:spPr>
      </p:pic>
      <p:pic>
        <p:nvPicPr>
          <p:cNvPr id="11" name="Picture 10" descr="pip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95600" y="1905000"/>
            <a:ext cx="1226576" cy="719591"/>
          </a:xfrm>
          <a:prstGeom prst="rect">
            <a:avLst/>
          </a:prstGeom>
        </p:spPr>
      </p:pic>
      <p:pic>
        <p:nvPicPr>
          <p:cNvPr id="12" name="Picture 11" descr="tap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3657600"/>
            <a:ext cx="1371600" cy="1457325"/>
          </a:xfrm>
          <a:prstGeom prst="rect">
            <a:avLst/>
          </a:prstGeom>
        </p:spPr>
      </p:pic>
      <p:pic>
        <p:nvPicPr>
          <p:cNvPr id="13" name="Picture 12" descr="duck-clipart-6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9000" y="3124200"/>
            <a:ext cx="1496749" cy="1600200"/>
          </a:xfrm>
          <a:prstGeom prst="rect">
            <a:avLst/>
          </a:prstGeom>
        </p:spPr>
      </p:pic>
      <p:pic>
        <p:nvPicPr>
          <p:cNvPr id="14" name="Picture 13" descr="11949868111279709566handball_ball_brice_boye_01_svg_me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4600" y="3048000"/>
            <a:ext cx="1372387" cy="1372387"/>
          </a:xfrm>
          <a:prstGeom prst="rect">
            <a:avLst/>
          </a:prstGeom>
        </p:spPr>
      </p:pic>
      <p:pic>
        <p:nvPicPr>
          <p:cNvPr id="15" name="Picture 14" descr="pen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67400" y="4866774"/>
            <a:ext cx="914400" cy="1991226"/>
          </a:xfrm>
          <a:prstGeom prst="rect">
            <a:avLst/>
          </a:prstGeom>
        </p:spPr>
      </p:pic>
      <p:pic>
        <p:nvPicPr>
          <p:cNvPr id="16" name="Picture 15" descr="potato 1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24400" y="1676400"/>
            <a:ext cx="2034619" cy="1524000"/>
          </a:xfrm>
          <a:prstGeom prst="rect">
            <a:avLst/>
          </a:prstGeom>
        </p:spPr>
      </p:pic>
      <p:pic>
        <p:nvPicPr>
          <p:cNvPr id="17" name="Picture 16" descr="peponi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86200" y="5334000"/>
            <a:ext cx="1323810" cy="1323810"/>
          </a:xfrm>
          <a:prstGeom prst="rect">
            <a:avLst/>
          </a:prstGeom>
        </p:spPr>
      </p:pic>
      <p:pic>
        <p:nvPicPr>
          <p:cNvPr id="18" name="Picture 17" descr="peponi 2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10400" y="5334000"/>
            <a:ext cx="1838095" cy="1276191"/>
          </a:xfrm>
          <a:prstGeom prst="rect">
            <a:avLst/>
          </a:prstGeom>
        </p:spPr>
      </p:pic>
      <p:pic>
        <p:nvPicPr>
          <p:cNvPr id="19" name="Picture 18" descr="pie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43000" y="2743200"/>
            <a:ext cx="1323456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9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1824037" cy="2438400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1475656" y="206476"/>
            <a:ext cx="7488832" cy="2358428"/>
          </a:xfrm>
          <a:prstGeom prst="wedgeRoundRectCallout">
            <a:avLst>
              <a:gd name="adj1" fmla="val -43466"/>
              <a:gd name="adj2" fmla="val 72051"/>
              <a:gd name="adj3" fmla="val 16667"/>
            </a:avLst>
          </a:prstGeom>
          <a:solidFill>
            <a:srgbClr val="C00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Βγάζουμε τη γραμματοθήκη μας και προσπαθούμε να φτιάξουμε τις παρακάτω λέξεις. </a:t>
            </a:r>
            <a:endParaRPr lang="el-GR" sz="4000" b="1" dirty="0"/>
          </a:p>
        </p:txBody>
      </p:sp>
      <p:pic>
        <p:nvPicPr>
          <p:cNvPr id="4" name="Content Placeholder 3" descr="tree_clipart_pine_tree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356992"/>
            <a:ext cx="1552575" cy="297366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86894"/>
            <a:ext cx="1671714" cy="274375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9"/>
          <a:stretch/>
        </p:blipFill>
        <p:spPr>
          <a:xfrm>
            <a:off x="6372200" y="3356992"/>
            <a:ext cx="247589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6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064331" cy="645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94" y="3068960"/>
            <a:ext cx="2002706" cy="3947081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076056" y="692696"/>
            <a:ext cx="3672408" cy="1944216"/>
          </a:xfrm>
          <a:prstGeom prst="wedgeRoundRectCallout">
            <a:avLst>
              <a:gd name="adj1" fmla="val 16893"/>
              <a:gd name="adj2" fmla="val 71764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Υπάρχουν ζώα; Ποια;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79512" y="1916832"/>
            <a:ext cx="3010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χελιδόνια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8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064331" cy="645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94" y="3068960"/>
            <a:ext cx="2002706" cy="3947081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076056" y="692696"/>
            <a:ext cx="3672408" cy="1944216"/>
          </a:xfrm>
          <a:prstGeom prst="wedgeRoundRectCallout">
            <a:avLst>
              <a:gd name="adj1" fmla="val 16893"/>
              <a:gd name="adj2" fmla="val 71764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άλλα πράγματα βλέπουμε;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673014" y="1203139"/>
            <a:ext cx="2210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δ</a:t>
            </a:r>
            <a:r>
              <a:rPr lang="el-GR" sz="5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έντρο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 rot="20243122">
            <a:off x="1787130" y="5148743"/>
            <a:ext cx="3594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πεζοδρόμιο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95536" y="1643818"/>
            <a:ext cx="2097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φωλιά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 rot="20452713">
            <a:off x="3348524" y="4119170"/>
            <a:ext cx="1975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τοίχος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46287" y="4878919"/>
            <a:ext cx="1996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πόρτα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028754" y="692696"/>
            <a:ext cx="2928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μπαλκόνι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820840" y="163453"/>
            <a:ext cx="3258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παράθυρο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51520" y="3604291"/>
            <a:ext cx="2809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πινακίδα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652120" y="2862916"/>
            <a:ext cx="2115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λάμπα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8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9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6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3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7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4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1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064331" cy="645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94" y="3068960"/>
            <a:ext cx="2002706" cy="3947081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076056" y="692696"/>
            <a:ext cx="3672408" cy="1944216"/>
          </a:xfrm>
          <a:prstGeom prst="wedgeRoundRectCallout">
            <a:avLst>
              <a:gd name="adj1" fmla="val 16893"/>
              <a:gd name="adj2" fmla="val 71764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Που βρίσκονται όλοι;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8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064331" cy="645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94" y="3068960"/>
            <a:ext cx="2002706" cy="3947081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076056" y="692696"/>
            <a:ext cx="3672408" cy="1944216"/>
          </a:xfrm>
          <a:prstGeom prst="wedgeRoundRectCallout">
            <a:avLst>
              <a:gd name="adj1" fmla="val 16893"/>
              <a:gd name="adj2" fmla="val 71764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εποχή νομίζετε ότι είναι;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8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645024"/>
            <a:ext cx="384519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59" y="1704975"/>
            <a:ext cx="782955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5" y="188640"/>
            <a:ext cx="621113" cy="1224136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923612" y="0"/>
            <a:ext cx="6608828" cy="1196752"/>
          </a:xfrm>
          <a:prstGeom prst="wedgeRoundRectCallout">
            <a:avLst>
              <a:gd name="adj1" fmla="val -62769"/>
              <a:gd name="adj2" fmla="val -10431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Ποιοι μιλάνε;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Επεξήγηση με στρογγυλεμένο παραλληλόγραμμο 5"/>
          <p:cNvSpPr/>
          <p:nvPr/>
        </p:nvSpPr>
        <p:spPr>
          <a:xfrm>
            <a:off x="1923612" y="0"/>
            <a:ext cx="6608828" cy="1196752"/>
          </a:xfrm>
          <a:prstGeom prst="wedgeRoundRectCallout">
            <a:avLst>
              <a:gd name="adj1" fmla="val -62769"/>
              <a:gd name="adj2" fmla="val -1043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πού το καταλάβατε;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1915659" y="865"/>
            <a:ext cx="6608828" cy="1987975"/>
          </a:xfrm>
          <a:prstGeom prst="wedgeRoundRectCallout">
            <a:avLst>
              <a:gd name="adj1" fmla="val -62769"/>
              <a:gd name="adj2" fmla="val -10431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Όταν μιλάνε δύο ή περισσότερα άτομα λέμε ότι κάνουν διάλογο!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Επεξήγηση με στρογγυλεμένο παραλληλόγραμμο 8"/>
          <p:cNvSpPr/>
          <p:nvPr/>
        </p:nvSpPr>
        <p:spPr>
          <a:xfrm>
            <a:off x="1950086" y="0"/>
            <a:ext cx="6608828" cy="1988840"/>
          </a:xfrm>
          <a:prstGeom prst="wedgeRoundRectCallout">
            <a:avLst>
              <a:gd name="adj1" fmla="val -62769"/>
              <a:gd name="adj2" fmla="val -10431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Ακούμε προσεκτικά!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Επεξήγηση με στρογγυλεμένο παραλληλόγραμμο 9"/>
          <p:cNvSpPr/>
          <p:nvPr/>
        </p:nvSpPr>
        <p:spPr>
          <a:xfrm>
            <a:off x="1923612" y="866"/>
            <a:ext cx="6608828" cy="1987974"/>
          </a:xfrm>
          <a:prstGeom prst="wedgeRoundRectCallout">
            <a:avLst>
              <a:gd name="adj1" fmla="val -62769"/>
              <a:gd name="adj2" fmla="val -10431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συνέβη με την παρέα των παιδιών;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Κουμπί ενέργειας: Ταινία 1">
            <a:hlinkClick r:id="rId5" action="ppaction://hlinkfile" highlightClick="1"/>
          </p:cNvPr>
          <p:cNvSpPr/>
          <p:nvPr/>
        </p:nvSpPr>
        <p:spPr>
          <a:xfrm>
            <a:off x="7884369" y="2276872"/>
            <a:ext cx="1080120" cy="93610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422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solidFill>
            <a:srgbClr val="C000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Ε ε</a:t>
            </a:r>
            <a:endParaRPr lang="en-US" sz="8000" b="1" dirty="0">
              <a:solidFill>
                <a:schemeClr val="bg1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2483768" y="2492896"/>
            <a:ext cx="648072" cy="338437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Στρογγυλεμένο ορθογώνιο 3"/>
          <p:cNvSpPr/>
          <p:nvPr/>
        </p:nvSpPr>
        <p:spPr>
          <a:xfrm rot="16200000">
            <a:off x="3284821" y="2118575"/>
            <a:ext cx="648072" cy="140044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Στρογγυλεμένο ορθογώνιο 4"/>
          <p:cNvSpPr/>
          <p:nvPr/>
        </p:nvSpPr>
        <p:spPr>
          <a:xfrm rot="16200000">
            <a:off x="2957073" y="3539247"/>
            <a:ext cx="648072" cy="140044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Στρογγυλεμένο ορθογώνιο 5"/>
          <p:cNvSpPr/>
          <p:nvPr/>
        </p:nvSpPr>
        <p:spPr>
          <a:xfrm rot="16200000">
            <a:off x="3310864" y="4854879"/>
            <a:ext cx="648072" cy="140044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εφάνη 7"/>
          <p:cNvSpPr/>
          <p:nvPr/>
        </p:nvSpPr>
        <p:spPr>
          <a:xfrm rot="16200000">
            <a:off x="5378169" y="3932095"/>
            <a:ext cx="1008112" cy="1157780"/>
          </a:xfrm>
          <a:prstGeom prst="blockArc">
            <a:avLst>
              <a:gd name="adj1" fmla="val 9921004"/>
              <a:gd name="adj2" fmla="val 2952626"/>
              <a:gd name="adj3" fmla="val 25439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6600"/>
              </a:solidFill>
            </a:endParaRPr>
          </a:p>
        </p:txBody>
      </p:sp>
      <p:sp>
        <p:nvSpPr>
          <p:cNvPr id="9" name="Στεφάνη 8"/>
          <p:cNvSpPr/>
          <p:nvPr/>
        </p:nvSpPr>
        <p:spPr>
          <a:xfrm rot="16200000">
            <a:off x="5337267" y="4747083"/>
            <a:ext cx="1098122" cy="1165985"/>
          </a:xfrm>
          <a:prstGeom prst="blockArc">
            <a:avLst>
              <a:gd name="adj1" fmla="val 7025275"/>
              <a:gd name="adj2" fmla="val 1167831"/>
              <a:gd name="adj3" fmla="val 22836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66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solidFill>
            <a:srgbClr val="0066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Το τρενάκι της Αλφαβήτας παίρνει ακόμα έναν επιβάτη</a:t>
            </a:r>
            <a:r>
              <a:rPr lang="el-GR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!</a:t>
            </a:r>
            <a:endParaRPr lang="en-US" b="1" dirty="0">
              <a:solidFill>
                <a:schemeClr val="bg1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69442"/>
            <a:ext cx="3986169" cy="20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0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88715 -0.0055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5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520</Words>
  <Application>Microsoft Office PowerPoint</Application>
  <PresentationFormat>Προβολή στην οθόνη (4:3)</PresentationFormat>
  <Paragraphs>95</Paragraphs>
  <Slides>32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Φτιάχνω προτάσεις για τον /την διπλανό/η μου και το έχει. Οι εικόνες θα σε βοηθήσουν.  Μην ξεχάσεις να βάλεις κεφαλαίο στην αρχή και τελεία στο τέλος.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Ιωάννα</dc:creator>
  <cp:lastModifiedBy>Ιωάννα</cp:lastModifiedBy>
  <cp:revision>14</cp:revision>
  <dcterms:created xsi:type="dcterms:W3CDTF">2014-10-19T07:35:05Z</dcterms:created>
  <dcterms:modified xsi:type="dcterms:W3CDTF">2014-10-19T10:18:47Z</dcterms:modified>
</cp:coreProperties>
</file>