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52358-12ED-4AF8-8BA7-74F0E58160B8}" type="datetimeFigureOut">
              <a:rPr lang="el-GR" smtClean="0"/>
              <a:t>18/12/2023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83F5F-19EB-4357-A7FD-EBB8614A74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861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3F5F-19EB-4357-A7FD-EBB8614A7402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880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C7FB-B5B0-4A10-9DAB-DAB211B36AB8}" type="datetimeFigureOut">
              <a:rPr lang="el-GR" smtClean="0"/>
              <a:t>18/12/2023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AB6-B36C-4214-BE7C-8679A67E2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C7FB-B5B0-4A10-9DAB-DAB211B36AB8}" type="datetimeFigureOut">
              <a:rPr lang="el-GR" smtClean="0"/>
              <a:t>18/12/2023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AB6-B36C-4214-BE7C-8679A67E2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C7FB-B5B0-4A10-9DAB-DAB211B36AB8}" type="datetimeFigureOut">
              <a:rPr lang="el-GR" smtClean="0"/>
              <a:t>18/12/2023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AB6-B36C-4214-BE7C-8679A67E2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C7FB-B5B0-4A10-9DAB-DAB211B36AB8}" type="datetimeFigureOut">
              <a:rPr lang="el-GR" smtClean="0"/>
              <a:t>18/12/2023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AB6-B36C-4214-BE7C-8679A67E2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C7FB-B5B0-4A10-9DAB-DAB211B36AB8}" type="datetimeFigureOut">
              <a:rPr lang="el-GR" smtClean="0"/>
              <a:t>18/12/2023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AB6-B36C-4214-BE7C-8679A67E2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C7FB-B5B0-4A10-9DAB-DAB211B36AB8}" type="datetimeFigureOut">
              <a:rPr lang="el-GR" smtClean="0"/>
              <a:t>18/12/2023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AB6-B36C-4214-BE7C-8679A67E2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C7FB-B5B0-4A10-9DAB-DAB211B36AB8}" type="datetimeFigureOut">
              <a:rPr lang="el-GR" smtClean="0"/>
              <a:t>18/12/2023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AB6-B36C-4214-BE7C-8679A67E2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C7FB-B5B0-4A10-9DAB-DAB211B36AB8}" type="datetimeFigureOut">
              <a:rPr lang="el-GR" smtClean="0"/>
              <a:t>18/12/2023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AB6-B36C-4214-BE7C-8679A67E2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C7FB-B5B0-4A10-9DAB-DAB211B36AB8}" type="datetimeFigureOut">
              <a:rPr lang="el-GR" smtClean="0"/>
              <a:t>18/12/2023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AB6-B36C-4214-BE7C-8679A67E2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C7FB-B5B0-4A10-9DAB-DAB211B36AB8}" type="datetimeFigureOut">
              <a:rPr lang="el-GR" smtClean="0"/>
              <a:t>18/12/2023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AB6-B36C-4214-BE7C-8679A67E2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C7FB-B5B0-4A10-9DAB-DAB211B36AB8}" type="datetimeFigureOut">
              <a:rPr lang="el-GR" smtClean="0"/>
              <a:t>18/12/2023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AB6-B36C-4214-BE7C-8679A67E2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3C7FB-B5B0-4A10-9DAB-DAB211B36AB8}" type="datetimeFigureOut">
              <a:rPr lang="el-GR" smtClean="0"/>
              <a:t>18/12/2023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2FAB6-B36C-4214-BE7C-8679A67E2DC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Σε ποια εποχή βρισκόμαστε;</a:t>
            </a:r>
            <a:endParaRPr lang="el-GR" sz="2800" dirty="0"/>
          </a:p>
        </p:txBody>
      </p:sp>
      <p:pic>
        <p:nvPicPr>
          <p:cNvPr id="4" name="3 - Θέση περιεχομένου" descr="https://eclass02.sch.gr/modules/video/file.php?course=G1361276&amp;id=2003014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0306" y="2144722"/>
            <a:ext cx="7003387" cy="34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l-GR" sz="3100" dirty="0" smtClean="0"/>
              <a:t>ΑΡΧΑΪΚΗ </a:t>
            </a:r>
            <a:r>
              <a:rPr lang="el-GR" sz="3100" dirty="0"/>
              <a:t>ΕΠΟΧΗ (800-479 </a:t>
            </a:r>
            <a:r>
              <a:rPr lang="el-GR" sz="3100" dirty="0" err="1"/>
              <a:t>π.Χ.</a:t>
            </a:r>
            <a:r>
              <a:rPr lang="el-GR" sz="3100" dirty="0"/>
              <a:t>)</a:t>
            </a:r>
            <a:br>
              <a:rPr lang="el-GR" sz="3100" dirty="0"/>
            </a:br>
            <a:r>
              <a:rPr lang="el-GR" sz="3100" dirty="0"/>
              <a:t> 2. Η ΠΟΛΗ-ΚΡΑΤΟΣ ΚΑI Η ΕΞΕΛIΞΗ ΤΟY ΠΟΛIΤΕYΜΑΤΟΣ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4" name="3 - Θέση περιεχομένου" descr="χάρτης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13620" y="1600200"/>
            <a:ext cx="49167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 smtClean="0"/>
              <a:t>8ο</a:t>
            </a:r>
            <a:r>
              <a:rPr lang="el-GR" b="0" dirty="0"/>
              <a:t>ς</a:t>
            </a:r>
            <a:r>
              <a:rPr lang="el-GR" b="0" dirty="0" smtClean="0"/>
              <a:t> </a:t>
            </a:r>
            <a:r>
              <a:rPr lang="el-GR" b="0" dirty="0"/>
              <a:t>αιώνα </a:t>
            </a:r>
            <a:r>
              <a:rPr lang="el-GR" b="0" dirty="0" err="1"/>
              <a:t>π.Χ.</a:t>
            </a:r>
            <a:r>
              <a:rPr lang="el-GR" b="0" dirty="0"/>
              <a:t> </a:t>
            </a:r>
            <a:endParaRPr lang="el-GR" dirty="0"/>
          </a:p>
        </p:txBody>
      </p:sp>
      <p:pic>
        <p:nvPicPr>
          <p:cNvPr id="1026" name="Picture 2" descr="D:\ΔΙΣΚΟΣ\ΛΕΝΑ\1ο ΠΕΙΡΑΜΑΤΙΚΟ ΓΥΜΝΑΣΙΟ\ΙΣΤΟΡΙΑ Α\ΠΟΛΗ ΚΡΑΤΟΣ\ΠΟΛΗ ΚΡΑΤΟΣ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5050" y="1520625"/>
            <a:ext cx="5111750" cy="3357963"/>
          </a:xfrm>
          <a:prstGeom prst="rect">
            <a:avLst/>
          </a:prstGeom>
          <a:noFill/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 algn="ctr"/>
            <a:r>
              <a:rPr lang="el-GR" sz="1800" b="1" dirty="0" smtClean="0"/>
              <a:t>Η ΠΟΛΗ ΚΡΑΤΟΣ</a:t>
            </a:r>
            <a:endParaRPr lang="el-GR" sz="1800" b="1" dirty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Τη θέση του  φυλετικού κράτους πήρε </a:t>
            </a:r>
            <a:r>
              <a:rPr lang="el-GR" b="1" dirty="0"/>
              <a:t>η πόλη-κράτος</a:t>
            </a:r>
            <a:r>
              <a:rPr lang="el-GR" dirty="0"/>
              <a:t>. </a:t>
            </a:r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Με την </a:t>
            </a:r>
            <a:r>
              <a:rPr lang="el-GR" dirty="0"/>
              <a:t>ένωση </a:t>
            </a:r>
            <a:r>
              <a:rPr lang="el-GR" b="1" dirty="0"/>
              <a:t>των </a:t>
            </a:r>
            <a:r>
              <a:rPr lang="el-GR" b="1" dirty="0" smtClean="0"/>
              <a:t>συνοικισμών</a:t>
            </a:r>
            <a:endParaRPr lang="el-GR" dirty="0"/>
          </a:p>
          <a:p>
            <a:pPr algn="just"/>
            <a:r>
              <a:rPr lang="el-GR" dirty="0" smtClean="0"/>
              <a:t>δημιουργήθηκε η  </a:t>
            </a:r>
            <a:r>
              <a:rPr lang="el-GR" dirty="0"/>
              <a:t>πόλη </a:t>
            </a:r>
            <a:r>
              <a:rPr lang="el-GR" dirty="0" smtClean="0"/>
              <a:t> </a:t>
            </a:r>
            <a:r>
              <a:rPr lang="el-GR" b="1" dirty="0" smtClean="0"/>
              <a:t>(άστυ) (συνοικισμός : </a:t>
            </a:r>
            <a:r>
              <a:rPr lang="el-GR" dirty="0" smtClean="0"/>
              <a:t>H ενοποίηση μικρών οικισμών σε μία ευρύτερη οικιστική ενότητα, την πόλη)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/>
              <a:t>Πάνω στην </a:t>
            </a:r>
            <a:r>
              <a:rPr lang="el-GR" b="1" dirty="0"/>
              <a:t>ακρόπολη</a:t>
            </a:r>
            <a:r>
              <a:rPr lang="el-GR" dirty="0"/>
              <a:t> χτίζονταν οι ναοί και τα δημόσια κτίρια. </a:t>
            </a:r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/>
              <a:t>Κάτω και γύρω από </a:t>
            </a:r>
            <a:r>
              <a:rPr lang="el-GR" dirty="0" smtClean="0"/>
              <a:t>την ακρόπολη </a:t>
            </a:r>
            <a:r>
              <a:rPr lang="el-GR" dirty="0"/>
              <a:t>απλώνονταν οι κατοικίες και </a:t>
            </a:r>
            <a:r>
              <a:rPr lang="el-GR" dirty="0" smtClean="0"/>
              <a:t>η </a:t>
            </a:r>
            <a:r>
              <a:rPr lang="el-GR" b="1" dirty="0" smtClean="0"/>
              <a:t>αγορά:</a:t>
            </a:r>
            <a:r>
              <a:rPr lang="el-GR" dirty="0" smtClean="0"/>
              <a:t> </a:t>
            </a:r>
            <a:r>
              <a:rPr lang="el-GR" dirty="0"/>
              <a:t>καταστήματα, όπου τεχνίτες, ξυλουργοί, αγγειοπλάστες και έμποροι </a:t>
            </a:r>
            <a:r>
              <a:rPr lang="el-GR" dirty="0" smtClean="0"/>
              <a:t>εργάζονταν</a:t>
            </a:r>
            <a:r>
              <a:rPr lang="en-US" dirty="0" smtClean="0"/>
              <a:t> </a:t>
            </a:r>
            <a:r>
              <a:rPr lang="en-US" b="1" dirty="0" smtClean="0"/>
              <a:t>(</a:t>
            </a:r>
            <a:r>
              <a:rPr lang="el-GR" b="1" smtClean="0"/>
              <a:t>άστυ)</a:t>
            </a:r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/>
              <a:t>Σταδιακά η πόλη περιβάλλεται από </a:t>
            </a:r>
            <a:r>
              <a:rPr lang="el-GR" b="1" dirty="0" smtClean="0"/>
              <a:t>τείχη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Έξω από τα τείχη, στην </a:t>
            </a:r>
            <a:r>
              <a:rPr lang="el-GR" b="1" dirty="0"/>
              <a:t>ύπαιθρο</a:t>
            </a:r>
            <a:r>
              <a:rPr lang="el-GR" dirty="0"/>
              <a:t> </a:t>
            </a:r>
            <a:r>
              <a:rPr lang="el-GR" dirty="0" smtClean="0"/>
              <a:t>έμεναν όσοι ασχολούνταν </a:t>
            </a:r>
            <a:r>
              <a:rPr lang="el-GR" dirty="0"/>
              <a:t>με τη γεωργία και την κτηνοτροφία.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1800" dirty="0"/>
              <a:t>Ο πολίτης και η οπλιτική φάλαγγα</a:t>
            </a:r>
            <a:r>
              <a:rPr lang="el-GR" b="0" dirty="0"/>
              <a:t/>
            </a:r>
            <a:br>
              <a:rPr lang="el-GR" b="0" dirty="0"/>
            </a:b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5050" y="1105726"/>
            <a:ext cx="5111750" cy="418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b="1" u="sng" dirty="0" smtClean="0"/>
              <a:t>Οι πολίτες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αισθάνονται ασφαλείς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κ</a:t>
            </a:r>
            <a:r>
              <a:rPr lang="el-GR" dirty="0" smtClean="0"/>
              <a:t>αταλαβαίνουν ότι είναι μέλη μιας κοινότητας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μετέχουν ενεργά</a:t>
            </a:r>
            <a:r>
              <a:rPr lang="el-GR" dirty="0"/>
              <a:t> στη </a:t>
            </a:r>
            <a:r>
              <a:rPr lang="el-GR" dirty="0" smtClean="0"/>
              <a:t>διακυβέρνηση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στρατεύονται, συγκροτούν </a:t>
            </a:r>
            <a:r>
              <a:rPr lang="el-GR" dirty="0"/>
              <a:t>την </a:t>
            </a:r>
            <a:r>
              <a:rPr lang="el-GR" b="1" dirty="0" smtClean="0"/>
              <a:t>οπλιτική φάλαγγα</a:t>
            </a:r>
          </a:p>
          <a:p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b="1" dirty="0" smtClean="0"/>
              <a:t>Η οπλιτική φάλαγγα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/>
              <a:t>συμμετείχαν όσοι μπορούσαν να αγοράσουν με δική τους δαπάνη την </a:t>
            </a:r>
            <a:r>
              <a:rPr lang="el-GR" dirty="0" smtClean="0"/>
              <a:t>πανοπλία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 όσοι συμμετείχαν είχαν κοινό σκοπό, </a:t>
            </a:r>
            <a:r>
              <a:rPr lang="el-GR" dirty="0"/>
              <a:t>όλοι μαζί υπερασπίζονται την πόλη </a:t>
            </a:r>
            <a:r>
              <a:rPr lang="el-GR" dirty="0" smtClean="0"/>
              <a:t>τους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οι </a:t>
            </a:r>
            <a:r>
              <a:rPr lang="el-GR" dirty="0"/>
              <a:t>κοινωνικές διαφορές </a:t>
            </a:r>
            <a:r>
              <a:rPr lang="el-GR" dirty="0" smtClean="0"/>
              <a:t>περιορίστηκαν</a:t>
            </a:r>
          </a:p>
          <a:p>
            <a:pPr algn="just">
              <a:buFont typeface="Arial" pitchFamily="34" charset="0"/>
              <a:buChar char="•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πανοπλία των οπλιτών</a:t>
            </a:r>
            <a:endParaRPr lang="el-G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71106" y="273050"/>
            <a:ext cx="2919638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αποτελείται </a:t>
            </a:r>
            <a:r>
              <a:rPr lang="el-GR" dirty="0"/>
              <a:t>από</a:t>
            </a:r>
            <a:r>
              <a:rPr lang="el-G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dirty="0"/>
              <a:t>την περικεφαλαία</a:t>
            </a:r>
            <a:r>
              <a:rPr lang="el-GR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dirty="0"/>
              <a:t>τον θώρακα, 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τις </a:t>
            </a:r>
            <a:r>
              <a:rPr lang="el-GR" dirty="0"/>
              <a:t>περικνημίδες</a:t>
            </a:r>
            <a:r>
              <a:rPr lang="el-GR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δύο </a:t>
            </a:r>
            <a:r>
              <a:rPr lang="el-GR" dirty="0"/>
              <a:t>δόρατα (ακόντια), 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το ξίφος</a:t>
            </a:r>
          </a:p>
          <a:p>
            <a:r>
              <a:rPr lang="el-GR" dirty="0" smtClean="0"/>
              <a:t>την </a:t>
            </a:r>
            <a:r>
              <a:rPr lang="el-GR" dirty="0"/>
              <a:t>ασπίδα (όπλον).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πολίτευμα</a:t>
            </a:r>
            <a:r>
              <a:rPr lang="el-GR" b="0" dirty="0"/>
              <a:t/>
            </a:r>
            <a:br>
              <a:rPr lang="el-GR" b="0" dirty="0"/>
            </a:b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949667"/>
            <a:ext cx="5111750" cy="449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Πολίτευμα είναι </a:t>
            </a:r>
            <a:r>
              <a:rPr lang="el-GR" dirty="0"/>
              <a:t>το σύστημα </a:t>
            </a:r>
            <a:r>
              <a:rPr lang="el-GR" dirty="0" smtClean="0"/>
              <a:t>διακυβέρνησης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η βασιλεία είχε </a:t>
            </a:r>
            <a:r>
              <a:rPr lang="el-GR" dirty="0" smtClean="0"/>
              <a:t>παρακμάσει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Την εξουσία κατέλαβαν οι </a:t>
            </a:r>
            <a:r>
              <a:rPr lang="el-GR" dirty="0" smtClean="0"/>
              <a:t>ευγενείς, οι </a:t>
            </a:r>
            <a:r>
              <a:rPr lang="el-GR" b="1" dirty="0" smtClean="0"/>
              <a:t>άριστοι </a:t>
            </a:r>
            <a:r>
              <a:rPr lang="el-GR" dirty="0" smtClean="0"/>
              <a:t>(</a:t>
            </a:r>
            <a:r>
              <a:rPr lang="el-GR" dirty="0"/>
              <a:t>ιδιοκτήτες γης, που παλαιότερα αποτελούσαν και το συμβούλιο του </a:t>
            </a:r>
            <a:r>
              <a:rPr lang="el-GR" dirty="0" smtClean="0"/>
              <a:t>βασιλιά)</a:t>
            </a:r>
            <a:r>
              <a:rPr lang="el-GR" b="1" dirty="0" smtClean="0"/>
              <a:t> </a:t>
            </a:r>
            <a:r>
              <a:rPr lang="el-GR" dirty="0" smtClean="0"/>
              <a:t>και </a:t>
            </a:r>
            <a:r>
              <a:rPr lang="el-GR" dirty="0"/>
              <a:t>έτσι το πολίτευμα έγινε </a:t>
            </a:r>
            <a:r>
              <a:rPr lang="el-GR" b="1" dirty="0" smtClean="0"/>
              <a:t>αριστοκρατικό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Με την ανάπτυξη του εμπορίου </a:t>
            </a:r>
            <a:r>
              <a:rPr lang="el-GR" dirty="0" smtClean="0"/>
              <a:t>δημιουργήθηκε </a:t>
            </a:r>
            <a:r>
              <a:rPr lang="el-GR" dirty="0"/>
              <a:t>μία νέα </a:t>
            </a:r>
            <a:r>
              <a:rPr lang="el-GR" dirty="0" smtClean="0"/>
              <a:t>τάξη </a:t>
            </a:r>
            <a:r>
              <a:rPr lang="el-GR" b="1" dirty="0"/>
              <a:t>πλουσίων</a:t>
            </a:r>
            <a:r>
              <a:rPr lang="el-GR" dirty="0" smtClean="0"/>
              <a:t> οι οποίοι </a:t>
            </a:r>
            <a:r>
              <a:rPr lang="el-GR" dirty="0"/>
              <a:t>αφαίρεσε την εξουσία από τους </a:t>
            </a:r>
            <a:r>
              <a:rPr lang="el-GR" dirty="0" smtClean="0"/>
              <a:t>αριστοκράτες, επέβαλαν τη </a:t>
            </a:r>
            <a:r>
              <a:rPr lang="el-GR" dirty="0"/>
              <a:t>δική τους εξουσία και το πολίτευμα έγινε </a:t>
            </a:r>
            <a:r>
              <a:rPr lang="el-GR" b="1" dirty="0"/>
              <a:t>ολιγαρχικό</a:t>
            </a:r>
            <a:r>
              <a:rPr lang="el-GR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Τα προβλήματα, όμως παρέμεναν και ξεσπούσαν ταραχές.  Κάποιοι τις εκμεταλλεύτηκαν και πήραν την εξουσία (μερικές φορές με την υποστήριξη του λαού), επέβαλαν </a:t>
            </a:r>
            <a:r>
              <a:rPr lang="el-GR" dirty="0"/>
              <a:t> </a:t>
            </a:r>
            <a:r>
              <a:rPr lang="el-GR" b="1" dirty="0"/>
              <a:t>τυραννικό</a:t>
            </a:r>
            <a:r>
              <a:rPr lang="el-GR" dirty="0"/>
              <a:t> </a:t>
            </a:r>
            <a:r>
              <a:rPr lang="el-GR" dirty="0" smtClean="0"/>
              <a:t>καθεστώς (δεν έδιναν λόγο σε κανέναν, έκαναν μεγάλα έργα)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Ας βρούμε τα πολιτεύματα</a:t>
            </a:r>
            <a:endParaRPr lang="el-GR" sz="2800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00200"/>
            <a:ext cx="5688632" cy="4525963"/>
          </a:xfrm>
        </p:spPr>
      </p:pic>
    </p:spTree>
    <p:extLst>
      <p:ext uri="{BB962C8B-B14F-4D97-AF65-F5344CB8AC3E}">
        <p14:creationId xmlns:p14="http://schemas.microsoft.com/office/powerpoint/2010/main" val="409969934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128</Words>
  <Application>Microsoft Office PowerPoint</Application>
  <PresentationFormat>Προβολή στην οθόνη (4:3)</PresentationFormat>
  <Paragraphs>39</Paragraphs>
  <Slides>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Θέμα του Office</vt:lpstr>
      <vt:lpstr>Σε ποια εποχή βρισκόμαστε;</vt:lpstr>
      <vt:lpstr> ΑΡΧΑΪΚΗ ΕΠΟΧΗ (800-479 π.Χ.)  2. Η ΠΟΛΗ-ΚΡΑΤΟΣ ΚΑI Η ΕΞΕΛIΞΗ ΤΟY ΠΟΛIΤΕYΜΑΤΟΣ </vt:lpstr>
      <vt:lpstr>8ος αιώνα π.Χ. </vt:lpstr>
      <vt:lpstr>Ο πολίτης και η οπλιτική φάλαγγα </vt:lpstr>
      <vt:lpstr>πανοπλία των οπλιτών</vt:lpstr>
      <vt:lpstr>Το πολίτευμα </vt:lpstr>
      <vt:lpstr>Ας βρούμε τα πολιτεύματα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ΑΡΧΑΪΚΗ ΕΠΟΧΗ (800-479 π.Χ.)  2. Η ΠΟΛΗ-ΚΡΑΤΟΣ ΚΑI Η ΕΞΕΛIΞΗ ΤΟY ΠΟΛIΤΕYΜΑΤΟΣ</dc:title>
  <dc:creator>user</dc:creator>
  <cp:lastModifiedBy>User</cp:lastModifiedBy>
  <cp:revision>11</cp:revision>
  <dcterms:created xsi:type="dcterms:W3CDTF">2023-12-13T18:32:55Z</dcterms:created>
  <dcterms:modified xsi:type="dcterms:W3CDTF">2023-12-18T13:18:09Z</dcterms:modified>
</cp:coreProperties>
</file>