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0884-D1F3-4A1C-84AE-C795A7FE57AB}" type="datetimeFigureOut">
              <a:rPr lang="el-GR" smtClean="0"/>
              <a:pPr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9903-9EF6-428D-BFA1-AD9EE3363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ΕΥΖΩΝΕΣ </a:t>
            </a:r>
            <a:br>
              <a:rPr lang="el-GR" dirty="0" smtClean="0"/>
            </a:br>
            <a:r>
              <a:rPr lang="el-GR" dirty="0" smtClean="0"/>
              <a:t>ΥΠΕΡΗΦΑΝΟΙ ΕΛΛΗΝΕΣ</a:t>
            </a:r>
            <a:endParaRPr lang="el-GR" dirty="0"/>
          </a:p>
        </p:txBody>
      </p:sp>
      <p:pic>
        <p:nvPicPr>
          <p:cNvPr id="2050" name="Picture 2" descr="3 ήρωες εύζωνες δεν εγκατέλειψαν τη σκοπιά τους, ούτε τη στιγμή που δίπλα  τους εξεράγει βόμβα!! [ΒΙΝΤΕΟ] | PoliceNET of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491574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89318837_2662083340567407_1076895695794864128_o.png"/>
          <p:cNvPicPr>
            <a:picLocks noChangeAspect="1"/>
          </p:cNvPicPr>
          <p:nvPr/>
        </p:nvPicPr>
        <p:blipFill>
          <a:blip r:embed="rId3" cstate="print"/>
          <a:srcRect l="18146" r="29066"/>
          <a:stretch>
            <a:fillRect/>
          </a:stretch>
        </p:blipFill>
        <p:spPr>
          <a:xfrm>
            <a:off x="467544" y="1700808"/>
            <a:ext cx="2520280" cy="4774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392488" cy="617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37547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ΖΩΝΗ ΕΥΖΩΝΑ </a:t>
            </a:r>
            <a:br>
              <a:rPr lang="el-GR" dirty="0" smtClean="0"/>
            </a:br>
            <a:r>
              <a:rPr lang="el-GR" dirty="0" smtClean="0"/>
              <a:t>ΑΝΑΣΠΑΣΤΟΣ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romaktiko6.JPG"/>
          <p:cNvPicPr>
            <a:picLocks noChangeAspect="1"/>
          </p:cNvPicPr>
          <p:nvPr/>
        </p:nvPicPr>
        <p:blipFill>
          <a:blip r:embed="rId2" cstate="print"/>
          <a:srcRect l="29505" r="17203"/>
          <a:stretch>
            <a:fillRect/>
          </a:stretch>
        </p:blipFill>
        <p:spPr>
          <a:xfrm>
            <a:off x="179512" y="116632"/>
            <a:ext cx="3600400" cy="4242782"/>
          </a:xfrm>
          <a:prstGeom prst="rect">
            <a:avLst/>
          </a:prstGeom>
        </p:spPr>
      </p:pic>
      <p:pic>
        <p:nvPicPr>
          <p:cNvPr id="3" name="2 - Εικόνα" descr="0.jpg"/>
          <p:cNvPicPr>
            <a:picLocks noChangeAspect="1"/>
          </p:cNvPicPr>
          <p:nvPr/>
        </p:nvPicPr>
        <p:blipFill>
          <a:blip r:embed="rId3" cstate="print"/>
          <a:srcRect t="15875" b="17188"/>
          <a:stretch>
            <a:fillRect/>
          </a:stretch>
        </p:blipFill>
        <p:spPr>
          <a:xfrm>
            <a:off x="3563888" y="1628800"/>
            <a:ext cx="5450541" cy="2736304"/>
          </a:xfrm>
          <a:prstGeom prst="rect">
            <a:avLst/>
          </a:prstGeom>
        </p:spPr>
      </p:pic>
      <p:sp>
        <p:nvSpPr>
          <p:cNvPr id="4" name="3 - Στρογγυλεμένο ορθογώνιο"/>
          <p:cNvSpPr/>
          <p:nvPr/>
        </p:nvSpPr>
        <p:spPr>
          <a:xfrm>
            <a:off x="395536" y="5013176"/>
            <a:ext cx="8496944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dirty="0" err="1" smtClean="0"/>
              <a:t>T</a:t>
            </a:r>
            <a:r>
              <a:rPr lang="el-GR" sz="2000" b="1" dirty="0" err="1" smtClean="0"/>
              <a:t>σαρούχια</a:t>
            </a:r>
            <a:r>
              <a:rPr lang="el-GR" sz="2000" b="1" dirty="0" smtClean="0"/>
              <a:t> </a:t>
            </a:r>
            <a:r>
              <a:rPr lang="el-GR" sz="2000" dirty="0" smtClean="0"/>
              <a:t>είναι και αυτή μια λέξη τουρκικής προέλευσης ( </a:t>
            </a:r>
            <a:r>
              <a:rPr lang="el-GR" sz="2000" dirty="0" err="1" smtClean="0"/>
              <a:t>çaruk</a:t>
            </a:r>
            <a:r>
              <a:rPr lang="el-GR" sz="2000" dirty="0" smtClean="0"/>
              <a:t>) και σημαίνει το σανδάλι με την πέτσινη σόλα. </a:t>
            </a:r>
            <a:endParaRPr lang="el-GR" sz="2000" dirty="0" smtClean="0"/>
          </a:p>
          <a:p>
            <a:pPr algn="ctr"/>
            <a:r>
              <a:rPr lang="el-GR" sz="2000" dirty="0" smtClean="0"/>
              <a:t>Αλήθεια γνωρίζετε ότι τα τσαρούχια ζυγίζουν 3 κιλά και έχουν στη σόλα 60 καρφιά και ένα πέταλο</a:t>
            </a:r>
            <a:r>
              <a:rPr lang="el-GR" sz="2000" dirty="0" smtClean="0"/>
              <a:t>;</a:t>
            </a:r>
            <a:endParaRPr lang="el-GR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kthesi-i-epanastasi-tou-1821-sti-makedon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04448" cy="537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ΟΠΛΑ ΕΥΖΩΝΩΝ ΚΑΙ ΤΣΟΛΙΑΔΩΝ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Evzones-ceremonial-wojskowy.jpg"/>
          <p:cNvPicPr>
            <a:picLocks noChangeAspect="1"/>
          </p:cNvPicPr>
          <p:nvPr/>
        </p:nvPicPr>
        <p:blipFill>
          <a:blip r:embed="rId2" cstate="print"/>
          <a:srcRect l="13713" r="15728" b="4641"/>
          <a:stretch>
            <a:fillRect/>
          </a:stretch>
        </p:blipFill>
        <p:spPr>
          <a:xfrm>
            <a:off x="1979712" y="2316510"/>
            <a:ext cx="5040560" cy="4541490"/>
          </a:xfrm>
          <a:prstGeom prst="rect">
            <a:avLst/>
          </a:prstGeom>
        </p:spPr>
      </p:pic>
      <p:pic>
        <p:nvPicPr>
          <p:cNvPr id="2" name="1 - Εικόνα" descr="14_1_1.jpg"/>
          <p:cNvPicPr>
            <a:picLocks noChangeAspect="1"/>
          </p:cNvPicPr>
          <p:nvPr/>
        </p:nvPicPr>
        <p:blipFill>
          <a:blip r:embed="rId3" cstate="print"/>
          <a:srcRect l="25651" t="18443" r="24758" b="9014"/>
          <a:stretch>
            <a:fillRect/>
          </a:stretch>
        </p:blipFill>
        <p:spPr>
          <a:xfrm>
            <a:off x="0" y="0"/>
            <a:ext cx="2880320" cy="512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Η πρωτοσέλιδη συγγνώμη της Καθημερινής στους Εύζωνες της Προεδρικής Φρουράς"/>
          <p:cNvPicPr>
            <a:picLocks noChangeAspect="1" noChangeArrowheads="1"/>
          </p:cNvPicPr>
          <p:nvPr/>
        </p:nvPicPr>
        <p:blipFill>
          <a:blip r:embed="rId4" cstate="print"/>
          <a:srcRect l="39689" r="28181" b="6172"/>
          <a:stretch>
            <a:fillRect/>
          </a:stretch>
        </p:blipFill>
        <p:spPr bwMode="auto">
          <a:xfrm>
            <a:off x="6407696" y="0"/>
            <a:ext cx="27363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4860032" y="1268760"/>
            <a:ext cx="1368152" cy="288032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1 - Εικόνα" descr="foresia11576636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028384" cy="5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5733256"/>
            <a:ext cx="8229600" cy="9269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>Στην </a:t>
            </a:r>
            <a:r>
              <a:rPr lang="el-GR" sz="2200" dirty="0" smtClean="0"/>
              <a:t>ιματιοθήκη της Προεδρικής Φρουράς περιλαμβάνεται πλέον η θρακιώτικη φορεσιά.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f80cf81cebfceb5ceb4cf81ceb9cebaceb7-cf86cf81cebfcf85cf81ce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28092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es-9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928360" cy="6661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pr\OneDrive\Υπολογιστής\b889d5a2661996d2dcfbf6edf4529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50" y="548680"/>
            <a:ext cx="8870501" cy="581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VZO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689676" cy="654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Oι Εύζωνοι Προεδρική Φρουρά Άγνωστος Στρατιώ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3 - Εικόνα" descr="αρχείο λήψη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4139952" cy="4121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larmouseia.thessaly.gov.gr/dbData/Ekthema/MMS_016_fario_7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840760" cy="38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200" b="1" dirty="0" smtClean="0"/>
              <a:t/>
            </a:r>
            <a:br>
              <a:rPr lang="el-GR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err="1" smtClean="0"/>
              <a:t>Φάριο</a:t>
            </a:r>
            <a:r>
              <a:rPr lang="el-GR" sz="2200" b="1" dirty="0" smtClean="0"/>
              <a:t> </a:t>
            </a:r>
            <a:r>
              <a:rPr lang="el-GR" sz="2200" b="1" dirty="0" smtClean="0"/>
              <a:t>(ή </a:t>
            </a:r>
            <a:r>
              <a:rPr lang="el-GR" sz="2200" b="1" dirty="0" err="1" smtClean="0"/>
              <a:t>φάρεο</a:t>
            </a:r>
            <a:r>
              <a:rPr lang="el-GR" sz="2200" b="1" dirty="0" smtClean="0"/>
              <a:t>)</a:t>
            </a:r>
            <a:r>
              <a:rPr lang="el-GR" sz="2200" dirty="0" smtClean="0"/>
              <a:t>. Είναι το καπέλο του εύζωνα από κόκκινη τσόχα, που στο κέντρο του μετώπου φέρει το ελληνικό εθνόσημο. Η μακριά μαύρη φούντα, από μετάξι αποτελεί χαρακτηριστικό κομμάτι του. Το σχήμα της θεωρείται πως συμβολίζει το δάκρυ του Χριστού στη Σταύρωση.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T_647011_Paradosiaki_Stoli_Poukamisa_Eyzona_1.png"/>
          <p:cNvPicPr>
            <a:picLocks noChangeAspect="1"/>
          </p:cNvPicPr>
          <p:nvPr/>
        </p:nvPicPr>
        <p:blipFill>
          <a:blip r:embed="rId2" cstate="print"/>
          <a:srcRect b="2580"/>
          <a:stretch>
            <a:fillRect/>
          </a:stretch>
        </p:blipFill>
        <p:spPr>
          <a:xfrm>
            <a:off x="1115616" y="260648"/>
            <a:ext cx="6408712" cy="4509120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000" b="1" dirty="0" smtClean="0"/>
              <a:t>Το πουκάμισο</a:t>
            </a:r>
            <a:r>
              <a:rPr lang="el-GR" sz="2000" dirty="0" smtClean="0"/>
              <a:t> είναι λευκού χρώματος και έχει μεγάλο άνοιγμα μανικιών. Το λευκό είναι το κυρίαρχο χρώμα σε ολόκληρη την ευζωνική στολή και θεωρείται πως συμβολίζει την αγνότητα των εθνικών αγώνων.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φέρμελη - Google 検索 | Traditional outfits, Greek traditional dress,  Traditional dre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5150012" cy="4896544"/>
          </a:xfrm>
          <a:prstGeom prst="rect">
            <a:avLst/>
          </a:prstGeom>
          <a:noFill/>
        </p:spPr>
      </p:pic>
      <p:pic>
        <p:nvPicPr>
          <p:cNvPr id="2" name="1 - Εικόνα" descr="5f835c321f000024500c1b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3528392" cy="4869160"/>
          </a:xfrm>
          <a:prstGeom prst="rect">
            <a:avLst/>
          </a:prstGeom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000" b="1" dirty="0" smtClean="0"/>
              <a:t>Η φέρμελη </a:t>
            </a:r>
            <a:r>
              <a:rPr lang="el-GR" sz="2000" dirty="0" smtClean="0"/>
              <a:t>είναι το γιλέκο του εύζωνα με λευκά και επίχρυσα νήματα, με τα οποία απεικονίζονται σχέδια λαογραφικής σημασίας. Ένα από αυτά αποτελούν τα αρχικά Χ και Ο, τα οποία θεωρείται ότι αντιστοιχούν στις λέξεις χριστιανός και ορθόδοξος.</a:t>
            </a:r>
            <a:endParaRPr lang="el-G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612-7_0_md (1).png"/>
          <p:cNvPicPr>
            <a:picLocks noChangeAspect="1"/>
          </p:cNvPicPr>
          <p:nvPr/>
        </p:nvPicPr>
        <p:blipFill>
          <a:blip r:embed="rId2" cstate="print"/>
          <a:srcRect t="27950" b="24800"/>
          <a:stretch>
            <a:fillRect/>
          </a:stretch>
        </p:blipFill>
        <p:spPr>
          <a:xfrm>
            <a:off x="1763688" y="188640"/>
            <a:ext cx="5708084" cy="4025421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37361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Η</a:t>
            </a:r>
            <a:r>
              <a:rPr lang="el-GR" sz="2000" b="1" dirty="0" smtClean="0"/>
              <a:t> </a:t>
            </a:r>
            <a:r>
              <a:rPr lang="el-GR" sz="2000" b="1" dirty="0" smtClean="0"/>
              <a:t>φουστανέλα </a:t>
            </a:r>
            <a:r>
              <a:rPr lang="el-GR" sz="2000" dirty="0" smtClean="0"/>
              <a:t>έχει 400 πτυχές, όσα και τα χρόνια της τουρκικής σκλαβιάς, οι οποίες δεν σιδερώνονται, αλλά γίνονται από τους ίδιους τους εύζωνες με «πάτημα και χέρι».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</Words>
  <Application>Microsoft Office PowerPoint</Application>
  <PresentationFormat>Προβολή στην οθόνη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ΕΥΖΩΝΕΣ  ΥΠΕΡΗΦΑΝΟΙ ΕΛΛΗΝΕΣ</vt:lpstr>
      <vt:lpstr>Διαφάνεια 2</vt:lpstr>
      <vt:lpstr>Διαφάνεια 3</vt:lpstr>
      <vt:lpstr>Διαφάνεια 4</vt:lpstr>
      <vt:lpstr>Διαφάνεια 5</vt:lpstr>
      <vt:lpstr>  Φάριο (ή φάρεο). Είναι το καπέλο του εύζωνα από κόκκινη τσόχα, που στο κέντρο του μετώπου φέρει το ελληνικό εθνόσημο. Η μακριά μαύρη φούντα, από μετάξι αποτελεί χαρακτηριστικό κομμάτι του. Το σχήμα της θεωρείται πως συμβολίζει το δάκρυ του Χριστού στη Σταύρωση.  </vt:lpstr>
      <vt:lpstr>Το πουκάμισο είναι λευκού χρώματος και έχει μεγάλο άνοιγμα μανικιών. Το λευκό είναι το κυρίαρχο χρώμα σε ολόκληρη την ευζωνική στολή και θεωρείται πως συμβολίζει την αγνότητα των εθνικών αγώνων.</vt:lpstr>
      <vt:lpstr>Η φέρμελη είναι το γιλέκο του εύζωνα με λευκά και επίχρυσα νήματα, με τα οποία απεικονίζονται σχέδια λαογραφικής σημασίας. Ένα από αυτά αποτελούν τα αρχικά Χ και Ο, τα οποία θεωρείται ότι αντιστοιχούν στις λέξεις χριστιανός και ορθόδοξος.</vt:lpstr>
      <vt:lpstr>  Η φουστανέλα έχει 400 πτυχές, όσα και τα χρόνια της τουρκικής σκλαβιάς, οι οποίες δεν σιδερώνονται, αλλά γίνονται από τους ίδιους τους εύζωνες με «πάτημα και χέρι». </vt:lpstr>
      <vt:lpstr>ΖΩΝΗ ΕΥΖΩΝΑ  ΑΝΑΣΠΑΣΤΟΣ</vt:lpstr>
      <vt:lpstr>Διαφάνεια 11</vt:lpstr>
      <vt:lpstr>ΟΠΛΑ ΕΥΖΩΝΩΝ ΚΑΙ ΤΣΟΛΙΑΔΩΝ</vt:lpstr>
      <vt:lpstr>Διαφάνεια 13</vt:lpstr>
      <vt:lpstr>    Στην ιματιοθήκη της Προεδρικής Φρουράς περιλαμβάνεται πλέον η θρακιώτικη φορεσιά.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ΤΟΝΙΔΗΣ ΔΗΜΗΤΡΙΟΣ</dc:creator>
  <cp:lastModifiedBy>ΤΟΝΙΔΗΣ ΔΗΜΗΤΡΙΟΣ</cp:lastModifiedBy>
  <cp:revision>12</cp:revision>
  <dcterms:created xsi:type="dcterms:W3CDTF">2021-03-19T14:25:24Z</dcterms:created>
  <dcterms:modified xsi:type="dcterms:W3CDTF">2021-03-21T19:43:19Z</dcterms:modified>
</cp:coreProperties>
</file>