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4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170A"/>
    <a:srgbClr val="1D2416"/>
    <a:srgbClr val="151A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BE99F-872F-4F98-A4BD-2FD5138F0FFB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41113-E1A3-4953-B5C8-85253E5056D4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41113-E1A3-4953-B5C8-85253E5056D4}" type="slidenum">
              <a:rPr lang="el-GR" smtClean="0"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41113-E1A3-4953-B5C8-85253E5056D4}" type="slidenum">
              <a:rPr lang="el-GR" smtClean="0"/>
              <a:t>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D297203-B050-4589-84C1-CEFC557E9FBC}" type="datetimeFigureOut">
              <a:rPr lang="el-GR" smtClean="0"/>
              <a:t>6/4/2014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23D5870-B11B-472E-881F-F32333CF4D09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Δικτυα</a:t>
            </a:r>
            <a:r>
              <a:rPr lang="el-GR" dirty="0" smtClean="0"/>
              <a:t> </a:t>
            </a:r>
            <a:r>
              <a:rPr lang="el-GR" dirty="0" err="1" smtClean="0"/>
              <a:t>υπολογιστων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Κεφάλαιο 4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Μειονεκτήματα δικτύων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b="1" dirty="0" smtClean="0"/>
              <a:t>Ασφάλεια </a:t>
            </a:r>
            <a:r>
              <a:rPr lang="el-GR" dirty="0" smtClean="0"/>
              <a:t>– εισβολή ανεπιθύμητων </a:t>
            </a:r>
            <a:r>
              <a:rPr lang="el-GR" dirty="0" smtClean="0">
                <a:sym typeface="Wingdings" pitchFamily="2" charset="2"/>
              </a:rPr>
              <a:t> χρήση κωδικών ασφαλείας</a:t>
            </a:r>
          </a:p>
          <a:p>
            <a:endParaRPr lang="el-GR" dirty="0" smtClean="0">
              <a:sym typeface="Wingdings" pitchFamily="2" charset="2"/>
            </a:endParaRPr>
          </a:p>
          <a:p>
            <a:r>
              <a:rPr lang="el-GR" b="1" dirty="0" smtClean="0"/>
              <a:t>Ιοί </a:t>
            </a:r>
            <a:r>
              <a:rPr lang="el-GR" dirty="0" smtClean="0">
                <a:sym typeface="Wingdings" pitchFamily="2" charset="2"/>
              </a:rPr>
              <a:t> </a:t>
            </a:r>
            <a:r>
              <a:rPr lang="el-GR" dirty="0" err="1" smtClean="0">
                <a:sym typeface="Wingdings" pitchFamily="2" charset="2"/>
              </a:rPr>
              <a:t>αντιϊικά</a:t>
            </a:r>
            <a:r>
              <a:rPr lang="el-GR" dirty="0" smtClean="0">
                <a:sym typeface="Wingdings" pitchFamily="2" charset="2"/>
              </a:rPr>
              <a:t> προγράμματα + αντίγραφα ασφαλείας</a:t>
            </a:r>
            <a:endParaRPr lang="el-GR" dirty="0"/>
          </a:p>
        </p:txBody>
      </p:sp>
      <p:pic>
        <p:nvPicPr>
          <p:cNvPr id="1026" name="Picture 2" descr="https://encrypted-tbn3.gstatic.com/images?q=tbn:ANd9GcTpE7J2Hq914ainGf5dh2uaWNMqAtaVoEG_r4jC2xikb11_sAHcOMwYsbu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365104"/>
            <a:ext cx="3168352" cy="23218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δίκτυο;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709160"/>
          </a:xfrm>
        </p:spPr>
        <p:txBody>
          <a:bodyPr/>
          <a:lstStyle/>
          <a:p>
            <a:r>
              <a:rPr lang="el-GR" dirty="0" smtClean="0"/>
              <a:t>Εθνικό οδικό δίκτυο</a:t>
            </a:r>
          </a:p>
          <a:p>
            <a:endParaRPr lang="el-GR" dirty="0" smtClean="0"/>
          </a:p>
          <a:p>
            <a:r>
              <a:rPr lang="el-GR" dirty="0" smtClean="0"/>
              <a:t>Τηλεφωνικό δίκτυο</a:t>
            </a:r>
          </a:p>
          <a:p>
            <a:endParaRPr lang="el-GR" dirty="0" smtClean="0"/>
          </a:p>
          <a:p>
            <a:r>
              <a:rPr lang="el-GR" dirty="0" smtClean="0"/>
              <a:t>Σιδηροδρομικό δίκτυο</a:t>
            </a:r>
          </a:p>
          <a:p>
            <a:endParaRPr lang="el-GR" dirty="0" smtClean="0"/>
          </a:p>
          <a:p>
            <a:r>
              <a:rPr lang="el-GR" dirty="0" smtClean="0"/>
              <a:t>Δίκτυο ηλεκτρισμού</a:t>
            </a:r>
          </a:p>
          <a:p>
            <a:endParaRPr lang="el-GR" dirty="0" smtClean="0"/>
          </a:p>
          <a:p>
            <a:r>
              <a:rPr lang="el-GR" dirty="0" smtClean="0"/>
              <a:t>Δίκτυο ύδρευσης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4716016" y="1772816"/>
            <a:ext cx="431881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Ένα σύνολο αντικειμένων</a:t>
            </a:r>
          </a:p>
          <a:p>
            <a:r>
              <a:rPr lang="el-GR" sz="2800" dirty="0" smtClean="0"/>
              <a:t>ή ανθρώπων που συνδέονται</a:t>
            </a:r>
          </a:p>
          <a:p>
            <a:r>
              <a:rPr lang="el-GR" sz="2800" dirty="0"/>
              <a:t>μ</a:t>
            </a:r>
            <a:r>
              <a:rPr lang="el-GR" sz="2800" dirty="0" smtClean="0"/>
              <a:t>εταξύ  τους για ένα σκοπό</a:t>
            </a:r>
            <a:endParaRPr lang="el-GR" sz="2800" dirty="0"/>
          </a:p>
        </p:txBody>
      </p:sp>
      <p:pic>
        <p:nvPicPr>
          <p:cNvPr id="12290" name="Picture 2" descr="http://gregzer.pbworks.com/f/%CE%9F%CE%B4%CE%B9%CE%BA%CF%8C%20%CE%B4%CE%AF%CE%BA%CF%84%CF%85%CE%B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284984"/>
            <a:ext cx="3560837" cy="3256958"/>
          </a:xfrm>
          <a:prstGeom prst="rect">
            <a:avLst/>
          </a:prstGeom>
          <a:noFill/>
        </p:spPr>
      </p:pic>
      <p:pic>
        <p:nvPicPr>
          <p:cNvPr id="12292" name="Picture 4" descr="https://encrypted-tbn3.gstatic.com/images?q=tbn:ANd9GcRtPC89U9KuuzSMUTigS-83H7GMenQO6cSrgxT2KZTrol-52hr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188640"/>
            <a:ext cx="1993404" cy="14950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encrypted-tbn0.gstatic.com/images?q=tbn:ANd9GcRFetgOeB-9VTQLLw5ahXEb_M4j0C1qkX4k1BtCuhJ_LduRAXD-x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03987" y="3889516"/>
            <a:ext cx="3040013" cy="2968484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δίκτυο υπολογιστών;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28800"/>
            <a:ext cx="8229600" cy="4709160"/>
          </a:xfrm>
        </p:spPr>
        <p:txBody>
          <a:bodyPr/>
          <a:lstStyle/>
          <a:p>
            <a:r>
              <a:rPr lang="el-GR" dirty="0" smtClean="0"/>
              <a:t>Ένα σύνολο από δύο ή περισσότερους υπολογιστές που συνδέονται μεταξύ τους, ώστε να μπορούν: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>
                <a:solidFill>
                  <a:schemeClr val="accent5">
                    <a:lumMod val="50000"/>
                  </a:schemeClr>
                </a:solidFill>
              </a:rPr>
              <a:t>Να ανταλλάσσουν δεδομένα και αρχεία</a:t>
            </a:r>
          </a:p>
          <a:p>
            <a:r>
              <a:rPr lang="el-GR" dirty="0" smtClean="0">
                <a:solidFill>
                  <a:srgbClr val="1D2416"/>
                </a:solidFill>
              </a:rPr>
              <a:t>Να μοιράζονται κοινές εφαρμογές </a:t>
            </a:r>
            <a:endParaRPr lang="el-GR" dirty="0" smtClean="0">
              <a:solidFill>
                <a:srgbClr val="1D2416"/>
              </a:solidFill>
            </a:endParaRPr>
          </a:p>
          <a:p>
            <a:r>
              <a:rPr lang="el-GR" dirty="0" smtClean="0">
                <a:solidFill>
                  <a:srgbClr val="62170A"/>
                </a:solidFill>
              </a:rPr>
              <a:t>Να μοιράζονται κοινές συσκευές (εκτυπωτές, σαρωτές, σκληρούς δίσκους)</a:t>
            </a:r>
            <a:endParaRPr lang="el-GR" dirty="0">
              <a:solidFill>
                <a:srgbClr val="62170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Σύνδεση υπολογιστών - Υλικό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709160"/>
          </a:xfrm>
        </p:spPr>
        <p:txBody>
          <a:bodyPr/>
          <a:lstStyle/>
          <a:p>
            <a:pPr algn="ctr"/>
            <a:r>
              <a:rPr lang="el-GR" dirty="0" smtClean="0"/>
              <a:t>Ενσύρματη </a:t>
            </a:r>
            <a:endParaRPr lang="el-GR" dirty="0"/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323528" y="1844824"/>
            <a:ext cx="1656184" cy="79208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/>
              <a:t>Κάρτα δικτύου</a:t>
            </a:r>
            <a:endParaRPr lang="el-GR" sz="2400" dirty="0"/>
          </a:p>
        </p:txBody>
      </p:sp>
      <p:sp>
        <p:nvSpPr>
          <p:cNvPr id="5" name="4 - Βέλος προς τα κάτω"/>
          <p:cNvSpPr/>
          <p:nvPr/>
        </p:nvSpPr>
        <p:spPr>
          <a:xfrm>
            <a:off x="1979712" y="1916832"/>
            <a:ext cx="2808312" cy="1800200"/>
          </a:xfrm>
          <a:prstGeom prst="downArrow">
            <a:avLst>
              <a:gd name="adj1" fmla="val 50000"/>
              <a:gd name="adj2" fmla="val 5156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>
                <a:solidFill>
                  <a:srgbClr val="002060"/>
                </a:solidFill>
              </a:rPr>
              <a:t>Καλώδια για 2 η/υ</a:t>
            </a:r>
            <a:endParaRPr lang="el-GR" sz="2400" dirty="0">
              <a:solidFill>
                <a:srgbClr val="002060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2555776" y="3861048"/>
            <a:ext cx="1656184" cy="6480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>
                <a:solidFill>
                  <a:srgbClr val="002060"/>
                </a:solidFill>
              </a:rPr>
              <a:t>παράλληλη</a:t>
            </a:r>
            <a:endParaRPr lang="el-GR" sz="2400" dirty="0">
              <a:solidFill>
                <a:srgbClr val="002060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2555776" y="5517232"/>
            <a:ext cx="1656184" cy="6480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</a:rPr>
              <a:t>firewire</a:t>
            </a:r>
            <a:endParaRPr lang="el-GR" sz="2400" dirty="0">
              <a:solidFill>
                <a:srgbClr val="002060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2555776" y="4653136"/>
            <a:ext cx="1656184" cy="6480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</a:rPr>
              <a:t>usb</a:t>
            </a:r>
            <a:endParaRPr lang="el-GR" sz="2400" b="1" dirty="0">
              <a:solidFill>
                <a:srgbClr val="002060"/>
              </a:solidFill>
            </a:endParaRPr>
          </a:p>
        </p:txBody>
      </p:sp>
      <p:sp>
        <p:nvSpPr>
          <p:cNvPr id="9" name="8 - Βέλος προς τα κάτω"/>
          <p:cNvSpPr/>
          <p:nvPr/>
        </p:nvSpPr>
        <p:spPr>
          <a:xfrm>
            <a:off x="5580112" y="1700808"/>
            <a:ext cx="2808312" cy="1800200"/>
          </a:xfrm>
          <a:prstGeom prst="downArrow">
            <a:avLst>
              <a:gd name="adj1" fmla="val 50000"/>
              <a:gd name="adj2" fmla="val 5156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>
                <a:solidFill>
                  <a:srgbClr val="002060"/>
                </a:solidFill>
              </a:rPr>
              <a:t>Καλώδια για πολλούς η/υ</a:t>
            </a:r>
            <a:endParaRPr lang="el-GR" sz="2400" dirty="0">
              <a:solidFill>
                <a:srgbClr val="002060"/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6228184" y="3645024"/>
            <a:ext cx="1656184" cy="6480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>
                <a:solidFill>
                  <a:srgbClr val="002060"/>
                </a:solidFill>
              </a:rPr>
              <a:t>Συσκευή 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hub</a:t>
            </a:r>
            <a:endParaRPr lang="el-GR" sz="2400" dirty="0">
              <a:solidFill>
                <a:srgbClr val="002060"/>
              </a:solidFill>
            </a:endParaRPr>
          </a:p>
        </p:txBody>
      </p:sp>
      <p:pic>
        <p:nvPicPr>
          <p:cNvPr id="11266" name="Picture 2" descr="http://www.satspot.gr/ign_images/content/network/star_network_diagra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861048"/>
            <a:ext cx="3857625" cy="2809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Σύνδεση υπολογιστών - Υλικό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l-GR" dirty="0" err="1" smtClean="0"/>
              <a:t>σύρματη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611560" y="2348880"/>
            <a:ext cx="2520280" cy="151216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/>
              <a:t>Ασύρματη κάρτα δικτύου</a:t>
            </a:r>
            <a:endParaRPr lang="el-GR" sz="2400" dirty="0"/>
          </a:p>
        </p:txBody>
      </p:sp>
      <p:pic>
        <p:nvPicPr>
          <p:cNvPr id="7170" name="Picture 2" descr="http://users.sch.gr/angnikolou/tech_v/images/wireless-ap-networ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475998"/>
            <a:ext cx="3888432" cy="5382002"/>
          </a:xfrm>
          <a:prstGeom prst="rect">
            <a:avLst/>
          </a:prstGeom>
          <a:noFill/>
        </p:spPr>
      </p:pic>
      <p:sp>
        <p:nvSpPr>
          <p:cNvPr id="12" name="11 - Στρογγυλεμένο ορθογώνιο"/>
          <p:cNvSpPr/>
          <p:nvPr/>
        </p:nvSpPr>
        <p:spPr>
          <a:xfrm>
            <a:off x="539552" y="4221088"/>
            <a:ext cx="2520280" cy="151216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Wireless Access Point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Απομακρυσμένη σύνδεση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Τι γίνεται όμως αν οι υπολογιστές που θέλουμε να συνδέσουμε βρίσκονται σε μεγάλη απόσταση;</a:t>
            </a:r>
          </a:p>
          <a:p>
            <a:endParaRPr lang="el-GR" dirty="0" smtClean="0"/>
          </a:p>
          <a:p>
            <a:r>
              <a:rPr lang="el-GR" dirty="0" smtClean="0"/>
              <a:t>Τότε χρησιμοποιούμε τις </a:t>
            </a:r>
            <a:r>
              <a:rPr lang="el-GR" b="1" u="sng" dirty="0" smtClean="0"/>
              <a:t>τηλεπικοινωνιακές γραμμές της σταθερής ή και της κινητής τηλεφωνίας.</a:t>
            </a:r>
            <a:endParaRPr lang="el-GR" b="1" u="sng" dirty="0"/>
          </a:p>
        </p:txBody>
      </p:sp>
      <p:pic>
        <p:nvPicPr>
          <p:cNvPr id="2050" name="Picture 2" descr="http://www.forthnet.gr/media/texniki_ypostiriksi_new/voice/Syndesmologia/syndesmologia_adsl_over_pots_only_pho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025268"/>
            <a:ext cx="4536504" cy="2600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Σύνδεση υπολογιστών - Λογισμικό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Τα περισσότερα σύγχρονα Λειτουργικά Συστήματα υποστηρίζουν τη λειτουργία ενός δικτύου.</a:t>
            </a:r>
          </a:p>
          <a:p>
            <a:endParaRPr lang="el-GR" dirty="0" smtClean="0"/>
          </a:p>
          <a:p>
            <a:r>
              <a:rPr lang="el-GR" dirty="0" smtClean="0"/>
              <a:t>Η επιλογή του κατάλληλου Λειτουργικού Συστήματος εξαρτάται από το είδος και το μέγεθος του δικτύου.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Πρωτόκολλα επικοινωνίας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κανόνες και οι διαδικασίες που εφαρμόζονται για την επικοινωνία των υπολογιστών.</a:t>
            </a:r>
          </a:p>
          <a:p>
            <a:r>
              <a:rPr lang="el-GR" dirty="0" smtClean="0"/>
              <a:t>Πρωτόκολλα υπάρχουν και σε άλλα είδη επικοινωνία</a:t>
            </a:r>
            <a:r>
              <a:rPr lang="el-GR" dirty="0" smtClean="0"/>
              <a:t>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Πλεονεκτήματα δικτύων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Επικοινωνία υπολογιστών και ανταλλαγή δεδομένων (συλλογή, επεξεργασία, αποθήκευση διανομή)</a:t>
            </a:r>
          </a:p>
          <a:p>
            <a:r>
              <a:rPr lang="el-GR" dirty="0" smtClean="0"/>
              <a:t>Διαμοιρασμός εξοπλισμού, προγραμμάτων και δεδομένων</a:t>
            </a:r>
          </a:p>
          <a:p>
            <a:r>
              <a:rPr lang="el-GR" dirty="0" smtClean="0"/>
              <a:t>Εξοικονόμηση χρημάτων</a:t>
            </a:r>
          </a:p>
          <a:p>
            <a:r>
              <a:rPr lang="el-GR" dirty="0" smtClean="0"/>
              <a:t>Υψηλή αξιοπιστία (βλάβες, αντίγραφα ασφαλείας)</a:t>
            </a:r>
          </a:p>
          <a:p>
            <a:r>
              <a:rPr lang="el-GR" dirty="0" smtClean="0"/>
              <a:t>Ευκολία επέκτασης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69</TotalTime>
  <Words>240</Words>
  <Application>Microsoft Office PowerPoint</Application>
  <PresentationFormat>Προβολή στην οθόνη (4:3)</PresentationFormat>
  <Paragraphs>60</Paragraphs>
  <Slides>10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Αποκορύφωμα</vt:lpstr>
      <vt:lpstr>Δικτυα υπολογιστων</vt:lpstr>
      <vt:lpstr>Τι είναι δίκτυο;</vt:lpstr>
      <vt:lpstr>Τι είναι δίκτυο υπολογιστών;</vt:lpstr>
      <vt:lpstr>Σύνδεση υπολογιστών - Υλικό</vt:lpstr>
      <vt:lpstr>Σύνδεση υπολογιστών - Υλικό</vt:lpstr>
      <vt:lpstr>Απομακρυσμένη σύνδεση</vt:lpstr>
      <vt:lpstr>Σύνδεση υπολογιστών - Λογισμικό</vt:lpstr>
      <vt:lpstr>Πρωτόκολλα επικοινωνίας</vt:lpstr>
      <vt:lpstr>Πλεονεκτήματα δικτύων</vt:lpstr>
      <vt:lpstr>Μειονεκτήματα δικτύων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Δικτυα υπολογιστων</dc:title>
  <dc:creator>Άρτζη</dc:creator>
  <cp:lastModifiedBy>Άρτζη</cp:lastModifiedBy>
  <cp:revision>32</cp:revision>
  <dcterms:created xsi:type="dcterms:W3CDTF">2014-04-06T18:36:18Z</dcterms:created>
  <dcterms:modified xsi:type="dcterms:W3CDTF">2014-04-06T19:46:09Z</dcterms:modified>
</cp:coreProperties>
</file>