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3" r:id="rId3"/>
    <p:sldId id="262" r:id="rId4"/>
    <p:sldId id="258" r:id="rId5"/>
    <p:sldId id="264" r:id="rId6"/>
    <p:sldId id="266" r:id="rId7"/>
    <p:sldId id="265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2" autoAdjust="0"/>
    <p:restoredTop sz="94673" autoAdjust="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- Τίτλος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5" name="24 - Υπότιτλος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1" name="30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342CEA3-3058-4D43-AE35-B3DA76CB4003}" type="datetimeFigureOut">
              <a:rPr lang="el-GR" smtClean="0"/>
              <a:pPr/>
              <a:t>2/3/2022</a:t>
            </a:fld>
            <a:endParaRPr lang="el-GR"/>
          </a:p>
        </p:txBody>
      </p:sp>
      <p:sp>
        <p:nvSpPr>
          <p:cNvPr id="18" name="1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2/3/2022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2/3/2022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2/3/2022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342CEA3-3058-4D43-AE35-B3DA76CB4003}" type="datetimeFigureOut">
              <a:rPr lang="el-GR" smtClean="0"/>
              <a:pPr/>
              <a:t>2/3/2022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2/3/2022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2/3/2022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2/3/2022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342CEA3-3058-4D43-AE35-B3DA76CB4003}" type="datetimeFigureOut">
              <a:rPr lang="el-GR" smtClean="0"/>
              <a:pPr/>
              <a:t>2/3/2022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2/3/2022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2/3/2022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εικόνας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- Θέση τίτλου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1" name="30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7" name="26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342CEA3-3058-4D43-AE35-B3DA76CB4003}" type="datetimeFigureOut">
              <a:rPr lang="el-GR" smtClean="0"/>
              <a:pPr/>
              <a:t>2/3/2022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5400" dirty="0" smtClean="0"/>
              <a:t>ΡΗΜΑΤΑ</a:t>
            </a:r>
            <a:endParaRPr lang="el-GR" sz="5400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l-GR" sz="3600" b="0" dirty="0" smtClean="0"/>
              <a:t>ΦΩΝΕΣ</a:t>
            </a:r>
            <a:endParaRPr lang="el-GR" sz="3600" b="0" dirty="0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half" idx="3"/>
          </p:nvPr>
        </p:nvSpPr>
        <p:spPr/>
        <p:txBody>
          <a:bodyPr>
            <a:noAutofit/>
          </a:bodyPr>
          <a:lstStyle/>
          <a:p>
            <a:r>
              <a:rPr lang="el-GR" sz="3600" b="0" dirty="0" smtClean="0"/>
              <a:t>  ΔΙΑΘΕΣΕΙΣ</a:t>
            </a:r>
            <a:endParaRPr lang="el-GR" sz="3600" b="0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500034" y="2214554"/>
            <a:ext cx="4040188" cy="3786214"/>
          </a:xfrm>
        </p:spPr>
        <p:txBody>
          <a:bodyPr/>
          <a:lstStyle/>
          <a:p>
            <a:endParaRPr lang="el-GR" dirty="0" smtClean="0"/>
          </a:p>
          <a:p>
            <a:endParaRPr lang="el-GR" dirty="0" smtClean="0"/>
          </a:p>
          <a:p>
            <a:r>
              <a:rPr lang="el-GR" sz="2800" b="1" dirty="0" smtClean="0"/>
              <a:t>ΕΝΕΡΓΗΤΙΚΗ</a:t>
            </a:r>
          </a:p>
          <a:p>
            <a:endParaRPr lang="el-GR" sz="2800" b="1" dirty="0" smtClean="0"/>
          </a:p>
          <a:p>
            <a:r>
              <a:rPr lang="el-GR" sz="2800" b="1" dirty="0" smtClean="0"/>
              <a:t>ΠΑΘΗΤΙΚΗ</a:t>
            </a:r>
            <a:endParaRPr lang="el-GR" sz="2800" b="1" dirty="0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572001" y="1785926"/>
            <a:ext cx="4114800" cy="4340236"/>
          </a:xfrm>
        </p:spPr>
        <p:txBody>
          <a:bodyPr>
            <a:normAutofit/>
          </a:bodyPr>
          <a:lstStyle/>
          <a:p>
            <a:r>
              <a:rPr lang="el-GR" sz="2800" b="1" dirty="0" smtClean="0"/>
              <a:t>ΕΝΕΡΓΗΤΙΚΗ</a:t>
            </a:r>
          </a:p>
          <a:p>
            <a:endParaRPr lang="el-GR" sz="2800" b="1" dirty="0" smtClean="0"/>
          </a:p>
          <a:p>
            <a:r>
              <a:rPr lang="el-GR" sz="2800" b="1" dirty="0" smtClean="0"/>
              <a:t>ΠΑΘΗΤΙΚΗ</a:t>
            </a:r>
          </a:p>
          <a:p>
            <a:endParaRPr lang="el-GR" sz="2800" b="1" dirty="0" smtClean="0"/>
          </a:p>
          <a:p>
            <a:r>
              <a:rPr lang="el-GR" sz="2800" b="1" dirty="0" smtClean="0"/>
              <a:t>ΜΕΣΗ</a:t>
            </a:r>
          </a:p>
          <a:p>
            <a:endParaRPr lang="el-GR" sz="2800" b="1" dirty="0" smtClean="0"/>
          </a:p>
          <a:p>
            <a:r>
              <a:rPr lang="el-GR" sz="2800" b="1" dirty="0" smtClean="0"/>
              <a:t>ΟΥΔΕΤΕΡΗ</a:t>
            </a:r>
            <a:endParaRPr lang="el-GR" sz="2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5400" dirty="0" smtClean="0"/>
              <a:t>            </a:t>
            </a:r>
            <a:br>
              <a:rPr lang="el-GR" sz="5400" dirty="0" smtClean="0"/>
            </a:br>
            <a:r>
              <a:rPr lang="el-GR" sz="5400" dirty="0" smtClean="0"/>
              <a:t>             </a:t>
            </a:r>
            <a:r>
              <a:rPr lang="el-GR" sz="4800" dirty="0" smtClean="0"/>
              <a:t>ΦΩΝΕΣ</a:t>
            </a:r>
            <a:br>
              <a:rPr lang="el-GR" sz="4800" dirty="0" smtClean="0"/>
            </a:br>
            <a:endParaRPr lang="el-GR" sz="3100" b="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00034" y="1600201"/>
            <a:ext cx="3477606" cy="3829064"/>
          </a:xfrm>
        </p:spPr>
        <p:txBody>
          <a:bodyPr>
            <a:normAutofit/>
          </a:bodyPr>
          <a:lstStyle/>
          <a:p>
            <a:r>
              <a:rPr lang="el-GR" sz="3600" u="sng" dirty="0" smtClean="0"/>
              <a:t>ΕΝΕΡΓΗΤΙΚΗ</a:t>
            </a:r>
          </a:p>
          <a:p>
            <a:pPr>
              <a:buNone/>
            </a:pPr>
            <a:r>
              <a:rPr lang="el-GR" sz="3600" dirty="0" smtClean="0"/>
              <a:t>-</a:t>
            </a:r>
            <a:r>
              <a:rPr lang="el-GR" sz="3600" dirty="0" smtClean="0"/>
              <a:t>ω</a:t>
            </a:r>
          </a:p>
          <a:p>
            <a:pPr>
              <a:buNone/>
            </a:pPr>
            <a:r>
              <a:rPr lang="el-GR" sz="3600" dirty="0" smtClean="0"/>
              <a:t>-ώ</a:t>
            </a:r>
            <a:endParaRPr lang="el-GR" sz="3600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214810" y="1600201"/>
            <a:ext cx="3484438" cy="3829064"/>
          </a:xfrm>
        </p:spPr>
        <p:txBody>
          <a:bodyPr/>
          <a:lstStyle/>
          <a:p>
            <a:r>
              <a:rPr lang="el-GR" sz="3600" u="sng" dirty="0" smtClean="0"/>
              <a:t>ΠΑΘΗΤΙΚΗ</a:t>
            </a:r>
          </a:p>
          <a:p>
            <a:pPr>
              <a:buNone/>
            </a:pPr>
            <a:r>
              <a:rPr lang="el-GR" dirty="0" smtClean="0"/>
              <a:t>-</a:t>
            </a:r>
            <a:r>
              <a:rPr lang="el-GR" sz="3600" dirty="0" err="1" smtClean="0"/>
              <a:t>ομαι</a:t>
            </a:r>
            <a:endParaRPr lang="el-GR" sz="3600" dirty="0" smtClean="0"/>
          </a:p>
          <a:p>
            <a:pPr>
              <a:buNone/>
            </a:pPr>
            <a:r>
              <a:rPr lang="el-GR" sz="3600" dirty="0" smtClean="0"/>
              <a:t>-</a:t>
            </a:r>
            <a:r>
              <a:rPr lang="el-GR" sz="3600" dirty="0" err="1" smtClean="0"/>
              <a:t>ιέμαι</a:t>
            </a:r>
            <a:endParaRPr lang="el-GR" sz="3600" dirty="0" smtClean="0"/>
          </a:p>
          <a:p>
            <a:pPr>
              <a:buNone/>
            </a:pPr>
            <a:r>
              <a:rPr lang="el-GR" sz="3600" dirty="0" smtClean="0"/>
              <a:t>-</a:t>
            </a:r>
            <a:r>
              <a:rPr lang="el-GR" sz="3600" dirty="0" err="1" smtClean="0"/>
              <a:t>ούμαι</a:t>
            </a:r>
            <a:endParaRPr lang="el-GR" sz="3600" dirty="0" smtClean="0"/>
          </a:p>
          <a:p>
            <a:pPr>
              <a:buNone/>
            </a:pPr>
            <a:r>
              <a:rPr lang="el-GR" sz="3600" dirty="0" smtClean="0"/>
              <a:t>-</a:t>
            </a:r>
            <a:r>
              <a:rPr lang="el-GR" sz="3600" dirty="0" err="1" smtClean="0"/>
              <a:t>άμαι</a:t>
            </a:r>
            <a:endParaRPr lang="el-GR" sz="3600" dirty="0"/>
          </a:p>
        </p:txBody>
      </p:sp>
      <p:sp>
        <p:nvSpPr>
          <p:cNvPr id="5" name="4 - Ορθογώνιο"/>
          <p:cNvSpPr/>
          <p:nvPr/>
        </p:nvSpPr>
        <p:spPr>
          <a:xfrm>
            <a:off x="714348" y="5500702"/>
            <a:ext cx="62865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i="1" u="sng" dirty="0" smtClean="0"/>
              <a:t>Οι φωνές αναφέρονται στην </a:t>
            </a:r>
            <a:r>
              <a:rPr lang="el-GR" sz="2000" i="1" u="sng" dirty="0" smtClean="0">
                <a:solidFill>
                  <a:srgbClr val="C00000"/>
                </a:solidFill>
              </a:rPr>
              <a:t>κατάληξη των ρημάτων!</a:t>
            </a:r>
            <a:endParaRPr lang="el-GR" sz="2000" i="1" u="sng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5400" dirty="0" smtClean="0"/>
              <a:t>          ΦΩΝΕΣ</a:t>
            </a:r>
            <a:endParaRPr lang="el-GR" sz="54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00034" y="1600201"/>
            <a:ext cx="3995766" cy="4114816"/>
          </a:xfrm>
        </p:spPr>
        <p:txBody>
          <a:bodyPr>
            <a:normAutofit lnSpcReduction="10000"/>
          </a:bodyPr>
          <a:lstStyle/>
          <a:p>
            <a:r>
              <a:rPr lang="el-GR" sz="4000" dirty="0" smtClean="0"/>
              <a:t>ΕΝΕΡΓΗΤΙΚΗ</a:t>
            </a:r>
          </a:p>
          <a:p>
            <a:pPr>
              <a:buNone/>
            </a:pPr>
            <a:r>
              <a:rPr lang="el-GR" dirty="0" smtClean="0"/>
              <a:t>γράφω</a:t>
            </a:r>
          </a:p>
          <a:p>
            <a:pPr>
              <a:buNone/>
            </a:pPr>
            <a:r>
              <a:rPr lang="el-GR" dirty="0" smtClean="0"/>
              <a:t>κρατώ</a:t>
            </a:r>
          </a:p>
          <a:p>
            <a:pPr>
              <a:buNone/>
            </a:pPr>
            <a:r>
              <a:rPr lang="el-GR" dirty="0" smtClean="0"/>
              <a:t>----------------</a:t>
            </a:r>
          </a:p>
          <a:p>
            <a:pPr>
              <a:buNone/>
            </a:pPr>
            <a:r>
              <a:rPr lang="el-GR" dirty="0" smtClean="0"/>
              <a:t>----------------</a:t>
            </a:r>
          </a:p>
          <a:p>
            <a:pPr>
              <a:buNone/>
            </a:pPr>
            <a:r>
              <a:rPr lang="el-GR" dirty="0" smtClean="0"/>
              <a:t>----------------</a:t>
            </a:r>
          </a:p>
          <a:p>
            <a:pPr>
              <a:buNone/>
            </a:pPr>
            <a:r>
              <a:rPr lang="el-GR" dirty="0" smtClean="0"/>
              <a:t>αξίζω</a:t>
            </a:r>
          </a:p>
          <a:p>
            <a:pPr>
              <a:buNone/>
            </a:pPr>
            <a:r>
              <a:rPr lang="el-GR" dirty="0" smtClean="0"/>
              <a:t>μπορώ</a:t>
            </a:r>
          </a:p>
          <a:p>
            <a:pPr>
              <a:buNone/>
            </a:pPr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l-GR" sz="4000" dirty="0" smtClean="0"/>
              <a:t>ΠΑΘΗΤΙΚΗ</a:t>
            </a:r>
          </a:p>
          <a:p>
            <a:pPr>
              <a:buNone/>
            </a:pPr>
            <a:r>
              <a:rPr lang="el-GR" dirty="0" smtClean="0"/>
              <a:t>γράφομαι</a:t>
            </a:r>
          </a:p>
          <a:p>
            <a:pPr>
              <a:buNone/>
            </a:pPr>
            <a:r>
              <a:rPr lang="el-GR" dirty="0" smtClean="0"/>
              <a:t>κρατιέμαι</a:t>
            </a:r>
          </a:p>
          <a:p>
            <a:pPr>
              <a:buNone/>
            </a:pPr>
            <a:r>
              <a:rPr lang="el-GR" dirty="0" smtClean="0"/>
              <a:t>σκέφτομαι</a:t>
            </a:r>
          </a:p>
          <a:p>
            <a:pPr>
              <a:buNone/>
            </a:pPr>
            <a:r>
              <a:rPr lang="el-GR" dirty="0" smtClean="0"/>
              <a:t>κοιμάμαι</a:t>
            </a:r>
          </a:p>
          <a:p>
            <a:pPr>
              <a:buNone/>
            </a:pPr>
            <a:r>
              <a:rPr lang="el-GR" dirty="0" smtClean="0"/>
              <a:t>Θυμάμαι</a:t>
            </a:r>
          </a:p>
          <a:p>
            <a:pPr>
              <a:buNone/>
            </a:pPr>
            <a:r>
              <a:rPr lang="el-GR" dirty="0" smtClean="0"/>
              <a:t>--------------</a:t>
            </a:r>
          </a:p>
          <a:p>
            <a:pPr>
              <a:buNone/>
            </a:pPr>
            <a:r>
              <a:rPr lang="el-GR" dirty="0" smtClean="0"/>
              <a:t>--------------</a:t>
            </a:r>
            <a:endParaRPr lang="el-GR" dirty="0"/>
          </a:p>
        </p:txBody>
      </p:sp>
      <p:sp>
        <p:nvSpPr>
          <p:cNvPr id="5" name="4 - Ορθογώνιο"/>
          <p:cNvSpPr/>
          <p:nvPr/>
        </p:nvSpPr>
        <p:spPr>
          <a:xfrm>
            <a:off x="3643306" y="5786454"/>
            <a:ext cx="40005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i="1" u="sng" dirty="0" smtClean="0"/>
              <a:t>Τα ρήματα που έχουν μόνο παθητική φωνή ονομάζονται</a:t>
            </a:r>
            <a:r>
              <a:rPr lang="el-GR" b="1" i="1" u="sng" dirty="0" smtClean="0"/>
              <a:t> αποθετικά</a:t>
            </a:r>
            <a:r>
              <a:rPr lang="el-GR" u="sng" dirty="0" smtClean="0"/>
              <a:t>.</a:t>
            </a:r>
            <a:endParaRPr lang="el-GR" u="sn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900" dirty="0" smtClean="0"/>
              <a:t>ΔΙΑΘΕΣΕΙΣ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42910" y="1428736"/>
            <a:ext cx="8043890" cy="4572032"/>
          </a:xfrm>
        </p:spPr>
        <p:txBody>
          <a:bodyPr>
            <a:normAutofit fontScale="62500" lnSpcReduction="20000"/>
          </a:bodyPr>
          <a:lstStyle/>
          <a:p>
            <a:r>
              <a:rPr lang="el-GR" sz="3600" i="1" dirty="0" smtClean="0"/>
              <a:t>ΕΝΕΡΓΗΤΙΚΗ  </a:t>
            </a:r>
            <a:r>
              <a:rPr lang="el-GR" sz="3600" dirty="0" smtClean="0"/>
              <a:t> </a:t>
            </a:r>
            <a:r>
              <a:rPr lang="el-GR" sz="3600" dirty="0" smtClean="0">
                <a:solidFill>
                  <a:srgbClr val="C00000"/>
                </a:solidFill>
              </a:rPr>
              <a:t>καίω, γράφω, εργάζομαι, έρχομαι</a:t>
            </a:r>
          </a:p>
          <a:p>
            <a:endParaRPr lang="el-GR" sz="3600" dirty="0" smtClean="0"/>
          </a:p>
          <a:p>
            <a:r>
              <a:rPr lang="el-GR" sz="3600" i="1" dirty="0" smtClean="0"/>
              <a:t>ΠΑΘΗΤΙΚΗ    </a:t>
            </a:r>
            <a:r>
              <a:rPr lang="el-GR" sz="3600" i="1" dirty="0" smtClean="0">
                <a:solidFill>
                  <a:srgbClr val="C00000"/>
                </a:solidFill>
              </a:rPr>
              <a:t>καίγομαι, γράφομαι, μαυρίζω, λιώνω</a:t>
            </a:r>
          </a:p>
          <a:p>
            <a:endParaRPr lang="el-GR" sz="3600" dirty="0" smtClean="0"/>
          </a:p>
          <a:p>
            <a:r>
              <a:rPr lang="el-GR" sz="3600" i="1" dirty="0" smtClean="0"/>
              <a:t>ΜΕΣΗ            </a:t>
            </a:r>
            <a:r>
              <a:rPr lang="el-GR" sz="3600" i="1" dirty="0" smtClean="0">
                <a:solidFill>
                  <a:srgbClr val="C00000"/>
                </a:solidFill>
              </a:rPr>
              <a:t>στολίζομαι, ντύνομαι, κουρεύομαι, συνεννοούμαι, τηλεφωνιέμαι</a:t>
            </a:r>
          </a:p>
          <a:p>
            <a:endParaRPr lang="el-GR" sz="3600" dirty="0" smtClean="0"/>
          </a:p>
          <a:p>
            <a:r>
              <a:rPr lang="el-GR" sz="3600" i="1" dirty="0" smtClean="0"/>
              <a:t>ΟΥΔΕΤΕΡΗ        </a:t>
            </a:r>
            <a:r>
              <a:rPr lang="el-GR" sz="3600" i="1" dirty="0" smtClean="0">
                <a:solidFill>
                  <a:srgbClr val="C00000"/>
                </a:solidFill>
              </a:rPr>
              <a:t>είμαι, βρίσκομαι, διψάω, πεθαίνω</a:t>
            </a:r>
          </a:p>
          <a:p>
            <a:endParaRPr lang="el-GR" sz="3600" dirty="0" smtClean="0"/>
          </a:p>
          <a:p>
            <a:pPr>
              <a:buNone/>
            </a:pPr>
            <a:endParaRPr lang="el-GR" sz="3600" i="1" u="sng" dirty="0" smtClean="0"/>
          </a:p>
          <a:p>
            <a:pPr>
              <a:buNone/>
            </a:pPr>
            <a:r>
              <a:rPr lang="el-GR" sz="3600" i="1" u="sng" dirty="0" smtClean="0"/>
              <a:t>1.Οι διαθέσεις αναφέρονται στη </a:t>
            </a:r>
            <a:r>
              <a:rPr lang="el-GR" sz="3600" b="1" i="1" u="sng" dirty="0" smtClean="0">
                <a:solidFill>
                  <a:srgbClr val="C00000"/>
                </a:solidFill>
              </a:rPr>
              <a:t>σημασία του ρήματος</a:t>
            </a:r>
          </a:p>
          <a:p>
            <a:pPr>
              <a:buNone/>
            </a:pPr>
            <a:r>
              <a:rPr lang="el-GR" sz="3600" i="1" u="sng" dirty="0" smtClean="0"/>
              <a:t>2.Δείχνουν ότι το υποκείμενο ενεργεί, παθαίνει ή βρίσκεται σε μια κατάσταση</a:t>
            </a:r>
            <a:endParaRPr lang="el-GR" sz="3600" i="1" u="sng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ΔΙΑΘΕΣΕΙΣ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l-GR" b="1" u="sng" dirty="0" smtClean="0"/>
              <a:t>ΕΝΕΡΓΗΤΙΚΗ</a:t>
            </a:r>
          </a:p>
          <a:p>
            <a:pPr>
              <a:buNone/>
            </a:pPr>
            <a:endParaRPr lang="el-GR" b="1" u="sng" dirty="0" smtClean="0"/>
          </a:p>
          <a:p>
            <a:pPr>
              <a:buNone/>
            </a:pPr>
            <a:r>
              <a:rPr lang="el-GR" sz="2400" i="1" u="sng" dirty="0" smtClean="0"/>
              <a:t>Καταστρέφω</a:t>
            </a:r>
          </a:p>
          <a:p>
            <a:pPr>
              <a:buNone/>
            </a:pPr>
            <a:r>
              <a:rPr lang="el-GR" sz="2400" dirty="0" smtClean="0"/>
              <a:t> </a:t>
            </a:r>
            <a:r>
              <a:rPr lang="el-GR" sz="2400" dirty="0" err="1" smtClean="0"/>
              <a:t>π.χ</a:t>
            </a:r>
            <a:r>
              <a:rPr lang="el-GR" sz="2400" dirty="0" smtClean="0"/>
              <a:t> </a:t>
            </a:r>
            <a:r>
              <a:rPr lang="el-GR" sz="2400" i="1" dirty="0" smtClean="0"/>
              <a:t>Η κακοκαιρία </a:t>
            </a:r>
            <a:r>
              <a:rPr lang="el-GR" sz="2400" i="1" dirty="0" smtClean="0">
                <a:solidFill>
                  <a:srgbClr val="C00000"/>
                </a:solidFill>
              </a:rPr>
              <a:t>κατέστρεψε </a:t>
            </a:r>
            <a:r>
              <a:rPr lang="el-GR" sz="2400" i="1" dirty="0" smtClean="0"/>
              <a:t>τις καλλιέργειες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sz="2400" i="1" u="sng" dirty="0" smtClean="0"/>
              <a:t>Εργάζομαι </a:t>
            </a:r>
          </a:p>
          <a:p>
            <a:pPr>
              <a:buNone/>
            </a:pPr>
            <a:r>
              <a:rPr lang="el-GR" sz="2400" dirty="0" err="1" smtClean="0"/>
              <a:t>π.χ</a:t>
            </a:r>
            <a:r>
              <a:rPr lang="el-GR" sz="2400" dirty="0" smtClean="0"/>
              <a:t> </a:t>
            </a:r>
            <a:r>
              <a:rPr lang="el-GR" sz="2400" i="1" dirty="0" smtClean="0"/>
              <a:t>Οι μαθητές </a:t>
            </a:r>
            <a:r>
              <a:rPr lang="el-GR" sz="2400" i="1" dirty="0" smtClean="0">
                <a:solidFill>
                  <a:srgbClr val="C00000"/>
                </a:solidFill>
              </a:rPr>
              <a:t>θα εργαστούν </a:t>
            </a:r>
            <a:r>
              <a:rPr lang="el-GR" sz="2400" i="1" dirty="0" smtClean="0"/>
              <a:t>στον υπολογιστή</a:t>
            </a:r>
            <a:endParaRPr lang="el-GR" sz="2400" i="1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l-GR" b="1" u="sng" dirty="0" smtClean="0"/>
              <a:t>ΠΑΘΗΤΙΚΗ</a:t>
            </a:r>
          </a:p>
          <a:p>
            <a:pPr>
              <a:buNone/>
            </a:pPr>
            <a:endParaRPr lang="el-GR" b="1" u="sng" dirty="0" smtClean="0"/>
          </a:p>
          <a:p>
            <a:pPr>
              <a:buNone/>
            </a:pPr>
            <a:r>
              <a:rPr lang="el-GR" sz="2400" i="1" u="sng" dirty="0" smtClean="0"/>
              <a:t>Καταστρέφομα</a:t>
            </a:r>
            <a:r>
              <a:rPr lang="el-GR" sz="2400" u="sng" dirty="0" smtClean="0"/>
              <a:t>ι</a:t>
            </a:r>
          </a:p>
          <a:p>
            <a:pPr>
              <a:buNone/>
            </a:pPr>
            <a:r>
              <a:rPr lang="el-GR" sz="2400" i="1" dirty="0" err="1" smtClean="0"/>
              <a:t>π.χ</a:t>
            </a:r>
            <a:r>
              <a:rPr lang="el-GR" sz="2400" i="1" dirty="0" smtClean="0"/>
              <a:t> Οι καλλιέργειες </a:t>
            </a:r>
            <a:r>
              <a:rPr lang="el-GR" sz="2400" i="1" dirty="0" smtClean="0">
                <a:solidFill>
                  <a:srgbClr val="C00000"/>
                </a:solidFill>
              </a:rPr>
              <a:t>καταστράφηκαν </a:t>
            </a:r>
            <a:r>
              <a:rPr lang="el-GR" sz="2400" i="1" dirty="0" smtClean="0"/>
              <a:t>από την κακοκαιρία</a:t>
            </a:r>
          </a:p>
          <a:p>
            <a:pPr>
              <a:buNone/>
            </a:pPr>
            <a:endParaRPr lang="el-GR" sz="2400" i="1" u="sng" dirty="0" smtClean="0"/>
          </a:p>
          <a:p>
            <a:pPr>
              <a:buNone/>
            </a:pPr>
            <a:r>
              <a:rPr lang="el-GR" sz="2400" i="1" u="sng" dirty="0" smtClean="0"/>
              <a:t>Λιώνω</a:t>
            </a:r>
          </a:p>
          <a:p>
            <a:pPr>
              <a:buNone/>
            </a:pPr>
            <a:r>
              <a:rPr lang="el-GR" sz="2400" i="1" dirty="0" err="1" smtClean="0"/>
              <a:t>π.χ</a:t>
            </a:r>
            <a:r>
              <a:rPr lang="el-GR" sz="2400" i="1" dirty="0" smtClean="0"/>
              <a:t> Το χαρτί </a:t>
            </a:r>
            <a:r>
              <a:rPr lang="el-GR" sz="2400" i="1" dirty="0" smtClean="0">
                <a:solidFill>
                  <a:srgbClr val="FF0000"/>
                </a:solidFill>
              </a:rPr>
              <a:t>έλιωσε</a:t>
            </a:r>
            <a:r>
              <a:rPr lang="el-GR" sz="2400" i="1" dirty="0" smtClean="0"/>
              <a:t> από τη βροχή</a:t>
            </a:r>
            <a:endParaRPr lang="el-GR" sz="2400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ΔΙΑΘΕΣΕΙΣ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b="1" u="sng" dirty="0" smtClean="0"/>
              <a:t>ΕΝΕΡΓΗΤΙΚΗ</a:t>
            </a:r>
          </a:p>
          <a:p>
            <a:pPr>
              <a:buNone/>
            </a:pPr>
            <a:endParaRPr lang="el-GR" sz="2600" i="1" u="sng" smtClean="0"/>
          </a:p>
          <a:p>
            <a:pPr>
              <a:buNone/>
            </a:pPr>
            <a:r>
              <a:rPr lang="el-GR" sz="2600" i="1" u="sng" dirty="0" smtClean="0"/>
              <a:t>Δέχομαι</a:t>
            </a:r>
            <a:endParaRPr lang="el-GR" sz="2600" i="1" u="sng" dirty="0" smtClean="0"/>
          </a:p>
          <a:p>
            <a:pPr>
              <a:buNone/>
            </a:pPr>
            <a:r>
              <a:rPr lang="el-GR" sz="2400" dirty="0" smtClean="0"/>
              <a:t>π.χ. </a:t>
            </a:r>
            <a:r>
              <a:rPr lang="el-GR" sz="2600" i="1" dirty="0" smtClean="0"/>
              <a:t>Ο διευθυντής </a:t>
            </a:r>
            <a:r>
              <a:rPr lang="el-GR" sz="2600" i="1" dirty="0" smtClean="0">
                <a:solidFill>
                  <a:srgbClr val="C00000"/>
                </a:solidFill>
              </a:rPr>
              <a:t>δέχτηκε</a:t>
            </a:r>
            <a:r>
              <a:rPr lang="el-GR" sz="2600" i="1" dirty="0" smtClean="0"/>
              <a:t> το δεκαπενταμελές μαθητικό συμβούλιο</a:t>
            </a:r>
          </a:p>
          <a:p>
            <a:endParaRPr lang="el-GR" u="sng" dirty="0" smtClean="0"/>
          </a:p>
          <a:p>
            <a:pPr>
              <a:buNone/>
            </a:pPr>
            <a:r>
              <a:rPr lang="el-GR" sz="2600" i="1" u="sng" dirty="0" smtClean="0"/>
              <a:t>Εκμεταλλεύομαι</a:t>
            </a:r>
          </a:p>
          <a:p>
            <a:pPr>
              <a:buNone/>
            </a:pPr>
            <a:r>
              <a:rPr lang="el-GR" sz="2600" dirty="0" smtClean="0"/>
              <a:t>  π.χ. </a:t>
            </a:r>
            <a:r>
              <a:rPr lang="el-GR" sz="2600" i="1" dirty="0" smtClean="0"/>
              <a:t>Οι μαθητές </a:t>
            </a:r>
            <a:r>
              <a:rPr lang="el-GR" sz="2600" i="1" dirty="0" smtClean="0">
                <a:solidFill>
                  <a:srgbClr val="C00000"/>
                </a:solidFill>
              </a:rPr>
              <a:t>εκμεταλλεύονται</a:t>
            </a:r>
            <a:r>
              <a:rPr lang="el-GR" sz="2600" i="1" dirty="0" smtClean="0"/>
              <a:t> τις δυνατότητες τις τεχνολογίας</a:t>
            </a:r>
            <a:endParaRPr lang="el-GR" sz="2600" i="1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b="1" u="sng" dirty="0" smtClean="0"/>
              <a:t>ΠΑΘΗΤΙΚΗ</a:t>
            </a:r>
          </a:p>
          <a:p>
            <a:endParaRPr lang="el-GR" dirty="0" smtClean="0"/>
          </a:p>
          <a:p>
            <a:pPr>
              <a:buNone/>
            </a:pPr>
            <a:r>
              <a:rPr lang="el-GR" sz="2600" i="1" u="sng" dirty="0" smtClean="0"/>
              <a:t>Μαυρίζω</a:t>
            </a:r>
          </a:p>
          <a:p>
            <a:pPr>
              <a:buNone/>
            </a:pPr>
            <a:r>
              <a:rPr lang="el-GR" sz="2600" i="1" dirty="0" smtClean="0"/>
              <a:t>π.χ. Μαύρισα από το κακό μου, όταν διαπίστωσα το ψέμα του</a:t>
            </a:r>
          </a:p>
          <a:p>
            <a:pPr>
              <a:buNone/>
            </a:pPr>
            <a:endParaRPr lang="el-GR" sz="2600" i="1" dirty="0" smtClean="0"/>
          </a:p>
          <a:p>
            <a:pPr>
              <a:buNone/>
            </a:pPr>
            <a:r>
              <a:rPr lang="el-GR" sz="2600" i="1" u="sng" dirty="0" smtClean="0"/>
              <a:t>Παθαίνω</a:t>
            </a:r>
          </a:p>
          <a:p>
            <a:pPr>
              <a:buNone/>
            </a:pPr>
            <a:r>
              <a:rPr lang="el-GR" sz="2600" i="1" dirty="0" smtClean="0"/>
              <a:t>Π.χ. Έπαθε μεγάλη ζημιά ο υπολογιστής μου!</a:t>
            </a:r>
            <a:endParaRPr lang="el-GR" sz="2600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ΔΙΑΘΕΣΕΙΣ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l-GR" b="1" u="sng" dirty="0" smtClean="0"/>
              <a:t>ΜΕΣΗ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Χτενίζομαι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Κουρεύομαι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τηλεφωνιέμαι</a:t>
            </a:r>
          </a:p>
          <a:p>
            <a:pPr>
              <a:buNone/>
            </a:pPr>
            <a:r>
              <a:rPr lang="el-GR" dirty="0" smtClean="0"/>
              <a:t> </a:t>
            </a:r>
          </a:p>
          <a:p>
            <a:pPr>
              <a:buNone/>
            </a:pPr>
            <a:r>
              <a:rPr lang="el-GR" dirty="0" smtClean="0"/>
              <a:t>συνεννοούμαι</a:t>
            </a:r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l-GR" b="1" u="sng" dirty="0" smtClean="0"/>
              <a:t>ΟΥΔΕΤΕΡΗ</a:t>
            </a:r>
          </a:p>
          <a:p>
            <a:endParaRPr lang="el-GR" dirty="0" smtClean="0"/>
          </a:p>
          <a:p>
            <a:pPr>
              <a:buNone/>
            </a:pPr>
            <a:r>
              <a:rPr lang="el-GR" dirty="0" smtClean="0"/>
              <a:t>Κοιμάμαι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Πεινάω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Υπάρχω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φθονία">
  <a:themeElements>
    <a:clrScheme name="Αφθονί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Αφθονία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Αφθονία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76</TotalTime>
  <Words>209</Words>
  <PresentationFormat>Προβολή στην οθόνη (4:3)</PresentationFormat>
  <Paragraphs>103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Αφθονία</vt:lpstr>
      <vt:lpstr>ΡΗΜΑΤΑ</vt:lpstr>
      <vt:lpstr>                          ΦΩΝΕΣ </vt:lpstr>
      <vt:lpstr>          ΦΩΝΕΣ</vt:lpstr>
      <vt:lpstr>ΔΙΑΘΕΣΕΙΣ </vt:lpstr>
      <vt:lpstr>ΔΙΑΘΕΣΕΙΣ</vt:lpstr>
      <vt:lpstr>ΔΙΑΘΕΣΕΙΣ</vt:lpstr>
      <vt:lpstr>ΔΙΑΘΕΣΕΙΣ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28</cp:revision>
  <dcterms:created xsi:type="dcterms:W3CDTF">2021-01-20T21:55:47Z</dcterms:created>
  <dcterms:modified xsi:type="dcterms:W3CDTF">2022-03-01T22:20:53Z</dcterms:modified>
</cp:coreProperties>
</file>