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1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sch.gr/ipap/Ellinikos%20Politismos/Yliko/OMHROS-ILIADA/Iliada/er/07.doc" TargetMode="External"/><Relationship Id="rId2" Type="http://schemas.openxmlformats.org/officeDocument/2006/relationships/hyperlink" Target="http://users.sch.gr/ipap/Ellinikos%20Politismos/Yliko/askisis%20arxaia/Iliada-C-121-244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sch.gr/ipap/Ellinikos%20Politismos/Yliko/OMHROS-ILIADA/Iliada/Iliada07m.htm" TargetMode="External"/><Relationship Id="rId2" Type="http://schemas.openxmlformats.org/officeDocument/2006/relationships/hyperlink" Target="http://photodentro.edu.gr/lor/r/8521/7506?locale=e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books.edu.gr/ebooks/v/html/8547/4716/Lexiko-Logotechnikon-Oron_Gymnasiou-Lykeiou_html-apli/index05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22C770-B75F-4E30-BA2B-BEDB10788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9179" y="1233996"/>
            <a:ext cx="8229600" cy="1177578"/>
          </a:xfrm>
        </p:spPr>
        <p:txBody>
          <a:bodyPr>
            <a:normAutofit/>
          </a:bodyPr>
          <a:lstStyle/>
          <a:p>
            <a:r>
              <a:rPr lang="el-GR" sz="4000" b="1" dirty="0"/>
              <a:t>ΙΛΙΑΔΑ,  ΟΜΗΡΟΥ (8</a:t>
            </a:r>
            <a:r>
              <a:rPr lang="el-GR" sz="4000" b="1" baseline="30000" dirty="0"/>
              <a:t>ος</a:t>
            </a:r>
            <a:r>
              <a:rPr lang="el-GR" sz="4000" b="1" dirty="0"/>
              <a:t> αι.  π. Χ.)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3D1A74F-0936-48F0-AFAC-CA5098A42D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>
                <a:solidFill>
                  <a:srgbClr val="0070C0"/>
                </a:solidFill>
              </a:rPr>
              <a:t>ΡΑΨΩΔΙΑ  Γ</a:t>
            </a:r>
          </a:p>
        </p:txBody>
      </p:sp>
    </p:spTree>
    <p:extLst>
      <p:ext uri="{BB962C8B-B14F-4D97-AF65-F5344CB8AC3E}">
        <p14:creationId xmlns:p14="http://schemas.microsoft.com/office/powerpoint/2010/main" val="3126570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F49E11-0D54-4CC9-A7AD-1759431AC115}"/>
              </a:ext>
            </a:extLst>
          </p:cNvPr>
          <p:cNvSpPr txBox="1"/>
          <p:nvPr/>
        </p:nvSpPr>
        <p:spPr>
          <a:xfrm>
            <a:off x="2208319" y="667270"/>
            <a:ext cx="8524783" cy="46782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endParaRPr lang="el-GR" sz="2000" b="1" i="0" u="none" strike="noStrike" baseline="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l-GR" sz="20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ΔΡΑΣΤΗΡΙΟΤΗΤΕΣ</a:t>
            </a:r>
          </a:p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Πώς αντιμετωπίζουν την Ελένη οι γέροντες της Τροίας και πώς ο Πρίαμος; </a:t>
            </a:r>
          </a:p>
          <a:p>
            <a:pPr marL="342900" indent="-342900">
              <a:buAutoNum type="arabicPeriod"/>
            </a:pPr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2. Να χαρακτηρίσετε την Ελένη.</a:t>
            </a: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515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589196-3318-4A57-8658-FF927AAF435D}"/>
              </a:ext>
            </a:extLst>
          </p:cNvPr>
          <p:cNvSpPr txBox="1"/>
          <p:nvPr/>
        </p:nvSpPr>
        <p:spPr>
          <a:xfrm>
            <a:off x="1666782" y="1740893"/>
            <a:ext cx="9229214" cy="28623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Απάντησε στις ερωτήσεις πατώντας στο παρακάτω </a:t>
            </a:r>
            <a:r>
              <a:rPr lang="en-US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el-GR" b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l-GR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l-GR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l-GR" dirty="0">
              <a:solidFill>
                <a:srgbClr val="8FC639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l-GR" dirty="0">
                <a:hlinkClick r:id="rId2"/>
              </a:rPr>
              <a:t>http://users.sch.gr/ipap/Ellinikos%20Politismos/Yliko/askisis%20arxaia/Iliada-C-121-244.htm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25962EF-1528-4B97-AF63-C82585AF4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715" y="18625"/>
            <a:ext cx="9351281" cy="630942"/>
          </a:xfrm>
          <a:prstGeom prst="rect">
            <a:avLst/>
          </a:prstGeom>
          <a:solidFill>
            <a:srgbClr val="EFE08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Άσκηση στην </a:t>
            </a:r>
            <a:r>
              <a:rPr kumimoji="0" lang="el-GR" altLang="el-GR" sz="23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Ιλιάδα</a:t>
            </a: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Γ 121-244   </a:t>
            </a:r>
            <a:r>
              <a:rPr kumimoji="0" lang="el-GR" altLang="el-GR" sz="11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       </a:t>
            </a:r>
            <a:endParaRPr kumimoji="0" lang="el-GR" altLang="el-GR" sz="23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ερωτήσεις">
            <a:hlinkClick r:id="rId3" tooltip="ερωτήσεις κατανόησης"/>
            <a:extLst>
              <a:ext uri="{FF2B5EF4-FFF2-40B4-BE49-F238E27FC236}">
                <a16:creationId xmlns:a16="http://schemas.microsoft.com/office/drawing/2014/main" id="{A7136C19-FDCF-40B8-96CC-6906B003F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832" y="-90797"/>
            <a:ext cx="182642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743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3EE554-C48D-47E1-9027-3775C1B1B986}"/>
              </a:ext>
            </a:extLst>
          </p:cNvPr>
          <p:cNvSpPr txBox="1"/>
          <p:nvPr/>
        </p:nvSpPr>
        <p:spPr>
          <a:xfrm>
            <a:off x="947691" y="256492"/>
            <a:ext cx="9900822" cy="53860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endParaRPr lang="el-GR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l-GR" sz="2000" b="1" dirty="0">
                <a:solidFill>
                  <a:srgbClr val="0070C0"/>
                </a:solidFill>
                <a:latin typeface="Calibri" panose="020F0502020204030204" pitchFamily="34" charset="0"/>
              </a:rPr>
              <a:t>ΔΡΑΣΤΗΡΙΟΤΗΤΑ</a:t>
            </a:r>
          </a:p>
          <a:p>
            <a:pPr algn="just"/>
            <a:endParaRPr lang="el-GR" b="1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Αφού θυμηθείτε πώς εμφανίζεται η Πηνελόπη μπροστά στους μνηστήρες 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l-GR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Οδύσσεια α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368-372)</a:t>
            </a:r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και λάβετε υπόψη σας τους </a:t>
            </a:r>
            <a:r>
              <a:rPr lang="el-GR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στ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 </a:t>
            </a:r>
            <a:r>
              <a:rPr lang="el-GR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Γ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141-144</a:t>
            </a:r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</a:p>
          <a:p>
            <a:pPr algn="just"/>
            <a:endParaRPr lang="el-G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τι συμπεραίνετε για τους κανόνες σεμνότητας και εμφάνισης των γυναικών της αριστοκρατίας ενώπιον των αντρών στην ομηρική κοινωνία; </a:t>
            </a:r>
          </a:p>
          <a:p>
            <a:pPr algn="just"/>
            <a:endParaRPr lang="el-G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Στην ιδιαίτερη πατρίδα σας και στις σύγχρονες δυτικές κοινωνίες έχουν θέση τέτοιοι κανόνες;</a:t>
            </a:r>
          </a:p>
          <a:p>
            <a:pPr algn="just"/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Να δικαιολογήσετε την απάντησή σας.</a:t>
            </a:r>
          </a:p>
          <a:p>
            <a:pPr algn="just"/>
            <a:endParaRPr lang="el-G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l-GR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/>
            <a:endParaRPr lang="el-G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[Ενδεικτικές Έννοιες Διαθεματικής προσέγγισης: Πολιτισμός, Μεταβολή, Τοπική Κοινωνία]</a:t>
            </a:r>
          </a:p>
          <a:p>
            <a:pPr algn="just"/>
            <a:endParaRPr lang="el-G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l-GR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/>
            <a:endParaRPr lang="el-G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7868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A2FACD-2749-47BB-BE3F-169B52CFB5D3}"/>
              </a:ext>
            </a:extLst>
          </p:cNvPr>
          <p:cNvSpPr txBox="1"/>
          <p:nvPr/>
        </p:nvSpPr>
        <p:spPr>
          <a:xfrm>
            <a:off x="1524739" y="563707"/>
            <a:ext cx="6103398" cy="46166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endParaRPr lang="el-GR" b="1" dirty="0">
              <a:solidFill>
                <a:srgbClr val="0070C0"/>
              </a:solidFill>
            </a:endParaRPr>
          </a:p>
          <a:p>
            <a:pPr algn="ctr"/>
            <a:r>
              <a:rPr lang="el-GR" b="1" dirty="0">
                <a:solidFill>
                  <a:srgbClr val="0070C0"/>
                </a:solidFill>
              </a:rPr>
              <a:t>ΔΡΑΣΤΗΡΙΟΤΗΤΑ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Η τέχνη της</a:t>
            </a:r>
            <a:r>
              <a:rPr lang="el-GR" b="1" dirty="0">
                <a:solidFill>
                  <a:srgbClr val="FF0000"/>
                </a:solidFill>
              </a:rPr>
              <a:t> υφαντικής </a:t>
            </a:r>
            <a:r>
              <a:rPr lang="el-GR" dirty="0"/>
              <a:t>στην αρχαία ελληνική γραμματεία &amp; τέχνη </a:t>
            </a:r>
          </a:p>
          <a:p>
            <a:endParaRPr lang="el-GR" dirty="0"/>
          </a:p>
          <a:p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ΔΙΑΘΕΜΑΤΙΚΕΣ ΔΡΑΣΤΗΡΙΟΤΗΤΕΣ - ΣΧΕΔΙΑ ΕΡΓΑΣΙΑΣ, 1</a:t>
            </a:r>
          </a:p>
          <a:p>
            <a:endParaRPr lang="el-GR" b="1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http://photodentro.edu.gr/lor/r/8521/7506?locale=el</a:t>
            </a:r>
            <a:endParaRPr lang="el-GR" b="1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l-GR" b="1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l-GR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3"/>
              </a:rPr>
              <a:t>http://users.sch.gr/ipap/Ellinikos%20Politismos/Yliko/OMHROS-ILIADA/Iliada/Iliada07m.htm</a:t>
            </a:r>
            <a:endParaRPr lang="el-GR" sz="1400" b="1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l-GR" sz="1400" b="1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103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3C38AA42-D4BF-4047-B03F-47911AB81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77" y="213248"/>
            <a:ext cx="7896503" cy="639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4F3720-1D16-4DFE-8252-BBE3B4CA1797}"/>
              </a:ext>
            </a:extLst>
          </p:cNvPr>
          <p:cNvSpPr txBox="1"/>
          <p:nvPr/>
        </p:nvSpPr>
        <p:spPr>
          <a:xfrm>
            <a:off x="8303580" y="5261784"/>
            <a:ext cx="388842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l-GR" b="1" i="1" dirty="0">
              <a:solidFill>
                <a:srgbClr val="444444"/>
              </a:solidFill>
              <a:effectLst/>
              <a:latin typeface="Helvetica Neue"/>
            </a:endParaRPr>
          </a:p>
          <a:p>
            <a:r>
              <a:rPr lang="el-GR" b="1" i="1" dirty="0">
                <a:solidFill>
                  <a:srgbClr val="444444"/>
                </a:solidFill>
                <a:effectLst/>
                <a:latin typeface="Helvetica Neue"/>
              </a:rPr>
              <a:t>Η Ελένη στα τείχη της Τροίας. </a:t>
            </a:r>
            <a:r>
              <a:rPr lang="el-GR" b="1" i="1" dirty="0" err="1">
                <a:solidFill>
                  <a:srgbClr val="444444"/>
                </a:solidFill>
                <a:effectLst/>
                <a:latin typeface="Helvetica Neue"/>
              </a:rPr>
              <a:t>Frederic</a:t>
            </a:r>
            <a:r>
              <a:rPr lang="el-GR" b="1" i="1" dirty="0">
                <a:solidFill>
                  <a:srgbClr val="444444"/>
                </a:solidFill>
                <a:effectLst/>
                <a:latin typeface="Helvetica Neue"/>
              </a:rPr>
              <a:t> </a:t>
            </a:r>
            <a:r>
              <a:rPr lang="el-GR" b="1" i="1" dirty="0" err="1">
                <a:solidFill>
                  <a:srgbClr val="444444"/>
                </a:solidFill>
                <a:effectLst/>
                <a:latin typeface="Helvetica Neue"/>
              </a:rPr>
              <a:t>Leighton</a:t>
            </a:r>
            <a:endParaRPr lang="el-GR" b="1" i="1" dirty="0">
              <a:solidFill>
                <a:srgbClr val="444444"/>
              </a:solidFill>
              <a:effectLst/>
              <a:latin typeface="Helvetica Neue"/>
            </a:endParaRPr>
          </a:p>
          <a:p>
            <a:endParaRPr lang="el-GR" b="1" i="1" dirty="0"/>
          </a:p>
        </p:txBody>
      </p:sp>
    </p:spTree>
    <p:extLst>
      <p:ext uri="{BB962C8B-B14F-4D97-AF65-F5344CB8AC3E}">
        <p14:creationId xmlns:p14="http://schemas.microsoft.com/office/powerpoint/2010/main" val="2370717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2C3EF7-DED5-4B5D-8ABA-54F8C5610E79}"/>
              </a:ext>
            </a:extLst>
          </p:cNvPr>
          <p:cNvSpPr txBox="1"/>
          <p:nvPr/>
        </p:nvSpPr>
        <p:spPr>
          <a:xfrm>
            <a:off x="2563427" y="1017657"/>
            <a:ext cx="6103398" cy="2369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l-GR" sz="1800" b="1" i="1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ΡΑΨΩΔΙΑ    Γ </a:t>
            </a:r>
          </a:p>
          <a:p>
            <a:endParaRPr lang="el-GR" b="1" i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sz="1800" b="1" i="1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1" i="1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Στίχοι:   121-244</a:t>
            </a: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741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BF1CDE-452E-40C3-9596-EAB4C99F6E53}"/>
              </a:ext>
            </a:extLst>
          </p:cNvPr>
          <p:cNvSpPr txBox="1"/>
          <p:nvPr/>
        </p:nvSpPr>
        <p:spPr>
          <a:xfrm>
            <a:off x="237477" y="89045"/>
            <a:ext cx="11336783" cy="9848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0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1" i="1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α. στίχοι 121-140 </a:t>
            </a:r>
            <a:r>
              <a:rPr lang="el-GR" sz="1800" b="1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Ίριδα- Λαοδίκη ειδοποιεί την Ελένη για τη μονομαχία Μενέλαου και Πάρη.</a:t>
            </a:r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B04A74-F8BE-4615-BCF8-246E38641E4B}"/>
              </a:ext>
            </a:extLst>
          </p:cNvPr>
          <p:cNvSpPr txBox="1"/>
          <p:nvPr/>
        </p:nvSpPr>
        <p:spPr>
          <a:xfrm>
            <a:off x="237477" y="1214601"/>
            <a:ext cx="11336784" cy="510909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Α/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Η εμφάνιση της Ίριδας στην Ελένη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:- δεν φαίνεται να υπαγορεύεται από κάποιο θεό.</a:t>
            </a: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                                       -επινόημα του ποιητή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εξυπηρετεί την οικονομία του έργου</a:t>
            </a:r>
          </a:p>
          <a:p>
            <a:endParaRPr lang="el-GR" sz="1800" b="1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Β/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Η παρουσία της Ελένης στα τείχη κρίνεται απαραίτητη, γιατί:</a:t>
            </a: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α.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απομακρυνόμαστε από το αχαϊκό στρατόπεδο </a:t>
            </a:r>
          </a:p>
          <a:p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-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γνωρίζουμε την αφορμή του πολέμου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τους εμπόλεμους ( σαν να βρισκόμαστε στις αρχές του πολέμου). </a:t>
            </a: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β.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μονομαχία αφορά άμεσα την Ελένη ( αφού είναι το έπαθλο είναι η ίδια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έπρεπε να βρίσκεται στο χώρο</a:t>
            </a:r>
          </a:p>
          <a:p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                               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της σύγκρουσης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να είναι ορατό από τους αντιπάλους) </a:t>
            </a: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γ.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καλύπτεται ο απαιτούμενος χρόνος για την προετοιμασία της θυσίας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των </a:t>
            </a:r>
            <a:r>
              <a:rPr lang="el-GR" sz="18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ορκίων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στο πεδίο της μάχης , κάτι που εξασφαλίζει στο έργο αληθοφάνεια χρόνου . </a:t>
            </a: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τεχνική που ανακόπτει για λίγο τη δράση ονομάζεται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 π ι β ρ ά δ υ ν σ η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                                       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 </a:t>
            </a:r>
            <a:r>
              <a:rPr lang="el-GR" sz="1800" b="0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στόχος: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να εντείνει την αγωνία και το ενδιαφέρον του ακροατή )</a:t>
            </a: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δ.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δίνονται πληροφορίες για τα πρόσωπα που συμμετέχουν στην πλοκή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79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4831CB-A185-42D8-B968-57E22A3941D8}"/>
              </a:ext>
            </a:extLst>
          </p:cNvPr>
          <p:cNvSpPr txBox="1"/>
          <p:nvPr/>
        </p:nvSpPr>
        <p:spPr>
          <a:xfrm>
            <a:off x="441664" y="284086"/>
            <a:ext cx="11170328" cy="56630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Ειδικότερα: </a:t>
            </a:r>
          </a:p>
          <a:p>
            <a:pPr algn="just"/>
            <a:r>
              <a:rPr lang="el-GR" sz="1800" b="1" i="0" u="sng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121-122: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στα πλαίσια της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ανθρωπομορφικής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αντίληψης για τους θεούς έχουμε ενανθρώπιση της θεάς Ίριδας </a:t>
            </a: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(εμφανίζεται με τη μορφή της Λαοδίκης, αδερφής του Πάρη). </a:t>
            </a:r>
          </a:p>
          <a:p>
            <a:pPr algn="just"/>
            <a:endParaRPr lang="el-GR" sz="1800" b="0" i="0" u="sng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1" i="0" u="sng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125-126: </a:t>
            </a:r>
          </a:p>
          <a:p>
            <a:pPr algn="just"/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α.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η υφαντική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 ασχολία των γυναικών της αριστοκρατίας</a:t>
            </a:r>
          </a:p>
          <a:p>
            <a:pPr algn="just"/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(πολιτιστικό στοιχείο)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β.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περιγραφή του υφαντού της Ελένης είναι ένα είδος έκφρασης </a:t>
            </a: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«έκφραση»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είναι η περιγραφή ενός έργου των εικαστικών τεχνών-πραγματικού ή φανταστικού) </a:t>
            </a:r>
          </a:p>
          <a:p>
            <a:pPr algn="just"/>
            <a:endParaRPr lang="el-GR" sz="1800" b="0" i="0" u="sng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sng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1" i="0" u="sng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137-138:</a:t>
            </a: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σε κάθε ομηρική μονομαχία το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έπαθλο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έπρεπε να βρίσκεται στο χώρο της σύγκρουσης &amp; να είναι ορατό από τους αντίπαλους</a:t>
            </a:r>
          </a:p>
          <a:p>
            <a:pPr algn="just"/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(πολιτιστικό στοιχείο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) . </a:t>
            </a:r>
          </a:p>
          <a:p>
            <a:pPr algn="just"/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204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F6BCBD-9795-4FC7-A0AD-180309BDAD7B}"/>
              </a:ext>
            </a:extLst>
          </p:cNvPr>
          <p:cNvSpPr txBox="1"/>
          <p:nvPr/>
        </p:nvSpPr>
        <p:spPr>
          <a:xfrm>
            <a:off x="947689" y="204455"/>
            <a:ext cx="10318074" cy="9848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2000" b="1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1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β. στίχοι 141-160: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Ελένη και η συνοδεία της φτάνουν στα τείχη –Τα σχόλια των γερόντων </a:t>
            </a:r>
          </a:p>
          <a:p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E9FA13-A0A1-49ED-A361-B45D1120F31B}"/>
              </a:ext>
            </a:extLst>
          </p:cNvPr>
          <p:cNvSpPr txBox="1"/>
          <p:nvPr/>
        </p:nvSpPr>
        <p:spPr>
          <a:xfrm>
            <a:off x="947689" y="1640807"/>
            <a:ext cx="10318074" cy="4031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l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0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Οι γέροντες της Τροίας εκφράζουν το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θαυμασμό τους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για την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απαράμιλλη ομορφιά της Ελένης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λίγο πριν τη μονομαχία Μενέλαου-Πάρη</a:t>
            </a:r>
          </a:p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Δέχονται πως άξιζε οι Τρώες να υποστούν τα </a:t>
            </a:r>
            <a:r>
              <a:rPr lang="el-GR" sz="18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άλγεα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του πολέμου για μια τέτοια γυναίκα αλλά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εύχονται να επιστρέψει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τελικά στην πατρίδα της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–</a:t>
            </a: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  διαφορετικά θα πέσουν πολλές συμφορές στην Τροία. </a:t>
            </a: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σοφία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η </a:t>
            </a:r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προνοητικότητα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στον τρόπο σκέψης τους- αποτέλεσμα της πείρας τους . </a:t>
            </a: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στάση τους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-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επιφυλακτική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&amp;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συγκρατημένη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</a:p>
          <a:p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1027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D41FD9-46FC-4F92-A9D6-E4F4703B0B21}"/>
              </a:ext>
            </a:extLst>
          </p:cNvPr>
          <p:cNvSpPr txBox="1"/>
          <p:nvPr/>
        </p:nvSpPr>
        <p:spPr>
          <a:xfrm>
            <a:off x="1214022" y="228124"/>
            <a:ext cx="9767656" cy="56938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endParaRPr lang="el-GR" sz="20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l-GR" sz="20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Ειδικότερα: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141-143: </a:t>
            </a:r>
          </a:p>
          <a:p>
            <a:pPr algn="just"/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μια γυναίκα αριστοκρατικής καταγωγής έπρεπε να εμφανίζεται ιδιαίτερα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σεμνή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μπροστά στους άνδρες </a:t>
            </a:r>
          </a:p>
          <a:p>
            <a:pPr algn="just"/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[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καλύπτει το πρόσωπό της με λεπτό λινό πέπλο, ενώ είχε πάντοτε συνοδεία πιστές ακόλουθες]</a:t>
            </a:r>
          </a:p>
          <a:p>
            <a:pPr algn="just"/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(πολιτιστικό στοιχείο) </a:t>
            </a:r>
          </a:p>
          <a:p>
            <a:pPr algn="just"/>
            <a:endParaRPr lang="el-GR" sz="1800" b="1" i="0" u="none" strike="noStrike" baseline="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1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149-151:</a:t>
            </a:r>
          </a:p>
          <a:p>
            <a:pPr algn="just"/>
            <a:endParaRPr lang="el-G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οι γέροντες που είχαν φανεί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ανδρείοι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σε παλαιότερες μάχες, όταν λόγω ηλικίας δεν συμμετείχαν στις πολεμικές συγκρούσεις, κατείχαν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θέσεις συμβούλων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(δημογέροντες)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(πολιτιστικό στοιχείο) </a:t>
            </a:r>
          </a:p>
          <a:p>
            <a:pPr algn="just"/>
            <a:endParaRPr lang="el-G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472987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8D148C-009F-406E-A4D2-1D92C905C068}"/>
              </a:ext>
            </a:extLst>
          </p:cNvPr>
          <p:cNvSpPr txBox="1"/>
          <p:nvPr/>
        </p:nvSpPr>
        <p:spPr>
          <a:xfrm>
            <a:off x="1178509" y="142912"/>
            <a:ext cx="10531137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el-GR" sz="1800" b="1" i="0" u="none" strike="noStrike" baseline="0" dirty="0">
                <a:solidFill>
                  <a:srgbClr val="FF0000"/>
                </a:solidFill>
                <a:latin typeface="Comic Sans MS" panose="030F0702030302020204" pitchFamily="66" charset="0"/>
              </a:rPr>
              <a:t>γ. στίχοι 161-244: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ο Πρίαμος ζητά πληροφορίες για τους αρχηγούς των Αχαιών</a:t>
            </a:r>
          </a:p>
          <a:p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BD8FAA-021A-43CE-9B60-5970D1B5E3CE}"/>
              </a:ext>
            </a:extLst>
          </p:cNvPr>
          <p:cNvSpPr txBox="1"/>
          <p:nvPr/>
        </p:nvSpPr>
        <p:spPr>
          <a:xfrm>
            <a:off x="1178509" y="1058286"/>
            <a:ext cx="4645241" cy="50783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Π Ρ Ι Α Μ Ο Σ</a:t>
            </a:r>
          </a:p>
          <a:p>
            <a:pPr algn="just"/>
            <a:endParaRPr lang="el-GR" sz="1800" b="1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σ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 αντίθεση με τους γέροντες της Τροίας η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στάση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του Πρίαμου απέναντι στην Ελένη είναι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αθωωτική και τρυφερή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70C0"/>
                </a:solidFill>
                <a:latin typeface="Comic Sans MS" panose="030F0702030302020204" pitchFamily="66" charset="0"/>
              </a:rPr>
              <a:t>σ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εβάσμιος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και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συνετός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ευγενής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με αρχοντική μεγαλοπρέπεια που αρμόζει στην ηλικία και το αξίωμα του,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μεγαλόψυχος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και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συμπονετικός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πατρική στοργή </a:t>
            </a:r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καλοσύνη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στην Ελένη, (απαλλάσσει επίτηδες από την ενοχή, μετατοπίζοντας το βάρος των ευθυνών αποκλειστικά στους θεούς,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ανωτερότητα του ήθους </a:t>
            </a:r>
          </a:p>
          <a:p>
            <a:pPr algn="just"/>
            <a:r>
              <a:rPr lang="el-GR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θαυμασμός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και 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εκτίμηση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για τους</a:t>
            </a:r>
          </a:p>
          <a:p>
            <a:pPr algn="just"/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αντιπάλους του Αχαιούς στην ίδια σκηνή)</a:t>
            </a:r>
          </a:p>
          <a:p>
            <a:pPr algn="just"/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B43778-2312-4F76-BBC9-6DE61BE757F0}"/>
              </a:ext>
            </a:extLst>
          </p:cNvPr>
          <p:cNvSpPr txBox="1"/>
          <p:nvPr/>
        </p:nvSpPr>
        <p:spPr>
          <a:xfrm>
            <a:off x="6368252" y="1066242"/>
            <a:ext cx="5341394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solidFill>
                  <a:srgbClr val="000000"/>
                </a:solidFill>
                <a:latin typeface="Comic Sans MS" panose="030F0702030302020204" pitchFamily="66" charset="0"/>
              </a:rPr>
              <a:t>Ε Λ Ε Ν Η </a:t>
            </a:r>
          </a:p>
          <a:p>
            <a:pPr algn="just"/>
            <a:endParaRPr lang="el-GR" b="1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ευαίσθητη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(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νοσταλγεί την πατρίδα και την οικογένειά της 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σεμνή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,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αρχοντική, μεγαλόπρεπη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τ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ην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εκπληκτική ομορφιά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της ο ποιητής την περιγράφει έμμεσα μέσα από το διάλογο των γερόντων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ν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ιώθει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ντροπιασμένη,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μετανιωμένη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ένοχη,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κρυφά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υπερήφανη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(που για χατίρι της δύο λαοί συγκρούονται) 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φ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έρεται με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δέος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και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σεβασμό στον Πρίαμο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 (ικανοποιεί την επιθυμία του &amp; περιγράφει εξωτερικά &amp; εσωτερικά χαρίσματα των αρχηγών των Ελλήνων)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70C0"/>
                </a:solidFill>
                <a:latin typeface="Comic Sans MS" panose="030F0702030302020204" pitchFamily="66" charset="0"/>
              </a:rPr>
              <a:t>τ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ραγική φυσιογνωμία</a:t>
            </a:r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(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όταν μιλά για την οικογένειά της και την πατρίδα της).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269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FF02AA-DDC7-4B90-AD02-ABBD7BFE9B7F}"/>
              </a:ext>
            </a:extLst>
          </p:cNvPr>
          <p:cNvSpPr txBox="1"/>
          <p:nvPr/>
        </p:nvSpPr>
        <p:spPr>
          <a:xfrm>
            <a:off x="1000956" y="240804"/>
            <a:ext cx="9590103" cy="58477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Ειδικότερα: </a:t>
            </a:r>
            <a:endParaRPr lang="el-GR" sz="1800" b="1" i="0" u="none" strike="noStrike" baseline="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στίχος 164: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ο </a:t>
            </a:r>
            <a:r>
              <a:rPr lang="el-GR" sz="1800" b="0" i="0" u="none" strike="noStrike" baseline="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ιλιαδικός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άνθρωπος θεωρούσε τους θεούς υπεύθυνους για τις συμφορές του, αντίληψη που φαίνεται να υποστηρίζει ο Πρίαμος</a:t>
            </a:r>
          </a:p>
          <a:p>
            <a:pPr algn="just"/>
            <a:r>
              <a:rPr lang="el-GR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                               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(ιδεολογικό στοιχείο).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218-220 :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το σκήπτρο 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συμβόλιζε </a:t>
            </a:r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εξουσία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. Όποιος το κρατούσε σε δημόσια συνέλευση, είχε το δικαίωμα λόγου.                                                </a:t>
            </a:r>
            <a:r>
              <a:rPr lang="el-GR" sz="1800" b="1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(πολιτιστικό στοιχείο) 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στίχοι 239-244:</a:t>
            </a:r>
          </a:p>
          <a:p>
            <a:pPr algn="just"/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l-GR" sz="1800" b="0" i="0" u="none" strike="noStrike" baseline="0" dirty="0">
                <a:solidFill>
                  <a:srgbClr val="0070C0"/>
                </a:solidFill>
                <a:latin typeface="Comic Sans MS" panose="030F0702030302020204" pitchFamily="66" charset="0"/>
              </a:rPr>
              <a:t>επική ειρωνεία</a:t>
            </a:r>
            <a:r>
              <a:rPr lang="el-GR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</a:rPr>
              <a:t>, η Ελένη αγνοεί το θάνατο των δύο αδερφών της, τους οποίους αναζητά στο πεδίο της μάχης. </a:t>
            </a:r>
          </a:p>
          <a:p>
            <a:pPr algn="r"/>
            <a:r>
              <a:rPr lang="en-US" sz="1800" b="0" i="0" u="none" strike="noStrike" baseline="0" dirty="0">
                <a:solidFill>
                  <a:srgbClr val="000000"/>
                </a:solidFill>
                <a:latin typeface="Comic Sans MS" panose="030F0702030302020204" pitchFamily="66" charset="0"/>
                <a:hlinkClick r:id="rId2"/>
              </a:rPr>
              <a:t>http://ebooks.edu.gr/ebooks/v/html/8547/4716/Lexiko-Logotechnikon-Oron_Gymnasiou-Lykeiou_html-apli/index05.htm</a:t>
            </a:r>
            <a:endParaRPr lang="el-GR" sz="1800" b="0" i="0" u="none" strike="noStrike" baseline="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r"/>
            <a:r>
              <a:rPr lang="el-GR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«</a:t>
            </a:r>
            <a:r>
              <a:rPr lang="el-GR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Επική ειρωνεία έχουμε, όταν ο ακροατής/αναγνώστης του έπους </a:t>
            </a:r>
          </a:p>
          <a:p>
            <a:pPr algn="r"/>
            <a:r>
              <a:rPr lang="el-GR" b="1" i="1" dirty="0">
                <a:solidFill>
                  <a:srgbClr val="000000"/>
                </a:solidFill>
                <a:latin typeface="Calibri" panose="020F0502020204030204" pitchFamily="34" charset="0"/>
              </a:rPr>
              <a:t>γ</a:t>
            </a:r>
            <a:r>
              <a:rPr lang="el-GR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νωρίζει κάτι που όμως τα πρόσωπα του έπους το αγνοούν</a:t>
            </a:r>
            <a:r>
              <a:rPr lang="el-GR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»</a:t>
            </a:r>
          </a:p>
          <a:p>
            <a:r>
              <a:rPr lang="el-GR" sz="1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</a:t>
            </a:r>
            <a:r>
              <a:rPr lang="el-GR" sz="14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Λεξικό Λογοτεχνικών Όρων</a:t>
            </a:r>
            <a:r>
              <a:rPr lang="el-GR" sz="1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Π.Ι. - ΟΕΔΒ, Αθήνα 2000)</a:t>
            </a:r>
            <a:endParaRPr lang="el-GR" sz="1400" b="1" dirty="0"/>
          </a:p>
        </p:txBody>
      </p:sp>
    </p:spTree>
    <p:extLst>
      <p:ext uri="{BB962C8B-B14F-4D97-AF65-F5344CB8AC3E}">
        <p14:creationId xmlns:p14="http://schemas.microsoft.com/office/powerpoint/2010/main" val="1959361955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275</TotalTime>
  <Words>1033</Words>
  <Application>Microsoft Office PowerPoint</Application>
  <PresentationFormat>Ευρεία οθόνη</PresentationFormat>
  <Paragraphs>163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Arial</vt:lpstr>
      <vt:lpstr>Calibri</vt:lpstr>
      <vt:lpstr>Comic Sans MS</vt:lpstr>
      <vt:lpstr>Helvetica Neue</vt:lpstr>
      <vt:lpstr>Palatino Linotype</vt:lpstr>
      <vt:lpstr>Wingdings</vt:lpstr>
      <vt:lpstr>Συλλογη</vt:lpstr>
      <vt:lpstr>ΙΛΙΑΔΑ,  ΟΜΗΡΟΥ (8ος αι.  π. Χ.)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ΙΛΙΑΔΑ,  ΟΜΗΡΟΥ</dc:title>
  <dc:creator>User; ΤΑΣΙΟΠΟΥΛΟΥ</dc:creator>
  <cp:lastModifiedBy>User</cp:lastModifiedBy>
  <cp:revision>17</cp:revision>
  <dcterms:created xsi:type="dcterms:W3CDTF">2020-11-27T18:28:12Z</dcterms:created>
  <dcterms:modified xsi:type="dcterms:W3CDTF">2020-12-05T14:21:01Z</dcterms:modified>
</cp:coreProperties>
</file>