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3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7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UQjC_KJ6yk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el.wikipedia.org/wiki/%CE%95%CE%BB%CE%BB%CE%B7%CE%BD%CE%BF%CF%84%CE%BF%CF%85%CF%81%CE%BA%CE%B9%CE%BA%CF%8C%CF%82_%CF%80%CF%8C%CE%BB%CE%B5%CE%BC%CE%BF%CF%82_%CF%84%CE%BF%CF%85_1897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YPcPVlh9E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l.wikipedia.org/wiki/%CE%93%CE%B5%CF%8E%CF%81%CE%B3%CE%B9%CE%BF%CF%82_%CE%91%CE%84_%CF%84%CE%B7%CF%82_%CE%95%CE%BB%CE%BB%CE%AC%CE%B4%CE%B1%CF%82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me.gr/chronos/12/gr/1833_1897/domestic_policy/institutions/06.html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l.wikipedia.org/wiki/%CE%91%CE%BB%CE%AD%CE%BE%CE%B1%CE%BD%CE%B4%CF%81%CE%BF%CF%82_%CE%9A%CE%BF%CF%85%CE%BC%CE%BF%CF%85%CE%BD%CE%B4%CE%BF%CF%8D%CF%81%CE%BF%CF%82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xanitouxronou.gr/i-archi-tis-dedilomenis-gennithike-meta-tin-katangelia-tou-ch-trikoupi-oti-o-vasilias-diorize-aftarchika-ipourgous-apo-tin-miopsifia-apo-tote-i-kivernisis-prepi-na-echoun-dedilomeni-tin-apoli/" TargetMode="External"/><Relationship Id="rId2" Type="http://schemas.openxmlformats.org/officeDocument/2006/relationships/hyperlink" Target="https://el.wikipedia.org/wiki/%CE%A7%CE%B1%CF%81%CE%AF%CE%BB%CE%B1%CE%BF%CF%82_%CE%A4%CF%81%CE%B9%CE%BA%CE%BF%CF%8D%CF%80%CE%B7%CF%82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l.wikipedia.org/wiki/%CE%98%CE%B5%CF%8C%CE%B4%CF%89%CF%81%CE%BF%CF%82_%CE%94%CE%B7%CE%BB%CE%B9%CE%B3%CE%B9%CE%AC%CE%BD%CE%BD%CE%B7%CF%82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327" y="1469572"/>
            <a:ext cx="8915399" cy="2262781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l-GR" sz="4400" b="1" dirty="0" smtClean="0"/>
              <a:t/>
            </a:r>
            <a:br>
              <a:rPr lang="el-GR" sz="4400" b="1" dirty="0" smtClean="0"/>
            </a:br>
            <a:r>
              <a:rPr lang="el-GR" sz="4400" b="1" dirty="0"/>
              <a:t/>
            </a:r>
            <a:br>
              <a:rPr lang="el-GR" sz="4400" b="1" dirty="0"/>
            </a:br>
            <a:r>
              <a:rPr lang="el-GR" sz="4400" b="1" dirty="0" smtClean="0"/>
              <a:t/>
            </a:r>
            <a:br>
              <a:rPr lang="el-GR" sz="4400" b="1" dirty="0" smtClean="0"/>
            </a:br>
            <a:r>
              <a:rPr lang="el-GR" sz="4400" b="1" dirty="0" smtClean="0"/>
              <a:t/>
            </a:r>
            <a:br>
              <a:rPr lang="el-GR" sz="4400" b="1" dirty="0" smtClean="0"/>
            </a:br>
            <a:r>
              <a:rPr lang="el-GR" sz="4400" b="1" dirty="0"/>
              <a:t/>
            </a:r>
            <a:br>
              <a:rPr lang="el-GR" sz="4400" b="1" dirty="0"/>
            </a:br>
            <a:r>
              <a:rPr lang="el-GR" sz="4400" b="1" dirty="0" smtClean="0"/>
              <a:t>Από </a:t>
            </a:r>
            <a:r>
              <a:rPr lang="el-GR" sz="4400" b="1" dirty="0"/>
              <a:t>την έξωση του Όθωνα (1862) έως το Κίνημα στο Γουδί (1909) 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94019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29542" y="422426"/>
            <a:ext cx="8948057" cy="612475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800" b="1" dirty="0">
                <a:latin typeface="Arial" panose="020B0604020202020204" pitchFamily="34" charset="0"/>
              </a:rPr>
              <a:t>Η πορεία προς την οικονομική και εθνική </a:t>
            </a:r>
            <a:r>
              <a:rPr lang="el-GR" sz="2800" b="1" dirty="0" smtClean="0">
                <a:latin typeface="Arial" panose="020B0604020202020204" pitchFamily="34" charset="0"/>
              </a:rPr>
              <a:t>κρίση</a:t>
            </a:r>
          </a:p>
          <a:p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 smtClean="0">
                <a:latin typeface="Arial" panose="020B0604020202020204" pitchFamily="34" charset="0"/>
              </a:rPr>
              <a:t>Πτώχευση </a:t>
            </a:r>
            <a:r>
              <a:rPr lang="el-GR" sz="2800" dirty="0">
                <a:latin typeface="Arial" panose="020B0604020202020204" pitchFamily="34" charset="0"/>
              </a:rPr>
              <a:t>της Ελλάδας το </a:t>
            </a:r>
            <a:r>
              <a:rPr lang="el-GR" sz="2800" b="1" dirty="0">
                <a:latin typeface="Arial" panose="020B0604020202020204" pitchFamily="34" charset="0"/>
              </a:rPr>
              <a:t>1893</a:t>
            </a:r>
            <a:r>
              <a:rPr lang="el-GR" sz="2800" dirty="0">
                <a:latin typeface="Arial" panose="020B0604020202020204" pitchFamily="34" charset="0"/>
              </a:rPr>
              <a:t> από τον Τρικούπη, λόγω αδυναμίας εξόφλησης των </a:t>
            </a:r>
            <a:r>
              <a:rPr lang="el-GR" sz="2800" dirty="0" smtClean="0">
                <a:latin typeface="Arial" panose="020B0604020202020204" pitchFamily="34" charset="0"/>
              </a:rPr>
              <a:t>δανείων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8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 smtClean="0">
                <a:latin typeface="Arial" panose="020B0604020202020204" pitchFamily="34" charset="0"/>
              </a:rPr>
              <a:t>.</a:t>
            </a:r>
            <a:r>
              <a:rPr lang="el-GR" sz="2800" dirty="0">
                <a:latin typeface="Arial" panose="020B0604020202020204" pitchFamily="34" charset="0"/>
              </a:rPr>
              <a:t>Στις εκλογές του </a:t>
            </a:r>
            <a:r>
              <a:rPr lang="el-GR" sz="2800" b="1" dirty="0">
                <a:latin typeface="Arial" panose="020B0604020202020204" pitchFamily="34" charset="0"/>
              </a:rPr>
              <a:t>1895</a:t>
            </a:r>
            <a:r>
              <a:rPr lang="el-GR" sz="2800" dirty="0">
                <a:latin typeface="Arial" panose="020B0604020202020204" pitchFamily="34" charset="0"/>
              </a:rPr>
              <a:t>, ο Τρικούπης δεν εκλέχτηκε βουλευτής. Πέθανε το </a:t>
            </a:r>
            <a:r>
              <a:rPr lang="el-GR" sz="2800" b="1" dirty="0">
                <a:latin typeface="Arial" panose="020B0604020202020204" pitchFamily="34" charset="0"/>
              </a:rPr>
              <a:t>1896</a:t>
            </a:r>
            <a:r>
              <a:rPr lang="el-GR" sz="2800" dirty="0">
                <a:latin typeface="Arial" panose="020B0604020202020204" pitchFamily="34" charset="0"/>
              </a:rPr>
              <a:t> στη Γαλλία.</a:t>
            </a:r>
            <a:br>
              <a:rPr lang="el-GR" sz="2800" dirty="0">
                <a:latin typeface="Arial" panose="020B0604020202020204" pitchFamily="34" charset="0"/>
              </a:rPr>
            </a:br>
            <a:endParaRPr lang="el-GR" sz="28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>
                <a:latin typeface="Arial" panose="020B0604020202020204" pitchFamily="34" charset="0"/>
              </a:rPr>
              <a:t>Ο Δηλιγιάννης ανέλαβε την εξουσία και αντιμετώπισε πολλά προβλήματα όπως η επανάσταση στην Κρήτη (</a:t>
            </a:r>
            <a:r>
              <a:rPr lang="el-GR" sz="2800" b="1" dirty="0">
                <a:latin typeface="Arial" panose="020B0604020202020204" pitchFamily="34" charset="0"/>
              </a:rPr>
              <a:t>1896</a:t>
            </a:r>
            <a:r>
              <a:rPr lang="el-GR" sz="2800" dirty="0">
                <a:latin typeface="Arial" panose="020B0604020202020204" pitchFamily="34" charset="0"/>
              </a:rPr>
              <a:t>) για την ένωσή της με την Ελλάδα</a:t>
            </a:r>
            <a:r>
              <a:rPr lang="el-GR" sz="2800" dirty="0" smtClean="0">
                <a:latin typeface="Arial" panose="020B0604020202020204" pitchFamily="34" charset="0"/>
              </a:rPr>
              <a:t>.</a:t>
            </a:r>
          </a:p>
          <a:p>
            <a:endParaRPr lang="el-GR" sz="28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>
                <a:latin typeface="Arial" panose="020B0604020202020204" pitchFamily="34" charset="0"/>
              </a:rPr>
              <a:t>Ο Δηλιγιάννης έστειλε στρατό στην Κρήτη για να βοηθήσει την επανάσταση και την ένωση (Φεβρ. </a:t>
            </a:r>
            <a:r>
              <a:rPr lang="el-GR" sz="2800" b="1" dirty="0">
                <a:latin typeface="Arial" panose="020B0604020202020204" pitchFamily="34" charset="0"/>
              </a:rPr>
              <a:t>1897</a:t>
            </a:r>
            <a:r>
              <a:rPr lang="el-GR" sz="2800" dirty="0">
                <a:latin typeface="Arial" panose="020B0604020202020204" pitchFamily="34" charset="0"/>
              </a:rPr>
              <a:t>).</a:t>
            </a:r>
            <a:endParaRPr lang="el-GR" sz="2800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768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38128" y="914791"/>
            <a:ext cx="9005992" cy="526297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endParaRPr lang="el-GR" sz="2800" dirty="0" smtClean="0">
              <a:hlinkClick r:id="rId2"/>
            </a:endParaRPr>
          </a:p>
          <a:p>
            <a:endParaRPr lang="el-GR" sz="2800" dirty="0">
              <a:hlinkClick r:id="rId2"/>
            </a:endParaRPr>
          </a:p>
          <a:p>
            <a:r>
              <a:rPr lang="el-GR" sz="2800" dirty="0" smtClean="0">
                <a:hlinkClick r:id="rId2"/>
              </a:rPr>
              <a:t>https</a:t>
            </a:r>
            <a:r>
              <a:rPr lang="el-GR" sz="2800" dirty="0">
                <a:hlinkClick r:id="rId2"/>
              </a:rPr>
              <a:t>://</a:t>
            </a:r>
            <a:r>
              <a:rPr lang="el-GR" sz="2800" dirty="0" smtClean="0">
                <a:hlinkClick r:id="rId2"/>
              </a:rPr>
              <a:t>www.youtube.com/watch?v=qUQjC_KJ6yk</a:t>
            </a:r>
            <a:endParaRPr lang="el-GR" sz="2800" dirty="0" smtClean="0"/>
          </a:p>
          <a:p>
            <a:endParaRPr lang="el-GR" sz="2800" dirty="0"/>
          </a:p>
          <a:p>
            <a:endParaRPr lang="el-GR" sz="2800" dirty="0" smtClean="0"/>
          </a:p>
          <a:p>
            <a:endParaRPr lang="el-GR" sz="2800" dirty="0"/>
          </a:p>
          <a:p>
            <a:endParaRPr lang="el-GR" sz="2800" dirty="0" smtClean="0"/>
          </a:p>
          <a:p>
            <a:endParaRPr lang="el-GR" sz="2800" dirty="0"/>
          </a:p>
          <a:p>
            <a:r>
              <a:rPr lang="el-GR" sz="2800" dirty="0" smtClean="0"/>
              <a:t>Η ΜΗΧΑΝΗ ΤΟΥ ΧΡΟΝΟΥ</a:t>
            </a:r>
          </a:p>
          <a:p>
            <a:endParaRPr lang="el-GR" sz="2800" dirty="0"/>
          </a:p>
          <a:p>
            <a:r>
              <a:rPr lang="el-GR" sz="2800" dirty="0" smtClean="0"/>
              <a:t>Η πτώχευση του Τρικούπγ -</a:t>
            </a:r>
            <a:r>
              <a:rPr lang="el-GR" sz="2800" dirty="0" smtClean="0"/>
              <a:t>1893</a:t>
            </a:r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40583454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2629" y="616527"/>
            <a:ext cx="10972800" cy="600164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el-GR" sz="2400" b="1" dirty="0" smtClean="0">
              <a:latin typeface="Arial" panose="020B0604020202020204" pitchFamily="34" charset="0"/>
              <a:hlinkClick r:id="rId2"/>
            </a:endParaRPr>
          </a:p>
          <a:p>
            <a:pPr algn="ctr"/>
            <a:r>
              <a:rPr lang="el-GR" sz="2400" b="1" dirty="0" smtClean="0">
                <a:latin typeface="Arial" panose="020B0604020202020204" pitchFamily="34" charset="0"/>
                <a:hlinkClick r:id="rId2"/>
              </a:rPr>
              <a:t>Ο </a:t>
            </a:r>
            <a:r>
              <a:rPr lang="el-GR" sz="2400" b="1" dirty="0" smtClean="0">
                <a:latin typeface="Arial" panose="020B0604020202020204" pitchFamily="34" charset="0"/>
                <a:hlinkClick r:id="rId2"/>
              </a:rPr>
              <a:t>πόλεμος </a:t>
            </a:r>
            <a:r>
              <a:rPr lang="el-GR" sz="2400" b="1" dirty="0">
                <a:latin typeface="Arial" panose="020B0604020202020204" pitchFamily="34" charset="0"/>
                <a:hlinkClick r:id="rId2"/>
              </a:rPr>
              <a:t>του 1897</a:t>
            </a:r>
            <a:r>
              <a:rPr lang="el-GR" sz="2400" b="1" dirty="0">
                <a:latin typeface="Arial" panose="020B0604020202020204" pitchFamily="34" charset="0"/>
              </a:rPr>
              <a:t> και οι πολιτικές εξελίξεις έως το </a:t>
            </a:r>
            <a:r>
              <a:rPr lang="el-GR" sz="2400" b="1" dirty="0" smtClean="0">
                <a:latin typeface="Arial" panose="020B0604020202020204" pitchFamily="34" charset="0"/>
              </a:rPr>
              <a:t>1908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b="1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400" b="1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Arial" panose="020B0604020202020204" pitchFamily="34" charset="0"/>
              </a:rPr>
              <a:t> Μετά </a:t>
            </a:r>
            <a:r>
              <a:rPr lang="el-GR" sz="2400" dirty="0">
                <a:latin typeface="Arial" panose="020B0604020202020204" pitchFamily="34" charset="0"/>
              </a:rPr>
              <a:t>την αποστολή στρατού στην Κρήτη, ξέσπασε ελληνοτουρκικός πόλεμος στη Θεσσαλία.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Arial" panose="020B0604020202020204" pitchFamily="34" charset="0"/>
              </a:rPr>
              <a:t> Ο </a:t>
            </a:r>
            <a:r>
              <a:rPr lang="el-GR" sz="2400" dirty="0">
                <a:latin typeface="Arial" panose="020B0604020202020204" pitchFamily="34" charset="0"/>
              </a:rPr>
              <a:t>ελληνικός στρατός, με αρχηγό τον διάδοχο Κωνσταντίνο, ηττήθηκε</a:t>
            </a:r>
            <a:r>
              <a:rPr lang="el-GR" sz="2400" dirty="0" smtClean="0">
                <a:latin typeface="Arial" panose="020B0604020202020204" pitchFamily="34" charset="0"/>
              </a:rPr>
              <a:t>.</a:t>
            </a:r>
          </a:p>
          <a:p>
            <a:endParaRPr lang="el-GR" sz="24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u="sng" dirty="0" smtClean="0">
                <a:latin typeface="Arial" panose="020B0604020202020204" pitchFamily="34" charset="0"/>
              </a:rPr>
              <a:t> Η </a:t>
            </a:r>
            <a:r>
              <a:rPr lang="el-GR" sz="2400" u="sng" dirty="0">
                <a:latin typeface="Arial" panose="020B0604020202020204" pitchFamily="34" charset="0"/>
              </a:rPr>
              <a:t>Ελλάδα υποχρεώθηκε: </a:t>
            </a:r>
            <a:endParaRPr lang="el-GR" sz="2400" u="sng" dirty="0" smtClean="0">
              <a:latin typeface="Arial" panose="020B0604020202020204" pitchFamily="34" charset="0"/>
            </a:endParaRPr>
          </a:p>
          <a:p>
            <a:endParaRPr lang="el-GR" sz="2400" dirty="0" smtClean="0">
              <a:latin typeface="Arial" panose="020B0604020202020204" pitchFamily="34" charset="0"/>
            </a:endParaRPr>
          </a:p>
          <a:p>
            <a:r>
              <a:rPr lang="el-GR" sz="2400" b="1" dirty="0" smtClean="0">
                <a:latin typeface="Arial" panose="020B0604020202020204" pitchFamily="34" charset="0"/>
              </a:rPr>
              <a:t>α</a:t>
            </a:r>
            <a:r>
              <a:rPr lang="el-GR" sz="2400" b="1" dirty="0">
                <a:latin typeface="Arial" panose="020B0604020202020204" pitchFamily="34" charset="0"/>
              </a:rPr>
              <a:t>) </a:t>
            </a:r>
            <a:r>
              <a:rPr lang="el-GR" sz="2400" dirty="0">
                <a:latin typeface="Arial" panose="020B0604020202020204" pitchFamily="34" charset="0"/>
              </a:rPr>
              <a:t>Να πληρώσει τεράστια αποζημίωση στην Τουρκία.</a:t>
            </a:r>
          </a:p>
          <a:p>
            <a:r>
              <a:rPr lang="el-GR" sz="2400" dirty="0">
                <a:latin typeface="Arial" panose="020B0604020202020204" pitchFamily="34" charset="0"/>
              </a:rPr>
              <a:t>                                                 </a:t>
            </a:r>
            <a:endParaRPr lang="el-GR" sz="2400" dirty="0" smtClean="0">
              <a:latin typeface="Arial" panose="020B0604020202020204" pitchFamily="34" charset="0"/>
            </a:endParaRPr>
          </a:p>
          <a:p>
            <a:r>
              <a:rPr lang="el-GR" sz="2400" b="1" dirty="0" smtClean="0">
                <a:latin typeface="Arial" panose="020B0604020202020204" pitchFamily="34" charset="0"/>
              </a:rPr>
              <a:t>β</a:t>
            </a:r>
            <a:r>
              <a:rPr lang="el-GR" sz="2400" b="1" dirty="0">
                <a:latin typeface="Arial" panose="020B0604020202020204" pitchFamily="34" charset="0"/>
              </a:rPr>
              <a:t>)</a:t>
            </a:r>
            <a:r>
              <a:rPr lang="el-GR" sz="2400" dirty="0">
                <a:latin typeface="Arial" panose="020B0604020202020204" pitchFamily="34" charset="0"/>
              </a:rPr>
              <a:t> Να πάρει νέο δάνειο, για να πληρώσει την αποζημίωση. 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>
                <a:latin typeface="Arial" panose="020B0604020202020204" pitchFamily="34" charset="0"/>
              </a:rPr>
              <a:t>                                                </a:t>
            </a:r>
            <a:endParaRPr lang="el-GR" sz="2400" dirty="0" smtClean="0">
              <a:latin typeface="Arial" panose="020B0604020202020204" pitchFamily="34" charset="0"/>
            </a:endParaRPr>
          </a:p>
          <a:p>
            <a:r>
              <a:rPr lang="el-GR" sz="2400" dirty="0">
                <a:latin typeface="Arial" panose="020B0604020202020204" pitchFamily="34" charset="0"/>
              </a:rPr>
              <a:t> </a:t>
            </a:r>
            <a:r>
              <a:rPr lang="el-GR" sz="2400" b="1" dirty="0">
                <a:latin typeface="Arial" panose="020B0604020202020204" pitchFamily="34" charset="0"/>
              </a:rPr>
              <a:t>γ) </a:t>
            </a:r>
            <a:r>
              <a:rPr lang="el-GR" sz="2400" dirty="0">
                <a:latin typeface="Arial" panose="020B0604020202020204" pitchFamily="34" charset="0"/>
              </a:rPr>
              <a:t>Να δεχθεί Επιτροπή Διεθνούς Οικονομικού Ελέγχου, που ανέλαβε τη </a:t>
            </a:r>
            <a:r>
              <a:rPr lang="el-GR" sz="2400" dirty="0" smtClean="0">
                <a:latin typeface="Arial" panose="020B0604020202020204" pitchFamily="34" charset="0"/>
              </a:rPr>
              <a:t>διαχείριση των</a:t>
            </a:r>
            <a:r>
              <a:rPr lang="el-GR" sz="2400" dirty="0">
                <a:latin typeface="Arial" panose="020B0604020202020204" pitchFamily="34" charset="0"/>
              </a:rPr>
              <a:t>  </a:t>
            </a:r>
            <a:r>
              <a:rPr lang="el-GR" sz="2400" dirty="0" smtClean="0">
                <a:latin typeface="Arial" panose="020B0604020202020204" pitchFamily="34" charset="0"/>
              </a:rPr>
              <a:t>ελληνικών δημοσίων </a:t>
            </a:r>
            <a:r>
              <a:rPr lang="el-GR" sz="2400" dirty="0">
                <a:latin typeface="Arial" panose="020B0604020202020204" pitchFamily="34" charset="0"/>
              </a:rPr>
              <a:t>εσόδων. 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540096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799" y="861536"/>
            <a:ext cx="9013371" cy="483209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el-GR" sz="2800" b="1" dirty="0" smtClean="0">
              <a:latin typeface="Arial" panose="020B0604020202020204" pitchFamily="34" charset="0"/>
            </a:endParaRPr>
          </a:p>
          <a:p>
            <a:pPr algn="ctr"/>
            <a:r>
              <a:rPr lang="el-GR" sz="2800" b="1" dirty="0" smtClean="0">
                <a:latin typeface="Arial" panose="020B0604020202020204" pitchFamily="34" charset="0"/>
              </a:rPr>
              <a:t>Μετά </a:t>
            </a:r>
            <a:r>
              <a:rPr lang="el-GR" sz="2800" b="1" dirty="0">
                <a:latin typeface="Arial" panose="020B0604020202020204" pitchFamily="34" charset="0"/>
              </a:rPr>
              <a:t>την ήττα του 1897:</a:t>
            </a:r>
            <a:r>
              <a:rPr lang="el-GR" sz="2800" dirty="0" smtClean="0">
                <a:latin typeface="Arial" panose="020B0604020202020204" pitchFamily="34" charset="0"/>
              </a:rPr>
              <a:t>​</a:t>
            </a:r>
          </a:p>
          <a:p>
            <a:pPr>
              <a:buFont typeface="+mj-lt"/>
              <a:buAutoNum type="arabicPeriod"/>
            </a:pPr>
            <a:endParaRPr lang="el-GR" sz="2800" dirty="0">
              <a:latin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l-GR" sz="2800" b="1" dirty="0" smtClean="0">
                <a:latin typeface="Arial" panose="020B0604020202020204" pitchFamily="34" charset="0"/>
              </a:rPr>
              <a:t> </a:t>
            </a:r>
            <a:r>
              <a:rPr lang="el-GR" sz="2800" dirty="0" smtClean="0">
                <a:latin typeface="Arial" panose="020B0604020202020204" pitchFamily="34" charset="0"/>
              </a:rPr>
              <a:t>Η </a:t>
            </a:r>
            <a:r>
              <a:rPr lang="el-GR" sz="2800" dirty="0">
                <a:latin typeface="Arial" panose="020B0604020202020204" pitchFamily="34" charset="0"/>
              </a:rPr>
              <a:t>λαϊκή δυσαρέσκεια κατά των πολιτικών και του βασιλιά, μετά την ήττα του </a:t>
            </a:r>
            <a:r>
              <a:rPr lang="el-GR" sz="2800" dirty="0" smtClean="0">
                <a:latin typeface="Arial" panose="020B0604020202020204" pitchFamily="34" charset="0"/>
              </a:rPr>
              <a:t>1897</a:t>
            </a:r>
          </a:p>
          <a:p>
            <a:pPr>
              <a:buFont typeface="+mj-lt"/>
              <a:buAutoNum type="arabicPeriod"/>
            </a:pPr>
            <a:endParaRPr lang="el-GR" sz="2800" dirty="0">
              <a:latin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l-GR" sz="2800" b="1" dirty="0" smtClean="0">
                <a:latin typeface="Arial" panose="020B0604020202020204" pitchFamily="34" charset="0"/>
              </a:rPr>
              <a:t> </a:t>
            </a:r>
            <a:r>
              <a:rPr lang="el-GR" sz="2800" dirty="0" smtClean="0">
                <a:latin typeface="Arial" panose="020B0604020202020204" pitchFamily="34" charset="0"/>
              </a:rPr>
              <a:t>Οι </a:t>
            </a:r>
            <a:r>
              <a:rPr lang="el-GR" sz="2800" dirty="0">
                <a:latin typeface="Arial" panose="020B0604020202020204" pitchFamily="34" charset="0"/>
              </a:rPr>
              <a:t>παρεμβάσεις του βασιλιά στην πολιτική ζωή </a:t>
            </a:r>
            <a:endParaRPr lang="el-GR" sz="2800" dirty="0" smtClean="0">
              <a:latin typeface="Arial" panose="020B0604020202020204" pitchFamily="34" charset="0"/>
            </a:endParaRPr>
          </a:p>
          <a:p>
            <a:r>
              <a:rPr lang="el-GR" sz="2800" dirty="0" smtClean="0">
                <a:latin typeface="Arial" panose="020B0604020202020204" pitchFamily="34" charset="0"/>
              </a:rPr>
              <a:t> </a:t>
            </a:r>
            <a:r>
              <a:rPr lang="el-GR" sz="2800" dirty="0">
                <a:latin typeface="Arial" panose="020B0604020202020204" pitchFamily="34" charset="0"/>
              </a:rPr>
              <a:t> </a:t>
            </a:r>
            <a:endParaRPr lang="el-GR" sz="2800" dirty="0" smtClean="0">
              <a:latin typeface="Arial" panose="020B0604020202020204" pitchFamily="34" charset="0"/>
            </a:endParaRPr>
          </a:p>
          <a:p>
            <a:pPr algn="just"/>
            <a:r>
              <a:rPr lang="el-GR" sz="2800" dirty="0">
                <a:latin typeface="Arial" panose="020B0604020202020204" pitchFamily="34" charset="0"/>
              </a:rPr>
              <a:t>     </a:t>
            </a:r>
            <a:r>
              <a:rPr lang="el-GR" sz="2800" dirty="0" smtClean="0">
                <a:latin typeface="Arial" panose="020B0604020202020204" pitchFamily="34" charset="0"/>
              </a:rPr>
              <a:t> </a:t>
            </a:r>
            <a:r>
              <a:rPr lang="el-GR" sz="2800" dirty="0">
                <a:latin typeface="Arial" panose="020B0604020202020204" pitchFamily="34" charset="0"/>
              </a:rPr>
              <a:t>    </a:t>
            </a:r>
            <a:r>
              <a:rPr lang="el-GR" sz="2800" dirty="0" smtClean="0">
                <a:latin typeface="Arial" panose="020B0604020202020204" pitchFamily="34" charset="0"/>
              </a:rPr>
              <a:t> </a:t>
            </a:r>
            <a:r>
              <a:rPr lang="el-GR" sz="2800" dirty="0">
                <a:latin typeface="Arial" panose="020B0604020202020204" pitchFamily="34" charset="0"/>
              </a:rPr>
              <a:t>=&gt; Στρατιωτικό Κίνημα στο Γουδί </a:t>
            </a:r>
            <a:r>
              <a:rPr lang="el-GR" sz="2800" dirty="0" smtClean="0">
                <a:latin typeface="Arial" panose="020B0604020202020204" pitchFamily="34" charset="0"/>
              </a:rPr>
              <a:t>1909</a:t>
            </a:r>
          </a:p>
          <a:p>
            <a:pPr algn="just"/>
            <a:endParaRPr lang="el-GR" sz="2800" b="0" i="0" dirty="0">
              <a:effectLst/>
              <a:latin typeface="Arial" panose="020B0604020202020204" pitchFamily="34" charset="0"/>
            </a:endParaRPr>
          </a:p>
          <a:p>
            <a:pPr algn="just"/>
            <a:endParaRPr lang="el-GR" sz="2800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445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46385" y="1197819"/>
            <a:ext cx="9838413" cy="483209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el-GR" sz="2800" dirty="0" smtClean="0">
              <a:hlinkClick r:id="rId2"/>
            </a:endParaRPr>
          </a:p>
          <a:p>
            <a:endParaRPr lang="el-GR" sz="2800" dirty="0">
              <a:hlinkClick r:id="rId2"/>
            </a:endParaRPr>
          </a:p>
          <a:p>
            <a:r>
              <a:rPr lang="el-GR" sz="2800" dirty="0" smtClean="0">
                <a:hlinkClick r:id="rId2"/>
              </a:rPr>
              <a:t>https</a:t>
            </a:r>
            <a:r>
              <a:rPr lang="el-GR" sz="2800" dirty="0">
                <a:hlinkClick r:id="rId2"/>
              </a:rPr>
              <a:t>://</a:t>
            </a:r>
            <a:r>
              <a:rPr lang="el-GR" sz="2800" dirty="0" smtClean="0">
                <a:hlinkClick r:id="rId2"/>
              </a:rPr>
              <a:t>www.youtube.com/watch?v=1YPcPVlh9E</a:t>
            </a:r>
            <a:endParaRPr lang="el-GR" sz="2800" dirty="0" smtClean="0"/>
          </a:p>
          <a:p>
            <a:endParaRPr lang="el-GR" sz="2800" dirty="0"/>
          </a:p>
          <a:p>
            <a:r>
              <a:rPr lang="el-GR" sz="2800" dirty="0" smtClean="0"/>
              <a:t>ΣΚΑΙ</a:t>
            </a:r>
          </a:p>
          <a:p>
            <a:endParaRPr lang="el-GR" sz="2800" dirty="0"/>
          </a:p>
          <a:p>
            <a:r>
              <a:rPr lang="el-GR" sz="2800" b="1" dirty="0" smtClean="0"/>
              <a:t>ΕΛΛΗΝΟΤΟΥΡΚΙΚΟΣ </a:t>
            </a:r>
            <a:r>
              <a:rPr lang="el-GR" sz="2800" b="1" dirty="0"/>
              <a:t>ΠΟΛΕΜΟΣ </a:t>
            </a:r>
            <a:r>
              <a:rPr lang="el-GR" sz="2800" b="1"/>
              <a:t>1897 </a:t>
            </a:r>
            <a:r>
              <a:rPr lang="el-GR" sz="2800" b="1" smtClean="0"/>
              <a:t>/</a:t>
            </a:r>
          </a:p>
          <a:p>
            <a:r>
              <a:rPr lang="el-GR" sz="2800" b="1" smtClean="0"/>
              <a:t> </a:t>
            </a:r>
            <a:r>
              <a:rPr lang="el-GR" sz="2800" b="1" dirty="0"/>
              <a:t>ΜΑΚΕΔΟΝΙΚΟΣ </a:t>
            </a:r>
            <a:r>
              <a:rPr lang="el-GR" sz="2800" b="1" dirty="0" smtClean="0"/>
              <a:t>ΑΓΩΝΑΣ</a:t>
            </a:r>
          </a:p>
          <a:p>
            <a:endParaRPr lang="el-GR" sz="2800" b="1" dirty="0"/>
          </a:p>
          <a:p>
            <a:endParaRPr lang="el-GR" sz="2800" b="1" dirty="0"/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580549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08996" y="657137"/>
            <a:ext cx="9198011" cy="569386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800" b="1" dirty="0" smtClean="0">
                <a:latin typeface="Arial" panose="020B0604020202020204" pitchFamily="34" charset="0"/>
              </a:rPr>
              <a:t>Ο </a:t>
            </a:r>
            <a:r>
              <a:rPr lang="el-GR" sz="2800" b="1" dirty="0" smtClean="0">
                <a:latin typeface="Arial" panose="020B0604020202020204" pitchFamily="34" charset="0"/>
              </a:rPr>
              <a:t>Γεώργιος </a:t>
            </a:r>
            <a:r>
              <a:rPr lang="el-GR" sz="2800" b="1" dirty="0">
                <a:latin typeface="Arial" panose="020B0604020202020204" pitchFamily="34" charset="0"/>
              </a:rPr>
              <a:t>Α΄ βασιλιάς των Ελλήνων – </a:t>
            </a:r>
            <a:endParaRPr lang="el-GR" sz="2800" b="1" dirty="0" smtClean="0">
              <a:latin typeface="Arial" panose="020B0604020202020204" pitchFamily="34" charset="0"/>
            </a:endParaRPr>
          </a:p>
          <a:p>
            <a:pPr algn="ctr"/>
            <a:r>
              <a:rPr lang="el-GR" sz="2800" b="1" dirty="0" smtClean="0">
                <a:latin typeface="Arial" panose="020B0604020202020204" pitchFamily="34" charset="0"/>
              </a:rPr>
              <a:t>Η </a:t>
            </a:r>
            <a:r>
              <a:rPr lang="el-GR" sz="2800" b="1" dirty="0">
                <a:latin typeface="Arial" panose="020B0604020202020204" pitchFamily="34" charset="0"/>
              </a:rPr>
              <a:t>ενσωμάτωση των </a:t>
            </a:r>
            <a:r>
              <a:rPr lang="el-GR" sz="2800" b="1" dirty="0" smtClean="0">
                <a:latin typeface="Arial" panose="020B0604020202020204" pitchFamily="34" charset="0"/>
              </a:rPr>
              <a:t>Επτανήσων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800" b="1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 smtClean="0">
                <a:latin typeface="Arial" panose="020B0604020202020204" pitchFamily="34" charset="0"/>
              </a:rPr>
              <a:t>Μετά </a:t>
            </a:r>
            <a:r>
              <a:rPr lang="el-GR" sz="2800" dirty="0">
                <a:latin typeface="Arial" panose="020B0604020202020204" pitchFamily="34" charset="0"/>
              </a:rPr>
              <a:t>την έξωση του Όθωνα, ως βασιλιάς επιλέγεται από τις Δυνάμεις (Αγγλία, Γαλλία, Ρωσία) </a:t>
            </a:r>
            <a:r>
              <a:rPr lang="el-GR" sz="2800" dirty="0">
                <a:latin typeface="Arial" panose="020B0604020202020204" pitchFamily="34" charset="0"/>
                <a:hlinkClick r:id="rId2"/>
              </a:rPr>
              <a:t>ο πρίγκιπας Γεώργιος-Γουλιέλμος Γκλύξμπουργκ της Δανίας (Γεώργιος Α΄</a:t>
            </a:r>
            <a:r>
              <a:rPr lang="el-GR" sz="2800" dirty="0" smtClean="0">
                <a:latin typeface="Arial" panose="020B0604020202020204" pitchFamily="34" charset="0"/>
                <a:hlinkClick r:id="rId2"/>
              </a:rPr>
              <a:t>).</a:t>
            </a:r>
            <a:endParaRPr lang="el-GR" sz="2800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8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>
                <a:latin typeface="Arial" panose="020B0604020202020204" pitchFamily="34" charset="0"/>
              </a:rPr>
              <a:t>Η Αγγλία παραχώρησε στην Ελλάδα (ως δώρο στον Γεώργιο Α΄) τα Επτάνησα</a:t>
            </a:r>
            <a:r>
              <a:rPr lang="el-GR" sz="2800" dirty="0" smtClean="0">
                <a:latin typeface="Arial" panose="020B0604020202020204" pitchFamily="34" charset="0"/>
              </a:rPr>
              <a:t>.</a:t>
            </a:r>
          </a:p>
          <a:p>
            <a:endParaRPr lang="el-GR" sz="28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>
                <a:latin typeface="Arial" panose="020B0604020202020204" pitchFamily="34" charset="0"/>
              </a:rPr>
              <a:t>Η ενσωμάτωση των Επτανήσων με την Ελλάδα έγινε στις 23 Σεπτ./5 Οκτ. 1864. </a:t>
            </a:r>
            <a:endParaRPr lang="el-GR" sz="2800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026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53887" y="646169"/>
            <a:ext cx="10602684" cy="569386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800" b="1" dirty="0">
                <a:latin typeface="Arial" panose="020B0604020202020204" pitchFamily="34" charset="0"/>
              </a:rPr>
              <a:t>Το σύνταγμα του </a:t>
            </a:r>
            <a:r>
              <a:rPr lang="el-GR" sz="2800" b="1" dirty="0" smtClean="0">
                <a:latin typeface="Arial" panose="020B0604020202020204" pitchFamily="34" charset="0"/>
              </a:rPr>
              <a:t>1864</a:t>
            </a:r>
            <a:endParaRPr lang="el-GR" sz="2800" b="1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 algn="ctr"/>
            <a:r>
              <a:rPr lang="el-GR" sz="2800" dirty="0" smtClean="0">
                <a:latin typeface="Arial" panose="020B0604020202020204" pitchFamily="34" charset="0"/>
              </a:rPr>
              <a:t>Το </a:t>
            </a:r>
            <a:r>
              <a:rPr lang="el-GR" sz="2800" dirty="0">
                <a:latin typeface="Arial" panose="020B0604020202020204" pitchFamily="34" charset="0"/>
              </a:rPr>
              <a:t>νέο σύνταγμα ψηφίστηκε από την Εθνοσυνέλευση </a:t>
            </a:r>
            <a:endParaRPr lang="el-GR" sz="2800" dirty="0" smtClean="0">
              <a:latin typeface="Arial" panose="020B0604020202020204" pitchFamily="34" charset="0"/>
            </a:endParaRPr>
          </a:p>
          <a:p>
            <a:pPr algn="ctr"/>
            <a:r>
              <a:rPr lang="el-GR" sz="2800" dirty="0" smtClean="0">
                <a:latin typeface="Arial" panose="020B0604020202020204" pitchFamily="34" charset="0"/>
              </a:rPr>
              <a:t>στις</a:t>
            </a:r>
            <a:r>
              <a:rPr lang="el-GR" sz="2800" dirty="0">
                <a:latin typeface="Arial" panose="020B0604020202020204" pitchFamily="34" charset="0"/>
              </a:rPr>
              <a:t> </a:t>
            </a:r>
            <a:r>
              <a:rPr lang="el-GR" sz="2800" dirty="0">
                <a:solidFill>
                  <a:srgbClr val="34946E"/>
                </a:solidFill>
                <a:latin typeface="Arial" panose="020B0604020202020204" pitchFamily="34" charset="0"/>
                <a:hlinkClick r:id="rId2"/>
              </a:rPr>
              <a:t>17 Νοεμβρίου 1864</a:t>
            </a:r>
            <a:r>
              <a:rPr lang="el-GR" sz="2800" dirty="0">
                <a:latin typeface="Arial" panose="020B0604020202020204" pitchFamily="34" charset="0"/>
              </a:rPr>
              <a:t>. </a:t>
            </a:r>
            <a:endParaRPr lang="el-GR" sz="2800" dirty="0" smtClean="0">
              <a:latin typeface="Arial" panose="020B0604020202020204" pitchFamily="34" charset="0"/>
            </a:endParaRPr>
          </a:p>
          <a:p>
            <a:endParaRPr lang="el-GR" sz="2800" dirty="0" smtClean="0">
              <a:latin typeface="Arial" panose="020B0604020202020204" pitchFamily="34" charset="0"/>
            </a:endParaRPr>
          </a:p>
          <a:p>
            <a:r>
              <a:rPr lang="el-GR" sz="2800" b="1" dirty="0" smtClean="0">
                <a:latin typeface="Arial" panose="020B0604020202020204" pitchFamily="34" charset="0"/>
              </a:rPr>
              <a:t>Σύμφωνα </a:t>
            </a:r>
            <a:r>
              <a:rPr lang="el-GR" sz="2800" b="1" dirty="0">
                <a:latin typeface="Arial" panose="020B0604020202020204" pitchFamily="34" charset="0"/>
              </a:rPr>
              <a:t>με το νέο σύνταγμα:</a:t>
            </a:r>
            <a:r>
              <a:rPr lang="el-GR" sz="2800" dirty="0">
                <a:latin typeface="Arial" panose="020B0604020202020204" pitchFamily="34" charset="0"/>
              </a:rPr>
              <a:t/>
            </a:r>
            <a:br>
              <a:rPr lang="el-GR" sz="2800" dirty="0">
                <a:latin typeface="Arial" panose="020B0604020202020204" pitchFamily="34" charset="0"/>
              </a:rPr>
            </a:br>
            <a:r>
              <a:rPr lang="el-GR" sz="2800" b="1" dirty="0">
                <a:latin typeface="Arial" panose="020B0604020202020204" pitchFamily="34" charset="0"/>
              </a:rPr>
              <a:t>α) </a:t>
            </a:r>
            <a:r>
              <a:rPr lang="el-GR" sz="2800" dirty="0">
                <a:latin typeface="Arial" panose="020B0604020202020204" pitchFamily="34" charset="0"/>
              </a:rPr>
              <a:t>Ο λαός αναγνωρίζεται ως κυρίαρχος παράγοντας του πολιτεύματος («Άπασαι αι εξουσίαι πηγάζουσιν εκ του Έθνους».)</a:t>
            </a:r>
            <a:br>
              <a:rPr lang="el-GR" sz="2800" dirty="0">
                <a:latin typeface="Arial" panose="020B0604020202020204" pitchFamily="34" charset="0"/>
              </a:rPr>
            </a:br>
            <a:r>
              <a:rPr lang="el-GR" sz="2800" b="1" dirty="0">
                <a:latin typeface="Arial" panose="020B0604020202020204" pitchFamily="34" charset="0"/>
              </a:rPr>
              <a:t>β)</a:t>
            </a:r>
            <a:r>
              <a:rPr lang="el-GR" sz="2800" dirty="0">
                <a:latin typeface="Arial" panose="020B0604020202020204" pitchFamily="34" charset="0"/>
              </a:rPr>
              <a:t> Θεσπίζεται το πολίτευμα της Βασιλευόμενης Δημοκρατίας.</a:t>
            </a:r>
            <a:br>
              <a:rPr lang="el-GR" sz="2800" dirty="0">
                <a:latin typeface="Arial" panose="020B0604020202020204" pitchFamily="34" charset="0"/>
              </a:rPr>
            </a:br>
            <a:r>
              <a:rPr lang="el-GR" sz="2800" b="1" dirty="0">
                <a:latin typeface="Arial" panose="020B0604020202020204" pitchFamily="34" charset="0"/>
              </a:rPr>
              <a:t>γ) </a:t>
            </a:r>
            <a:r>
              <a:rPr lang="el-GR" sz="2800" dirty="0">
                <a:latin typeface="Arial" panose="020B0604020202020204" pitchFamily="34" charset="0"/>
              </a:rPr>
              <a:t>Τη νομοθετική εξουσία ασκούν ο βασιλιάς και η Βουλή.</a:t>
            </a:r>
            <a:br>
              <a:rPr lang="el-GR" sz="2800" dirty="0">
                <a:latin typeface="Arial" panose="020B0604020202020204" pitchFamily="34" charset="0"/>
              </a:rPr>
            </a:br>
            <a:r>
              <a:rPr lang="el-GR" sz="2800" b="1" dirty="0">
                <a:latin typeface="Arial" panose="020B0604020202020204" pitchFamily="34" charset="0"/>
              </a:rPr>
              <a:t>δ)</a:t>
            </a:r>
            <a:r>
              <a:rPr lang="el-GR" sz="2800" dirty="0">
                <a:latin typeface="Arial" panose="020B0604020202020204" pitchFamily="34" charset="0"/>
              </a:rPr>
              <a:t> Δικαίωμα ψήφου είχαν οι άνδρες άνω των 21 ετών.</a:t>
            </a:r>
            <a:br>
              <a:rPr lang="el-GR" sz="2800" dirty="0">
                <a:latin typeface="Arial" panose="020B0604020202020204" pitchFamily="34" charset="0"/>
              </a:rPr>
            </a:br>
            <a:r>
              <a:rPr lang="el-GR" sz="2800" b="1" dirty="0">
                <a:latin typeface="Arial" panose="020B0604020202020204" pitchFamily="34" charset="0"/>
              </a:rPr>
              <a:t>ε)</a:t>
            </a:r>
            <a:r>
              <a:rPr lang="el-GR" sz="2800" dirty="0">
                <a:latin typeface="Arial" panose="020B0604020202020204" pitchFamily="34" charset="0"/>
              </a:rPr>
              <a:t> Την εκτελεστική εξουσία ασκεί ο βασιλιάς με τους υπουργούς που διορίζει ο ίδιος.</a:t>
            </a:r>
            <a:br>
              <a:rPr lang="el-GR" sz="2800" dirty="0">
                <a:latin typeface="Arial" panose="020B0604020202020204" pitchFamily="34" charset="0"/>
              </a:rPr>
            </a:br>
            <a:r>
              <a:rPr lang="el-GR" sz="2800" b="1" dirty="0">
                <a:latin typeface="Arial" panose="020B0604020202020204" pitchFamily="34" charset="0"/>
              </a:rPr>
              <a:t>στ) </a:t>
            </a:r>
            <a:r>
              <a:rPr lang="el-GR" sz="2800" dirty="0">
                <a:latin typeface="Arial" panose="020B0604020202020204" pitchFamily="34" charset="0"/>
              </a:rPr>
              <a:t>Η δικαστική εξουσία κηρύχθηκε ανεξάρτητη. 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457920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889" y="443365"/>
            <a:ext cx="9020175" cy="6029326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6466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47869" y="899806"/>
            <a:ext cx="8925030" cy="526297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el-GR" sz="2800" b="1" dirty="0" smtClean="0">
              <a:latin typeface="Arial" panose="020B0604020202020204" pitchFamily="34" charset="0"/>
            </a:endParaRPr>
          </a:p>
          <a:p>
            <a:pPr algn="ctr"/>
            <a:r>
              <a:rPr lang="el-GR" sz="2800" b="1" dirty="0" smtClean="0">
                <a:latin typeface="Arial" panose="020B0604020202020204" pitchFamily="34" charset="0"/>
              </a:rPr>
              <a:t>Εσωτερικές </a:t>
            </a:r>
            <a:r>
              <a:rPr lang="el-GR" sz="2800" b="1" dirty="0">
                <a:latin typeface="Arial" panose="020B0604020202020204" pitchFamily="34" charset="0"/>
              </a:rPr>
              <a:t>πολιτικές </a:t>
            </a:r>
            <a:r>
              <a:rPr lang="el-GR" sz="2800" b="1" dirty="0" smtClean="0">
                <a:latin typeface="Arial" panose="020B0604020202020204" pitchFamily="34" charset="0"/>
              </a:rPr>
              <a:t>εξελίξεις</a:t>
            </a:r>
          </a:p>
          <a:p>
            <a:endParaRPr lang="el-GR" sz="2800" b="1" dirty="0">
              <a:latin typeface="Arial" panose="020B0604020202020204" pitchFamily="34" charset="0"/>
            </a:endParaRPr>
          </a:p>
          <a:p>
            <a:r>
              <a:rPr lang="el-GR" sz="2800" dirty="0" smtClean="0">
                <a:latin typeface="Arial" panose="020B0604020202020204" pitchFamily="34" charset="0"/>
              </a:rPr>
              <a:t>Ο</a:t>
            </a:r>
            <a:r>
              <a:rPr lang="el-GR" sz="2800" dirty="0">
                <a:latin typeface="Arial" panose="020B0604020202020204" pitchFamily="34" charset="0"/>
              </a:rPr>
              <a:t> </a:t>
            </a:r>
            <a:r>
              <a:rPr lang="el-GR" sz="2800" dirty="0">
                <a:latin typeface="Arial" panose="020B0604020202020204" pitchFamily="34" charset="0"/>
                <a:hlinkClick r:id="rId2"/>
              </a:rPr>
              <a:t>Αλέξανδρος Κουμουνδούρος</a:t>
            </a:r>
            <a:r>
              <a:rPr lang="el-GR" sz="2800" dirty="0">
                <a:latin typeface="Arial" panose="020B0604020202020204" pitchFamily="34" charset="0"/>
              </a:rPr>
              <a:t> κυριάρχησε στην πολιτική ζωή στο διάστημα 1864-1871</a:t>
            </a:r>
            <a:r>
              <a:rPr lang="el-GR" sz="2800" dirty="0" smtClean="0">
                <a:latin typeface="Arial" panose="020B0604020202020204" pitchFamily="34" charset="0"/>
              </a:rPr>
              <a:t>:</a:t>
            </a:r>
          </a:p>
          <a:p>
            <a:endParaRPr lang="el-GR" sz="2800" dirty="0">
              <a:latin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l-GR" sz="2800" b="1" dirty="0" smtClean="0">
                <a:latin typeface="Arial" panose="020B0604020202020204" pitchFamily="34" charset="0"/>
              </a:rPr>
              <a:t> </a:t>
            </a:r>
            <a:r>
              <a:rPr lang="el-GR" sz="2800" dirty="0" smtClean="0">
                <a:latin typeface="Arial" panose="020B0604020202020204" pitchFamily="34" charset="0"/>
              </a:rPr>
              <a:t>Διένειμε </a:t>
            </a:r>
            <a:r>
              <a:rPr lang="el-GR" sz="2800" dirty="0">
                <a:latin typeface="Arial" panose="020B0604020202020204" pitchFamily="34" charset="0"/>
              </a:rPr>
              <a:t>εθνικά κτήματα.</a:t>
            </a:r>
          </a:p>
          <a:p>
            <a:pPr>
              <a:buFont typeface="+mj-lt"/>
              <a:buAutoNum type="arabicPeriod"/>
            </a:pPr>
            <a:r>
              <a:rPr lang="el-GR" sz="2800" b="1" dirty="0" smtClean="0">
                <a:latin typeface="Arial" panose="020B0604020202020204" pitchFamily="34" charset="0"/>
              </a:rPr>
              <a:t> </a:t>
            </a:r>
            <a:r>
              <a:rPr lang="el-GR" sz="2800" dirty="0" smtClean="0">
                <a:latin typeface="Arial" panose="020B0604020202020204" pitchFamily="34" charset="0"/>
              </a:rPr>
              <a:t>Επεδίωξε </a:t>
            </a:r>
            <a:r>
              <a:rPr lang="el-GR" sz="2800" dirty="0">
                <a:latin typeface="Arial" panose="020B0604020202020204" pitchFamily="34" charset="0"/>
              </a:rPr>
              <a:t>τη διεύρυνση των συνόρων.</a:t>
            </a:r>
          </a:p>
          <a:p>
            <a:pPr>
              <a:buFont typeface="+mj-lt"/>
              <a:buAutoNum type="arabicPeriod"/>
            </a:pPr>
            <a:r>
              <a:rPr lang="el-GR" sz="2800" b="1" dirty="0" smtClean="0">
                <a:latin typeface="Arial" panose="020B0604020202020204" pitchFamily="34" charset="0"/>
              </a:rPr>
              <a:t> </a:t>
            </a:r>
            <a:r>
              <a:rPr lang="el-GR" sz="2800" dirty="0" smtClean="0">
                <a:latin typeface="Arial" panose="020B0604020202020204" pitchFamily="34" charset="0"/>
              </a:rPr>
              <a:t>Πέτυχε </a:t>
            </a:r>
            <a:r>
              <a:rPr lang="el-GR" sz="2800" dirty="0">
                <a:latin typeface="Arial" panose="020B0604020202020204" pitchFamily="34" charset="0"/>
              </a:rPr>
              <a:t>την ειρηνική προσάρτηση της Θεσσαλίας και μέρους της Ηπείρου, στο Συνέδριο του Βερολίνου (1878</a:t>
            </a:r>
            <a:r>
              <a:rPr lang="el-GR" sz="2800" dirty="0" smtClean="0">
                <a:latin typeface="Arial" panose="020B0604020202020204" pitchFamily="34" charset="0"/>
              </a:rPr>
              <a:t>).</a:t>
            </a:r>
            <a:endParaRPr lang="el-GR" sz="2800" b="0" i="0" dirty="0">
              <a:effectLst/>
              <a:latin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endParaRPr lang="el-GR" sz="2800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844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16594" y="254977"/>
            <a:ext cx="10214568" cy="612475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el-GR" sz="2800" b="1" dirty="0" smtClean="0">
              <a:latin typeface="Arial" panose="020B0604020202020204" pitchFamily="34" charset="0"/>
            </a:endParaRPr>
          </a:p>
          <a:p>
            <a:r>
              <a:rPr lang="el-GR" sz="2800" b="1" dirty="0" smtClean="0">
                <a:latin typeface="Arial" panose="020B0604020202020204" pitchFamily="34" charset="0"/>
              </a:rPr>
              <a:t>Προβλήματα </a:t>
            </a:r>
            <a:r>
              <a:rPr lang="el-GR" sz="2800" b="1" dirty="0">
                <a:latin typeface="Arial" panose="020B0604020202020204" pitchFamily="34" charset="0"/>
              </a:rPr>
              <a:t>στη λειτουργία του κοινοβουλευτικού θεσμού</a:t>
            </a:r>
            <a:r>
              <a:rPr lang="el-GR" sz="2800" b="1" dirty="0" smtClean="0">
                <a:latin typeface="Arial" panose="020B0604020202020204" pitchFamily="34" charset="0"/>
              </a:rPr>
              <a:t>:</a:t>
            </a:r>
          </a:p>
          <a:p>
            <a:r>
              <a:rPr lang="el-GR" sz="2800" dirty="0"/>
              <a:t/>
            </a:r>
            <a:br>
              <a:rPr lang="el-GR" sz="2800" dirty="0"/>
            </a:br>
            <a:r>
              <a:rPr lang="el-GR" sz="2800" b="1" dirty="0">
                <a:latin typeface="Arial" panose="020B0604020202020204" pitchFamily="34" charset="0"/>
              </a:rPr>
              <a:t>α) </a:t>
            </a:r>
            <a:r>
              <a:rPr lang="el-GR" sz="2800" dirty="0">
                <a:latin typeface="Arial" panose="020B0604020202020204" pitchFamily="34" charset="0"/>
              </a:rPr>
              <a:t>Καθώς οι δημόσιοι υπάλληλοι δεν ήταν μόνιμοι, οι βουλευτές πίεζαν για προσλήψεις οπαδών τους.</a:t>
            </a:r>
            <a:br>
              <a:rPr lang="el-GR" sz="2800" dirty="0">
                <a:latin typeface="Arial" panose="020B0604020202020204" pitchFamily="34" charset="0"/>
              </a:rPr>
            </a:br>
            <a:r>
              <a:rPr lang="el-GR" sz="2800" b="1" dirty="0">
                <a:latin typeface="Arial" panose="020B0604020202020204" pitchFamily="34" charset="0"/>
              </a:rPr>
              <a:t>β) </a:t>
            </a:r>
            <a:r>
              <a:rPr lang="el-GR" sz="2800" dirty="0">
                <a:latin typeface="Arial" panose="020B0604020202020204" pitchFamily="34" charset="0"/>
              </a:rPr>
              <a:t>Δεν υπήρχαν συγκροτημένα κόμματα.</a:t>
            </a:r>
            <a:br>
              <a:rPr lang="el-GR" sz="2800" dirty="0">
                <a:latin typeface="Arial" panose="020B0604020202020204" pitchFamily="34" charset="0"/>
              </a:rPr>
            </a:br>
            <a:r>
              <a:rPr lang="el-GR" sz="2800" b="1" dirty="0">
                <a:latin typeface="Arial" panose="020B0604020202020204" pitchFamily="34" charset="0"/>
              </a:rPr>
              <a:t>γ)</a:t>
            </a:r>
            <a:r>
              <a:rPr lang="el-GR" sz="2800" dirty="0">
                <a:latin typeface="Arial" panose="020B0604020202020204" pitchFamily="34" charset="0"/>
              </a:rPr>
              <a:t> Ο βασιλιάς διόριζε πρωθυπουργό όποιον πολιτικό ήθελε</a:t>
            </a:r>
            <a:r>
              <a:rPr lang="el-GR" sz="2800" dirty="0" smtClean="0">
                <a:latin typeface="Arial" panose="020B0604020202020204" pitchFamily="34" charset="0"/>
              </a:rPr>
              <a:t>.</a:t>
            </a:r>
          </a:p>
          <a:p>
            <a:r>
              <a:rPr lang="el-GR" sz="2800" dirty="0">
                <a:latin typeface="Arial" panose="020B0604020202020204" pitchFamily="34" charset="0"/>
              </a:rPr>
              <a:t/>
            </a:r>
            <a:br>
              <a:rPr lang="el-GR" sz="2800" dirty="0">
                <a:latin typeface="Arial" panose="020B0604020202020204" pitchFamily="34" charset="0"/>
              </a:rPr>
            </a:br>
            <a:r>
              <a:rPr lang="el-GR" sz="2800" b="1" dirty="0">
                <a:latin typeface="Arial" panose="020B0604020202020204" pitchFamily="34" charset="0"/>
              </a:rPr>
              <a:t>=&gt; </a:t>
            </a:r>
            <a:r>
              <a:rPr lang="el-GR" sz="2800" dirty="0">
                <a:latin typeface="Arial" panose="020B0604020202020204" pitchFamily="34" charset="0"/>
              </a:rPr>
              <a:t>Ο </a:t>
            </a:r>
            <a:r>
              <a:rPr lang="el-GR" sz="2800" dirty="0">
                <a:latin typeface="Arial" panose="020B0604020202020204" pitchFamily="34" charset="0"/>
                <a:hlinkClick r:id="rId2"/>
              </a:rPr>
              <a:t>Χαρ. Τρικούπης</a:t>
            </a:r>
            <a:r>
              <a:rPr lang="el-GR" sz="2800" dirty="0">
                <a:latin typeface="Arial" panose="020B0604020202020204" pitchFamily="34" charset="0"/>
              </a:rPr>
              <a:t> με άρθρο του (</a:t>
            </a:r>
            <a:r>
              <a:rPr lang="el-GR" sz="2800" dirty="0">
                <a:latin typeface="Arial" panose="020B0604020202020204" pitchFamily="34" charset="0"/>
                <a:hlinkClick r:id="rId3"/>
              </a:rPr>
              <a:t>«Τις πταίει;»</a:t>
            </a:r>
            <a:r>
              <a:rPr lang="el-GR" sz="2800" dirty="0">
                <a:latin typeface="Arial" panose="020B0604020202020204" pitchFamily="34" charset="0"/>
              </a:rPr>
              <a:t>) σε εφημερίδα (Καιροί, 29 Ιουν. 1874) υπερασπίστηκε την αρχή της δεδηλωμένης, δηλαδή, τον διορισμό πρωθυπουργού μόνο εφόσον εξασφάλιζε την πλειοψηφία στη Βουλή.</a:t>
            </a:r>
            <a:br>
              <a:rPr lang="el-GR" sz="2800" dirty="0">
                <a:latin typeface="Arial" panose="020B0604020202020204" pitchFamily="34" charset="0"/>
              </a:rPr>
            </a:br>
            <a:r>
              <a:rPr lang="el-GR" sz="2800" b="1" dirty="0" smtClean="0">
                <a:latin typeface="Arial" panose="020B0604020202020204" pitchFamily="34" charset="0"/>
              </a:rPr>
              <a:t>=&gt;</a:t>
            </a:r>
            <a:r>
              <a:rPr lang="el-GR" sz="2800" dirty="0">
                <a:latin typeface="Arial" panose="020B0604020202020204" pitchFamily="34" charset="0"/>
              </a:rPr>
              <a:t>Ο Γεώργιος αποδέχθηκε την αρχή της δεδηλωμένης και την εφάρμοσε από το 1875 (αν και όχι πάντα). 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4056084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07771" y="271867"/>
            <a:ext cx="8286959" cy="612475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el-GR" sz="2800" b="1" dirty="0" smtClean="0">
              <a:latin typeface="Arial" panose="020B0604020202020204" pitchFamily="34" charset="0"/>
            </a:endParaRPr>
          </a:p>
          <a:p>
            <a:pPr algn="ctr"/>
            <a:r>
              <a:rPr lang="el-GR" sz="2800" b="1" dirty="0" smtClean="0">
                <a:latin typeface="Arial" panose="020B0604020202020204" pitchFamily="34" charset="0"/>
              </a:rPr>
              <a:t>Ο </a:t>
            </a:r>
            <a:r>
              <a:rPr lang="el-GR" sz="2800" b="1" dirty="0" smtClean="0">
                <a:latin typeface="Arial" panose="020B0604020202020204" pitchFamily="34" charset="0"/>
              </a:rPr>
              <a:t>δικομματισμός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800" b="1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 smtClean="0">
                <a:latin typeface="Arial" panose="020B0604020202020204" pitchFamily="34" charset="0"/>
              </a:rPr>
              <a:t>Μετά </a:t>
            </a:r>
            <a:r>
              <a:rPr lang="el-GR" sz="2800" dirty="0">
                <a:latin typeface="Arial" panose="020B0604020202020204" pitchFamily="34" charset="0"/>
              </a:rPr>
              <a:t>την εφαρμογή της αρχής της δεδηλωμένης, τα μικρά κόμματα εξαφανίστηκαν ή ενσωματώθηκαν σε μεγαλύτερα.</a:t>
            </a:r>
            <a:br>
              <a:rPr lang="el-GR" sz="2800" dirty="0">
                <a:latin typeface="Arial" panose="020B0604020202020204" pitchFamily="34" charset="0"/>
              </a:rPr>
            </a:br>
            <a:endParaRPr lang="el-GR" sz="28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>
                <a:latin typeface="Arial" panose="020B0604020202020204" pitchFamily="34" charset="0"/>
              </a:rPr>
              <a:t>Επικράτησαν δύο μεγάλα κόμματα, </a:t>
            </a:r>
            <a:endParaRPr lang="el-GR" sz="2800" dirty="0" smtClean="0">
              <a:latin typeface="Arial" panose="020B0604020202020204" pitchFamily="34" charset="0"/>
            </a:endParaRPr>
          </a:p>
          <a:p>
            <a:r>
              <a:rPr lang="el-GR" sz="2800" dirty="0" smtClean="0">
                <a:latin typeface="Arial" panose="020B0604020202020204" pitchFamily="34" charset="0"/>
              </a:rPr>
              <a:t>του </a:t>
            </a:r>
            <a:r>
              <a:rPr lang="el-GR" sz="2800" dirty="0">
                <a:latin typeface="Arial" panose="020B0604020202020204" pitchFamily="34" charset="0"/>
              </a:rPr>
              <a:t>Χαρ. Τρικούπη </a:t>
            </a:r>
            <a:r>
              <a:rPr lang="el-GR" sz="2800" dirty="0" smtClean="0">
                <a:latin typeface="Arial" panose="020B0604020202020204" pitchFamily="34" charset="0"/>
              </a:rPr>
              <a:t>&amp; </a:t>
            </a:r>
            <a:r>
              <a:rPr lang="el-GR" sz="2800" dirty="0" smtClean="0">
                <a:latin typeface="Arial" panose="020B0604020202020204" pitchFamily="34" charset="0"/>
              </a:rPr>
              <a:t>του</a:t>
            </a:r>
            <a:r>
              <a:rPr lang="el-GR" sz="2800" dirty="0">
                <a:latin typeface="Arial" panose="020B0604020202020204" pitchFamily="34" charset="0"/>
              </a:rPr>
              <a:t> </a:t>
            </a:r>
            <a:r>
              <a:rPr lang="el-GR" sz="2800" dirty="0">
                <a:latin typeface="Arial" panose="020B0604020202020204" pitchFamily="34" charset="0"/>
                <a:hlinkClick r:id="rId2"/>
              </a:rPr>
              <a:t>Θεόδωρου Δηλιγιάννη</a:t>
            </a:r>
            <a:r>
              <a:rPr lang="el-GR" sz="2800" dirty="0">
                <a:latin typeface="Arial" panose="020B0604020202020204" pitchFamily="34" charset="0"/>
              </a:rPr>
              <a:t>, που εναλλάσσονταν στην εξουσία, στη δεκαετία 1885-1895. </a:t>
            </a:r>
            <a:endParaRPr lang="el-GR" sz="2800" dirty="0" smtClean="0">
              <a:latin typeface="Arial" panose="020B0604020202020204" pitchFamily="34" charset="0"/>
            </a:endParaRPr>
          </a:p>
          <a:p>
            <a:endParaRPr lang="el-GR" sz="2800" dirty="0">
              <a:latin typeface="Arial" panose="020B0604020202020204" pitchFamily="34" charset="0"/>
            </a:endParaRPr>
          </a:p>
          <a:p>
            <a:r>
              <a:rPr lang="el-GR" sz="2800" dirty="0" smtClean="0">
                <a:latin typeface="Arial" panose="020B0604020202020204" pitchFamily="34" charset="0"/>
              </a:rPr>
              <a:t>Το </a:t>
            </a:r>
            <a:r>
              <a:rPr lang="el-GR" sz="2800" dirty="0">
                <a:latin typeface="Arial" panose="020B0604020202020204" pitchFamily="34" charset="0"/>
              </a:rPr>
              <a:t>σύστημα αυτό ονομάστηκε </a:t>
            </a:r>
            <a:r>
              <a:rPr lang="el-GR" sz="2800" b="1" dirty="0">
                <a:latin typeface="Arial" panose="020B0604020202020204" pitchFamily="34" charset="0"/>
              </a:rPr>
              <a:t>δικομματισμός</a:t>
            </a:r>
            <a:r>
              <a:rPr lang="el-GR" sz="2800" b="1" dirty="0" smtClean="0">
                <a:latin typeface="Arial" panose="020B0604020202020204" pitchFamily="34" charset="0"/>
              </a:rPr>
              <a:t>.</a:t>
            </a:r>
          </a:p>
          <a:p>
            <a:endParaRPr lang="el-GR" sz="2800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972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73724" y="208648"/>
            <a:ext cx="11271738" cy="655564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800" b="1" dirty="0">
                <a:latin typeface="Arial" panose="020B0604020202020204" pitchFamily="34" charset="0"/>
              </a:rPr>
              <a:t>Το πρόγραμμα του Χαρίλαου </a:t>
            </a:r>
            <a:r>
              <a:rPr lang="el-GR" sz="2800" b="1" dirty="0" smtClean="0">
                <a:latin typeface="Arial" panose="020B0604020202020204" pitchFamily="34" charset="0"/>
              </a:rPr>
              <a:t>Τρικούπη</a:t>
            </a:r>
          </a:p>
          <a:p>
            <a:pPr algn="ctr"/>
            <a:endParaRPr lang="el-GR" sz="2800" b="1" dirty="0" smtClean="0">
              <a:latin typeface="Arial" panose="020B0604020202020204" pitchFamily="34" charset="0"/>
            </a:endParaRPr>
          </a:p>
          <a:p>
            <a:r>
              <a:rPr lang="el-GR" sz="2800" b="1" i="1" u="sng" dirty="0" smtClean="0">
                <a:latin typeface="Arial" panose="020B0604020202020204" pitchFamily="34" charset="0"/>
              </a:rPr>
              <a:t>Στόχοι </a:t>
            </a:r>
            <a:r>
              <a:rPr lang="el-GR" sz="2800" b="1" i="1" u="sng" dirty="0">
                <a:latin typeface="Arial" panose="020B0604020202020204" pitchFamily="34" charset="0"/>
              </a:rPr>
              <a:t>της πολιτικής του Τρικούπη:</a:t>
            </a:r>
            <a:r>
              <a:rPr lang="el-GR" sz="2800" i="1" u="sng" dirty="0">
                <a:latin typeface="Arial" panose="020B0604020202020204" pitchFamily="34" charset="0"/>
              </a:rPr>
              <a:t/>
            </a:r>
            <a:br>
              <a:rPr lang="el-GR" sz="2800" i="1" u="sng" dirty="0">
                <a:latin typeface="Arial" panose="020B0604020202020204" pitchFamily="34" charset="0"/>
              </a:rPr>
            </a:br>
            <a:r>
              <a:rPr lang="el-GR" sz="2800" b="1" dirty="0">
                <a:latin typeface="Arial" panose="020B0604020202020204" pitchFamily="34" charset="0"/>
              </a:rPr>
              <a:t>α) </a:t>
            </a:r>
            <a:r>
              <a:rPr lang="el-GR" sz="2800" dirty="0">
                <a:latin typeface="Arial" panose="020B0604020202020204" pitchFamily="34" charset="0"/>
              </a:rPr>
              <a:t>Η κατασκευή μεγάλων έργων (σιδηρόδρομοι, δρόμοι, διώρυγα της Κορίνθου) για την ανάπτυξη της οικονομίας.</a:t>
            </a:r>
            <a:br>
              <a:rPr lang="el-GR" sz="2800" dirty="0">
                <a:latin typeface="Arial" panose="020B0604020202020204" pitchFamily="34" charset="0"/>
              </a:rPr>
            </a:br>
            <a:r>
              <a:rPr lang="el-GR" sz="2800" b="1" dirty="0">
                <a:latin typeface="Arial" panose="020B0604020202020204" pitchFamily="34" charset="0"/>
              </a:rPr>
              <a:t>β) </a:t>
            </a:r>
            <a:r>
              <a:rPr lang="el-GR" sz="2800" dirty="0">
                <a:latin typeface="Arial" panose="020B0604020202020204" pitchFamily="34" charset="0"/>
              </a:rPr>
              <a:t>Η ανασυγκρότηση των ενόπλων δυνάμεων.</a:t>
            </a:r>
            <a:br>
              <a:rPr lang="el-GR" sz="2800" dirty="0">
                <a:latin typeface="Arial" panose="020B0604020202020204" pitchFamily="34" charset="0"/>
              </a:rPr>
            </a:br>
            <a:r>
              <a:rPr lang="el-GR" sz="2800" b="1" dirty="0">
                <a:latin typeface="Arial" panose="020B0604020202020204" pitchFamily="34" charset="0"/>
              </a:rPr>
              <a:t>γ) </a:t>
            </a:r>
            <a:r>
              <a:rPr lang="el-GR" sz="2800" dirty="0">
                <a:latin typeface="Arial" panose="020B0604020202020204" pitchFamily="34" charset="0"/>
              </a:rPr>
              <a:t>Η εξυγίανση της δημόσιας διοίκησης με θέσπιση αντικειμενικών κριτηρίων πρόσληψης.</a:t>
            </a:r>
            <a:br>
              <a:rPr lang="el-GR" sz="2800" dirty="0">
                <a:latin typeface="Arial" panose="020B0604020202020204" pitchFamily="34" charset="0"/>
              </a:rPr>
            </a:br>
            <a:r>
              <a:rPr lang="el-GR" sz="2800" dirty="0">
                <a:latin typeface="Arial" panose="020B0604020202020204" pitchFamily="34" charset="0"/>
              </a:rPr>
              <a:t>​</a:t>
            </a:r>
            <a:r>
              <a:rPr lang="el-GR" sz="2800" b="1" dirty="0">
                <a:latin typeface="Arial" panose="020B0604020202020204" pitchFamily="34" charset="0"/>
              </a:rPr>
              <a:t>δ) </a:t>
            </a:r>
            <a:r>
              <a:rPr lang="el-GR" sz="2800" dirty="0">
                <a:latin typeface="Arial" panose="020B0604020202020204" pitchFamily="34" charset="0"/>
              </a:rPr>
              <a:t>Η ειρηνική συμβίωση με την Οθωμανική αυτοκρατορία.</a:t>
            </a:r>
            <a:br>
              <a:rPr lang="el-GR" sz="2800" dirty="0">
                <a:latin typeface="Arial" panose="020B0604020202020204" pitchFamily="34" charset="0"/>
              </a:rPr>
            </a:br>
            <a:r>
              <a:rPr lang="el-GR" sz="2800" b="1" dirty="0">
                <a:latin typeface="Arial" panose="020B0604020202020204" pitchFamily="34" charset="0"/>
              </a:rPr>
              <a:t/>
            </a:r>
            <a:br>
              <a:rPr lang="el-GR" sz="2800" b="1" dirty="0">
                <a:latin typeface="Arial" panose="020B0604020202020204" pitchFamily="34" charset="0"/>
              </a:rPr>
            </a:br>
            <a:r>
              <a:rPr lang="el-GR" sz="2800" b="1" i="1" dirty="0">
                <a:latin typeface="Arial" panose="020B0604020202020204" pitchFamily="34" charset="0"/>
              </a:rPr>
              <a:t>Γ</a:t>
            </a:r>
            <a:r>
              <a:rPr lang="el-GR" sz="2800" b="1" i="1" u="sng" dirty="0">
                <a:latin typeface="Arial" panose="020B0604020202020204" pitchFamily="34" charset="0"/>
              </a:rPr>
              <a:t>ια την εφαρμογή του προγράμματός του ο Τρικούπης</a:t>
            </a:r>
            <a:r>
              <a:rPr lang="el-GR" sz="2800" b="1" dirty="0">
                <a:latin typeface="Arial" panose="020B0604020202020204" pitchFamily="34" charset="0"/>
              </a:rPr>
              <a:t>: </a:t>
            </a:r>
            <a:endParaRPr lang="el-GR" sz="2800" b="1" dirty="0" smtClean="0">
              <a:latin typeface="Arial" panose="020B0604020202020204" pitchFamily="34" charset="0"/>
            </a:endParaRPr>
          </a:p>
          <a:p>
            <a:r>
              <a:rPr lang="el-GR" sz="2800" b="1" dirty="0" smtClean="0">
                <a:latin typeface="Arial" panose="020B0604020202020204" pitchFamily="34" charset="0"/>
              </a:rPr>
              <a:t>1. </a:t>
            </a:r>
            <a:r>
              <a:rPr lang="el-GR" sz="2800" dirty="0" smtClean="0">
                <a:latin typeface="Arial" panose="020B0604020202020204" pitchFamily="34" charset="0"/>
              </a:rPr>
              <a:t>Επέβαλε </a:t>
            </a:r>
            <a:r>
              <a:rPr lang="el-GR" sz="2800" dirty="0">
                <a:latin typeface="Arial" panose="020B0604020202020204" pitchFamily="34" charset="0"/>
              </a:rPr>
              <a:t>βαρύτατη φορολογία. </a:t>
            </a:r>
            <a:endParaRPr lang="el-GR" sz="2800" dirty="0" smtClean="0">
              <a:latin typeface="Arial" panose="020B0604020202020204" pitchFamily="34" charset="0"/>
            </a:endParaRPr>
          </a:p>
          <a:p>
            <a:r>
              <a:rPr lang="el-GR" sz="2800" b="1" dirty="0" smtClean="0">
                <a:latin typeface="Arial" panose="020B0604020202020204" pitchFamily="34" charset="0"/>
              </a:rPr>
              <a:t>2. </a:t>
            </a:r>
            <a:r>
              <a:rPr lang="el-GR" sz="2800" dirty="0" smtClean="0">
                <a:latin typeface="Arial" panose="020B0604020202020204" pitchFamily="34" charset="0"/>
              </a:rPr>
              <a:t>Συνήψε </a:t>
            </a:r>
            <a:r>
              <a:rPr lang="el-GR" sz="2800" dirty="0">
                <a:latin typeface="Arial" panose="020B0604020202020204" pitchFamily="34" charset="0"/>
              </a:rPr>
              <a:t>μεγάλα δάνεια με τράπεζες του εξωτερικού</a:t>
            </a:r>
            <a:r>
              <a:rPr lang="el-GR" sz="2800" dirty="0" smtClean="0">
                <a:latin typeface="Arial" panose="020B0604020202020204" pitchFamily="34" charset="0"/>
              </a:rPr>
              <a:t>.</a:t>
            </a:r>
          </a:p>
          <a:p>
            <a:r>
              <a:rPr lang="el-GR" sz="2800" b="1" dirty="0" smtClean="0">
                <a:latin typeface="Arial" panose="020B0604020202020204" pitchFamily="34" charset="0"/>
              </a:rPr>
              <a:t>3</a:t>
            </a:r>
            <a:r>
              <a:rPr lang="el-GR" sz="2800" b="1" dirty="0">
                <a:latin typeface="Arial" panose="020B0604020202020204" pitchFamily="34" charset="0"/>
              </a:rPr>
              <a:t>. </a:t>
            </a:r>
            <a:r>
              <a:rPr lang="el-GR" sz="2800" dirty="0">
                <a:latin typeface="Arial" panose="020B0604020202020204" pitchFamily="34" charset="0"/>
              </a:rPr>
              <a:t>Προσείλκυσε επενδύσεις από Έλληνες κεφαλαιούχους του εξωτερικού.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296628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71700" y="786511"/>
            <a:ext cx="9574823" cy="526297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el-GR" sz="2800" b="1" dirty="0" smtClean="0">
              <a:latin typeface="Arial" panose="020B0604020202020204" pitchFamily="34" charset="0"/>
            </a:endParaRPr>
          </a:p>
          <a:p>
            <a:pPr algn="ctr"/>
            <a:r>
              <a:rPr lang="el-GR" sz="2800" b="1" dirty="0" smtClean="0">
                <a:latin typeface="Arial" panose="020B0604020202020204" pitchFamily="34" charset="0"/>
              </a:rPr>
              <a:t>Οι </a:t>
            </a:r>
            <a:r>
              <a:rPr lang="el-GR" sz="2800" b="1" dirty="0">
                <a:latin typeface="Arial" panose="020B0604020202020204" pitchFamily="34" charset="0"/>
              </a:rPr>
              <a:t>θέσεις του Θεόδωρου </a:t>
            </a:r>
            <a:r>
              <a:rPr lang="el-GR" sz="2800" b="1" dirty="0" smtClean="0">
                <a:latin typeface="Arial" panose="020B0604020202020204" pitchFamily="34" charset="0"/>
              </a:rPr>
              <a:t>Δηλιγιάννη</a:t>
            </a:r>
          </a:p>
          <a:p>
            <a:r>
              <a:rPr lang="el-GR" sz="2800" dirty="0"/>
              <a:t/>
            </a:r>
            <a:br>
              <a:rPr lang="el-GR" sz="2800" dirty="0"/>
            </a:br>
            <a:r>
              <a:rPr lang="el-GR" sz="2800" b="1" i="1" u="sng" dirty="0">
                <a:latin typeface="Arial" panose="020B0604020202020204" pitchFamily="34" charset="0"/>
              </a:rPr>
              <a:t>Στόχοι της πολιτικής του Δηλιγιάννη</a:t>
            </a:r>
            <a:r>
              <a:rPr lang="el-GR" sz="2800" b="1" dirty="0" smtClean="0">
                <a:latin typeface="Arial" panose="020B0604020202020204" pitchFamily="34" charset="0"/>
              </a:rPr>
              <a:t>:</a:t>
            </a:r>
          </a:p>
          <a:p>
            <a:r>
              <a:rPr lang="el-GR" sz="2800" dirty="0">
                <a:latin typeface="Arial" panose="020B0604020202020204" pitchFamily="34" charset="0"/>
              </a:rPr>
              <a:t/>
            </a:r>
            <a:br>
              <a:rPr lang="el-GR" sz="2800" dirty="0">
                <a:latin typeface="Arial" panose="020B0604020202020204" pitchFamily="34" charset="0"/>
              </a:rPr>
            </a:br>
            <a:r>
              <a:rPr lang="el-GR" sz="2800" b="1" dirty="0">
                <a:latin typeface="Arial" panose="020B0604020202020204" pitchFamily="34" charset="0"/>
              </a:rPr>
              <a:t>α) </a:t>
            </a:r>
            <a:r>
              <a:rPr lang="el-GR" sz="2800" dirty="0">
                <a:latin typeface="Arial" panose="020B0604020202020204" pitchFamily="34" charset="0"/>
              </a:rPr>
              <a:t>Μικρότερη δυνατή φορολόγηση.</a:t>
            </a:r>
            <a:br>
              <a:rPr lang="el-GR" sz="2800" dirty="0">
                <a:latin typeface="Arial" panose="020B0604020202020204" pitchFamily="34" charset="0"/>
              </a:rPr>
            </a:br>
            <a:r>
              <a:rPr lang="el-GR" sz="2800" b="1" dirty="0" smtClean="0">
                <a:latin typeface="Arial" panose="020B0604020202020204" pitchFamily="34" charset="0"/>
              </a:rPr>
              <a:t>β</a:t>
            </a:r>
            <a:r>
              <a:rPr lang="el-GR" sz="2800" b="1" dirty="0">
                <a:latin typeface="Arial" panose="020B0604020202020204" pitchFamily="34" charset="0"/>
              </a:rPr>
              <a:t>) </a:t>
            </a:r>
            <a:r>
              <a:rPr lang="el-GR" sz="2800" dirty="0">
                <a:latin typeface="Arial" panose="020B0604020202020204" pitchFamily="34" charset="0"/>
              </a:rPr>
              <a:t>Υποστήριξη μικροκαλλιεργητών.</a:t>
            </a:r>
            <a:br>
              <a:rPr lang="el-GR" sz="2800" dirty="0">
                <a:latin typeface="Arial" panose="020B0604020202020204" pitchFamily="34" charset="0"/>
              </a:rPr>
            </a:br>
            <a:r>
              <a:rPr lang="el-GR" sz="2800" b="1" dirty="0">
                <a:latin typeface="Arial" panose="020B0604020202020204" pitchFamily="34" charset="0"/>
              </a:rPr>
              <a:t>γ) </a:t>
            </a:r>
            <a:r>
              <a:rPr lang="el-GR" sz="2800" dirty="0">
                <a:latin typeface="Arial" panose="020B0604020202020204" pitchFamily="34" charset="0"/>
              </a:rPr>
              <a:t>Κατάργηση του νόμου του Τρικούπη περί αντικειμενικών κριτηρίων πρόσληψης στο δημόσιο.</a:t>
            </a:r>
            <a:br>
              <a:rPr lang="el-GR" sz="2800" dirty="0">
                <a:latin typeface="Arial" panose="020B0604020202020204" pitchFamily="34" charset="0"/>
              </a:rPr>
            </a:br>
            <a:r>
              <a:rPr lang="el-GR" sz="2800" b="1" dirty="0" smtClean="0">
                <a:latin typeface="Arial" panose="020B0604020202020204" pitchFamily="34" charset="0"/>
              </a:rPr>
              <a:t>δ) </a:t>
            </a:r>
            <a:r>
              <a:rPr lang="el-GR" sz="2800" dirty="0">
                <a:latin typeface="Arial" panose="020B0604020202020204" pitchFamily="34" charset="0"/>
              </a:rPr>
              <a:t>Διορισμός στο δημόσιο των προστατευόμενών του.</a:t>
            </a:r>
            <a:br>
              <a:rPr lang="el-GR" sz="2800" dirty="0">
                <a:latin typeface="Arial" panose="020B0604020202020204" pitchFamily="34" charset="0"/>
              </a:rPr>
            </a:br>
            <a:r>
              <a:rPr lang="el-GR" sz="2800" b="1" dirty="0" smtClean="0">
                <a:latin typeface="Arial" panose="020B0604020202020204" pitchFamily="34" charset="0"/>
              </a:rPr>
              <a:t>​</a:t>
            </a:r>
            <a:r>
              <a:rPr lang="el-GR" sz="2800" b="1" dirty="0">
                <a:latin typeface="Arial" panose="020B0604020202020204" pitchFamily="34" charset="0"/>
              </a:rPr>
              <a:t>ε</a:t>
            </a:r>
            <a:r>
              <a:rPr lang="el-GR" sz="2800" b="1" dirty="0" smtClean="0">
                <a:latin typeface="Arial" panose="020B0604020202020204" pitchFamily="34" charset="0"/>
              </a:rPr>
              <a:t>) </a:t>
            </a:r>
            <a:r>
              <a:rPr lang="el-GR" sz="2800" dirty="0">
                <a:latin typeface="Arial" panose="020B0604020202020204" pitchFamily="34" charset="0"/>
              </a:rPr>
              <a:t>Ανάπτυξη με παραδοσιακές παραγωγικές </a:t>
            </a:r>
            <a:r>
              <a:rPr lang="el-GR" sz="2800" dirty="0" smtClean="0">
                <a:latin typeface="Arial" panose="020B0604020202020204" pitchFamily="34" charset="0"/>
              </a:rPr>
              <a:t>δυνάμεις</a:t>
            </a:r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75936181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</TotalTime>
  <Words>156</Words>
  <Application>Microsoft Office PowerPoint</Application>
  <PresentationFormat>Widescreen</PresentationFormat>
  <Paragraphs>92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Wisp</vt:lpstr>
      <vt:lpstr>     Από την έξωση του Όθωνα (1862) έως το Κίνημα στο Γουδί (1909) 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Από την έξωση του Όθωνα (1862) έως το Κίνημα στο Γουδί (1909)</dc:title>
  <dc:creator>ΤΑΣΙΟΠΟΥΛΟΥ</dc:creator>
  <cp:lastModifiedBy>huawei</cp:lastModifiedBy>
  <cp:revision>4</cp:revision>
  <dcterms:created xsi:type="dcterms:W3CDTF">2023-09-03T00:28:27Z</dcterms:created>
  <dcterms:modified xsi:type="dcterms:W3CDTF">2023-09-03T20:26:37Z</dcterms:modified>
</cp:coreProperties>
</file>