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handoutMasterIdLst>
    <p:handoutMasterId r:id="rId17"/>
  </p:handoutMasterIdLst>
  <p:sldIdLst>
    <p:sldId id="292" r:id="rId2"/>
    <p:sldId id="293" r:id="rId3"/>
    <p:sldId id="294" r:id="rId4"/>
    <p:sldId id="295" r:id="rId5"/>
    <p:sldId id="296" r:id="rId6"/>
    <p:sldId id="297" r:id="rId7"/>
    <p:sldId id="298" r:id="rId8"/>
    <p:sldId id="299" r:id="rId9"/>
    <p:sldId id="300" r:id="rId10"/>
    <p:sldId id="301" r:id="rId11"/>
    <p:sldId id="303" r:id="rId12"/>
    <p:sldId id="302" r:id="rId13"/>
    <p:sldId id="304" r:id="rId14"/>
    <p:sldId id="305" r:id="rId15"/>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101"/>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377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99DED90-920F-404F-88AE-E2A547465FE7}" type="datetime1">
              <a:rPr lang="el-GR" smtClean="0"/>
              <a:t>31/5/2020</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81E76E-E7B3-4F13-A4FA-ED316337DC73}" type="slidenum">
              <a:rPr lang="el-GR" smtClean="0"/>
              <a:t>‹#›</a:t>
            </a:fld>
            <a:endParaRPr lang="el-GR" dirty="0"/>
          </a:p>
        </p:txBody>
      </p:sp>
    </p:spTree>
    <p:extLst>
      <p:ext uri="{BB962C8B-B14F-4D97-AF65-F5344CB8AC3E}">
        <p14:creationId xmlns:p14="http://schemas.microsoft.com/office/powerpoint/2010/main" val="25191894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9643FE-7A8B-4115-AE59-23B4A6D82939}" type="datetime1">
              <a:rPr lang="el-GR" noProof="0" smtClean="0"/>
              <a:pPr/>
              <a:t>31/5/2020</a:t>
            </a:fld>
            <a:endParaRPr lang="el-GR" noProof="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el-GR" noProof="0" smtClean="0"/>
              <a:t>‹#›</a:t>
            </a:fld>
            <a:endParaRPr lang="el-GR" noProof="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1">
        <a:schemeClr val="bg1"/>
      </p:bgRef>
    </p:bg>
    <p:spTree>
      <p:nvGrpSpPr>
        <p:cNvPr id="1" name=""/>
        <p:cNvGrpSpPr/>
        <p:nvPr/>
      </p:nvGrpSpPr>
      <p:grpSpPr>
        <a:xfrm>
          <a:off x="0" y="0"/>
          <a:ext cx="0" cy="0"/>
          <a:chOff x="0" y="0"/>
          <a:chExt cx="0" cy="0"/>
        </a:xfrm>
      </p:grpSpPr>
      <p:grpSp>
        <p:nvGrpSpPr>
          <p:cNvPr id="10" name="Ομάδα 9"/>
          <p:cNvGrpSpPr/>
          <p:nvPr/>
        </p:nvGrpSpPr>
        <p:grpSpPr>
          <a:xfrm>
            <a:off x="0" y="6208894"/>
            <a:ext cx="12192000" cy="649106"/>
            <a:chOff x="0" y="6208894"/>
            <a:chExt cx="12192000" cy="649106"/>
          </a:xfrm>
        </p:grpSpPr>
        <p:sp>
          <p:nvSpPr>
            <p:cNvPr id="2" name="Ορθογώνιο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el-GR" noProof="0" dirty="0"/>
            </a:p>
          </p:txBody>
        </p:sp>
        <p:cxnSp>
          <p:nvCxnSpPr>
            <p:cNvPr id="7" name="Ευθεία γραμμή σύνδεσης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Ευθεία γραμμή σύνδεσης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Ευθεία γραμμή σύνδεσης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Τίτλος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Tahoma" panose="020B0604030504040204" pitchFamily="34" charset="0"/>
                <a:ea typeface="+mj-ea"/>
                <a:cs typeface="+mj-cs"/>
              </a:defRPr>
            </a:lvl1pPr>
          </a:lstStyle>
          <a:p>
            <a:pPr rtl="0"/>
            <a:r>
              <a:rPr lang="el-GR" noProof="0"/>
              <a:t>Κάντε κλικ για να επεξεργαστείτε τον τίτλο υποδείγματος</a:t>
            </a:r>
            <a:endParaRPr kumimoji="0" lang="el-GR" noProof="0" dirty="0"/>
          </a:p>
        </p:txBody>
      </p:sp>
      <p:sp>
        <p:nvSpPr>
          <p:cNvPr id="17" name="Υπότιτλος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el-GR" noProof="0"/>
              <a:t>Κάντε κλικ για να επεξεργαστείτε τον υπότιτλο του υποδείγματος</a:t>
            </a:r>
            <a:endParaRPr kumimoji="0" lang="el-GR" noProof="0" dirty="0"/>
          </a:p>
        </p:txBody>
      </p:sp>
      <p:sp>
        <p:nvSpPr>
          <p:cNvPr id="30" name="Θέση ημερομηνίας 29"/>
          <p:cNvSpPr>
            <a:spLocks noGrp="1"/>
          </p:cNvSpPr>
          <p:nvPr>
            <p:ph type="dt" sz="half" idx="10"/>
          </p:nvPr>
        </p:nvSpPr>
        <p:spPr/>
        <p:txBody>
          <a:bodyPr rtlCol="0"/>
          <a:lstStyle>
            <a:lvl1pPr>
              <a:defRPr/>
            </a:lvl1pPr>
          </a:lstStyle>
          <a:p>
            <a:fld id="{90A77434-5FC1-4574-9A2A-C2AAF9BFEC76}" type="datetime1">
              <a:rPr lang="el-GR" noProof="0" smtClean="0"/>
              <a:pPr/>
              <a:t>31/5/2020</a:t>
            </a:fld>
            <a:endParaRPr lang="el-GR" noProof="0" dirty="0"/>
          </a:p>
        </p:txBody>
      </p:sp>
      <p:sp>
        <p:nvSpPr>
          <p:cNvPr id="19" name="Θέση υποσέλιδου 18"/>
          <p:cNvSpPr>
            <a:spLocks noGrp="1"/>
          </p:cNvSpPr>
          <p:nvPr>
            <p:ph type="ftr" sz="quarter" idx="11"/>
          </p:nvPr>
        </p:nvSpPr>
        <p:spPr/>
        <p:txBody>
          <a:bodyPr rtlCol="0"/>
          <a:lstStyle/>
          <a:p>
            <a:pPr rtl="0"/>
            <a:r>
              <a:rPr lang="el-GR" noProof="0" dirty="0"/>
              <a:t>Προσθήκη υποσέλιδου</a:t>
            </a:r>
          </a:p>
        </p:txBody>
      </p:sp>
      <p:sp>
        <p:nvSpPr>
          <p:cNvPr id="27" name="Θέση αριθμού διαφάνειας 26"/>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a:t>Κάντε κλικ για να επεξεργαστείτε τον τίτλο υποδείγματος</a:t>
            </a:r>
            <a:endParaRPr kumimoji="0" lang="el-GR" noProof="0" dirty="0"/>
          </a:p>
        </p:txBody>
      </p:sp>
      <p:sp>
        <p:nvSpPr>
          <p:cNvPr id="3" name="Θέση κατακόρυφου κειμένου 2"/>
          <p:cNvSpPr>
            <a:spLocks noGrp="1"/>
          </p:cNvSpPr>
          <p:nvPr>
            <p:ph type="body" orient="vert" idx="1"/>
          </p:nvPr>
        </p:nvSpPr>
        <p:spPr/>
        <p:txBody>
          <a:bodyPr vert="eaVert" rtlCol="0"/>
          <a:lstStyle/>
          <a:p>
            <a:pPr lvl="0" rtl="0" eaLnBrk="1" latinLnBrk="0" hangingPunct="1"/>
            <a:r>
              <a:rPr lang="el-GR" noProof="0"/>
              <a:t>Στυλ κειμένου υποδείγματος</a:t>
            </a:r>
          </a:p>
          <a:p>
            <a:pPr lvl="1" rtl="0" eaLnBrk="1" latinLnBrk="0" hangingPunct="1"/>
            <a:r>
              <a:rPr lang="el-GR" noProof="0"/>
              <a:t>Δεύτερο επίπεδο</a:t>
            </a:r>
          </a:p>
          <a:p>
            <a:pPr lvl="2" rtl="0" eaLnBrk="1" latinLnBrk="0" hangingPunct="1"/>
            <a:r>
              <a:rPr lang="el-GR" noProof="0"/>
              <a:t>Τρίτο επίπεδο</a:t>
            </a:r>
          </a:p>
          <a:p>
            <a:pPr lvl="3" rtl="0" eaLnBrk="1" latinLnBrk="0" hangingPunct="1"/>
            <a:r>
              <a:rPr lang="el-GR" noProof="0"/>
              <a:t>Τέταρτο επίπεδο</a:t>
            </a:r>
          </a:p>
          <a:p>
            <a:pPr lvl="4" rtl="0" eaLnBrk="1" latinLnBrk="0" hangingPunct="1"/>
            <a:r>
              <a:rPr lang="el-GR" noProof="0"/>
              <a:t>Πέμπτο επίπεδο</a:t>
            </a:r>
            <a:endParaRPr kumimoji="0" lang="el-GR" noProof="0" dirty="0"/>
          </a:p>
        </p:txBody>
      </p:sp>
      <p:sp>
        <p:nvSpPr>
          <p:cNvPr id="4" name="Θέση ημερομηνίας 3"/>
          <p:cNvSpPr>
            <a:spLocks noGrp="1"/>
          </p:cNvSpPr>
          <p:nvPr>
            <p:ph type="dt" sz="half" idx="10"/>
          </p:nvPr>
        </p:nvSpPr>
        <p:spPr/>
        <p:txBody>
          <a:bodyPr rtlCol="0"/>
          <a:lstStyle>
            <a:lvl1pPr>
              <a:defRPr/>
            </a:lvl1pPr>
          </a:lstStyle>
          <a:p>
            <a:fld id="{CFAD2D8C-2592-4289-B9EE-3CE81143DCFE}" type="datetime1">
              <a:rPr lang="el-GR" noProof="0" smtClean="0"/>
              <a:pPr/>
              <a:t>31/5/2020</a:t>
            </a:fld>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914402"/>
            <a:ext cx="2743200" cy="5211763"/>
          </a:xfrm>
        </p:spPr>
        <p:txBody>
          <a:bodyPr vert="eaVert" rtlCol="0"/>
          <a:lstStyle/>
          <a:p>
            <a:pPr rtl="0"/>
            <a:r>
              <a:rPr lang="el-GR" noProof="0"/>
              <a:t>Κάντε κλικ για να επεξεργαστείτε τον τίτλο υποδείγματος</a:t>
            </a:r>
            <a:endParaRPr kumimoji="0" lang="el-GR" noProof="0" dirty="0"/>
          </a:p>
        </p:txBody>
      </p:sp>
      <p:sp>
        <p:nvSpPr>
          <p:cNvPr id="3" name="Θέση κατακόρυφου κειμένου 2"/>
          <p:cNvSpPr>
            <a:spLocks noGrp="1"/>
          </p:cNvSpPr>
          <p:nvPr>
            <p:ph type="body" orient="vert" idx="1"/>
          </p:nvPr>
        </p:nvSpPr>
        <p:spPr>
          <a:xfrm>
            <a:off x="609600" y="914402"/>
            <a:ext cx="8026400" cy="5211763"/>
          </a:xfrm>
        </p:spPr>
        <p:txBody>
          <a:bodyPr vert="eaVert" rtlCol="0"/>
          <a:lstStyle/>
          <a:p>
            <a:pPr lvl="0" rtl="0" eaLnBrk="1" latinLnBrk="0" hangingPunct="1"/>
            <a:r>
              <a:rPr lang="el-GR" noProof="0"/>
              <a:t>Στυλ κειμένου υποδείγματος</a:t>
            </a:r>
          </a:p>
          <a:p>
            <a:pPr lvl="1" rtl="0" eaLnBrk="1" latinLnBrk="0" hangingPunct="1"/>
            <a:r>
              <a:rPr lang="el-GR" noProof="0"/>
              <a:t>Δεύτερο επίπεδο</a:t>
            </a:r>
          </a:p>
          <a:p>
            <a:pPr lvl="2" rtl="0" eaLnBrk="1" latinLnBrk="0" hangingPunct="1"/>
            <a:r>
              <a:rPr lang="el-GR" noProof="0"/>
              <a:t>Τρίτο επίπεδο</a:t>
            </a:r>
          </a:p>
          <a:p>
            <a:pPr lvl="3" rtl="0" eaLnBrk="1" latinLnBrk="0" hangingPunct="1"/>
            <a:r>
              <a:rPr lang="el-GR" noProof="0"/>
              <a:t>Τέταρτο επίπεδο</a:t>
            </a:r>
          </a:p>
          <a:p>
            <a:pPr lvl="4" rtl="0" eaLnBrk="1" latinLnBrk="0" hangingPunct="1"/>
            <a:r>
              <a:rPr lang="el-GR" noProof="0"/>
              <a:t>Πέμπτο επίπεδο</a:t>
            </a:r>
            <a:endParaRPr kumimoji="0" lang="el-GR" noProof="0" dirty="0"/>
          </a:p>
        </p:txBody>
      </p:sp>
      <p:sp>
        <p:nvSpPr>
          <p:cNvPr id="4" name="Σύμβολο κράτησης θέσης ημερομηνίας 3"/>
          <p:cNvSpPr>
            <a:spLocks noGrp="1"/>
          </p:cNvSpPr>
          <p:nvPr>
            <p:ph type="dt" sz="half" idx="10"/>
          </p:nvPr>
        </p:nvSpPr>
        <p:spPr/>
        <p:txBody>
          <a:bodyPr rtlCol="0"/>
          <a:lstStyle>
            <a:lvl1pPr>
              <a:defRPr/>
            </a:lvl1pPr>
          </a:lstStyle>
          <a:p>
            <a:fld id="{C1D2988E-BB97-4A44-97DA-ACD82C677D3A}" type="datetime1">
              <a:rPr lang="el-GR" noProof="0" smtClean="0"/>
              <a:pPr/>
              <a:t>31/5/2020</a:t>
            </a:fld>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a:t>Κάντε κλικ για να επεξεργαστείτε το Στυλ κύριου τίτλου</a:t>
            </a:r>
            <a:endParaRPr kumimoji="0" lang="el-GR" noProof="0" dirty="0"/>
          </a:p>
        </p:txBody>
      </p:sp>
      <p:sp>
        <p:nvSpPr>
          <p:cNvPr id="3" name="Θέση περιεχομένου 2"/>
          <p:cNvSpPr>
            <a:spLocks noGrp="1"/>
          </p:cNvSpPr>
          <p:nvPr>
            <p:ph idx="1"/>
          </p:nvPr>
        </p:nvSpPr>
        <p:spPr/>
        <p:txBody>
          <a:bodyPr rtlCol="0"/>
          <a:lstStyle/>
          <a:p>
            <a:pPr lvl="0" rtl="0" eaLnBrk="1" latinLnBrk="0" hangingPunct="1"/>
            <a:r>
              <a:rPr lang="el-GR" noProof="0"/>
              <a:t>Στυλ κειμένου υποδείγματος</a:t>
            </a:r>
          </a:p>
          <a:p>
            <a:pPr lvl="1" rtl="0" eaLnBrk="1" latinLnBrk="0" hangingPunct="1"/>
            <a:r>
              <a:rPr lang="el-GR" noProof="0"/>
              <a:t>Δεύτερο επίπεδο</a:t>
            </a:r>
          </a:p>
          <a:p>
            <a:pPr lvl="2" rtl="0" eaLnBrk="1" latinLnBrk="0" hangingPunct="1"/>
            <a:r>
              <a:rPr lang="el-GR" noProof="0"/>
              <a:t>Τρίτο επίπεδο</a:t>
            </a:r>
          </a:p>
          <a:p>
            <a:pPr lvl="3" rtl="0" eaLnBrk="1" latinLnBrk="0" hangingPunct="1"/>
            <a:r>
              <a:rPr lang="el-GR" noProof="0"/>
              <a:t>Τέταρτο επίπεδο</a:t>
            </a:r>
          </a:p>
          <a:p>
            <a:pPr lvl="4" rtl="0" eaLnBrk="1" latinLnBrk="0" hangingPunct="1"/>
            <a:r>
              <a:rPr lang="el-GR" noProof="0"/>
              <a:t>Πέμπτο επίπεδο</a:t>
            </a:r>
            <a:endParaRPr kumimoji="0" lang="el-GR" noProof="0" dirty="0"/>
          </a:p>
        </p:txBody>
      </p:sp>
      <p:sp>
        <p:nvSpPr>
          <p:cNvPr id="4" name="Θέση ημερομηνίας 3"/>
          <p:cNvSpPr>
            <a:spLocks noGrp="1"/>
          </p:cNvSpPr>
          <p:nvPr>
            <p:ph type="dt" sz="half" idx="10"/>
          </p:nvPr>
        </p:nvSpPr>
        <p:spPr/>
        <p:txBody>
          <a:bodyPr rtlCol="0"/>
          <a:lstStyle>
            <a:lvl1pPr>
              <a:defRPr/>
            </a:lvl1pPr>
          </a:lstStyle>
          <a:p>
            <a:fld id="{3CC14902-A73F-4D00-9B30-07F92A204BDE}" type="datetime1">
              <a:rPr lang="el-GR" noProof="0" smtClean="0"/>
              <a:pPr/>
              <a:t>31/5/2020</a:t>
            </a:fld>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Tahoma" panose="020B0604030504040204" pitchFamily="34" charset="0"/>
                <a:ea typeface="+mj-ea"/>
                <a:cs typeface="+mj-cs"/>
              </a:defRPr>
            </a:lvl1pPr>
          </a:lstStyle>
          <a:p>
            <a:pPr rtl="0"/>
            <a:r>
              <a:rPr lang="el-GR" noProof="0"/>
              <a:t>Κάντε κλικ για να επεξεργαστείτε τον τίτλο υποδείγματος</a:t>
            </a:r>
            <a:endParaRPr kumimoji="0" lang="el-GR" noProof="0" dirty="0"/>
          </a:p>
        </p:txBody>
      </p:sp>
      <p:sp>
        <p:nvSpPr>
          <p:cNvPr id="3" name="Θέση κειμένου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el-GR" noProof="0"/>
              <a:t>Στυλ κειμένου υποδείγματος</a:t>
            </a:r>
          </a:p>
        </p:txBody>
      </p:sp>
      <p:sp>
        <p:nvSpPr>
          <p:cNvPr id="4" name="Σύμβολο κράτησης θέσης ημερομηνίας 3"/>
          <p:cNvSpPr>
            <a:spLocks noGrp="1"/>
          </p:cNvSpPr>
          <p:nvPr>
            <p:ph type="dt" sz="half" idx="10"/>
          </p:nvPr>
        </p:nvSpPr>
        <p:spPr/>
        <p:txBody>
          <a:bodyPr rtlCol="0"/>
          <a:lstStyle>
            <a:lvl1pPr>
              <a:defRPr/>
            </a:lvl1pPr>
          </a:lstStyle>
          <a:p>
            <a:fld id="{AD429007-D457-4E92-BABF-71A046D860B9}" type="datetime1">
              <a:rPr lang="el-GR" noProof="0" smtClean="0"/>
              <a:pPr/>
              <a:t>31/5/2020</a:t>
            </a:fld>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704088"/>
            <a:ext cx="10972800" cy="1143000"/>
          </a:xfrm>
        </p:spPr>
        <p:txBody>
          <a:bodyPr rtlCol="0"/>
          <a:lstStyle/>
          <a:p>
            <a:pPr rtl="0"/>
            <a:r>
              <a:rPr lang="el-GR" noProof="0"/>
              <a:t>Κάντε κλικ για να επεξεργαστείτε τον τίτλο υποδείγματος</a:t>
            </a:r>
            <a:endParaRPr kumimoji="0" lang="el-GR" noProof="0" dirty="0"/>
          </a:p>
        </p:txBody>
      </p:sp>
      <p:sp>
        <p:nvSpPr>
          <p:cNvPr id="3" name="Θέση περιεχομένου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el-GR" noProof="0"/>
              <a:t>Στυλ κειμένου υποδείγματος</a:t>
            </a:r>
          </a:p>
          <a:p>
            <a:pPr lvl="1" rtl="0" eaLnBrk="1" latinLnBrk="0" hangingPunct="1"/>
            <a:r>
              <a:rPr lang="el-GR" noProof="0"/>
              <a:t>Δεύτερο επίπεδο</a:t>
            </a:r>
          </a:p>
          <a:p>
            <a:pPr lvl="2" rtl="0" eaLnBrk="1" latinLnBrk="0" hangingPunct="1"/>
            <a:r>
              <a:rPr lang="el-GR" noProof="0"/>
              <a:t>Τρίτο επίπεδο</a:t>
            </a:r>
          </a:p>
          <a:p>
            <a:pPr lvl="3" rtl="0" eaLnBrk="1" latinLnBrk="0" hangingPunct="1"/>
            <a:r>
              <a:rPr lang="el-GR" noProof="0"/>
              <a:t>Τέταρτο επίπεδο</a:t>
            </a:r>
          </a:p>
          <a:p>
            <a:pPr lvl="4" rtl="0" eaLnBrk="1" latinLnBrk="0" hangingPunct="1"/>
            <a:r>
              <a:rPr lang="el-GR" noProof="0"/>
              <a:t>Πέμπτο επίπεδο</a:t>
            </a:r>
            <a:endParaRPr kumimoji="0" lang="el-GR" noProof="0" dirty="0"/>
          </a:p>
        </p:txBody>
      </p:sp>
      <p:sp>
        <p:nvSpPr>
          <p:cNvPr id="4" name="Θέση περιεχομένου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el-GR" noProof="0"/>
              <a:t>Στυλ κειμένου υποδείγματος</a:t>
            </a:r>
          </a:p>
          <a:p>
            <a:pPr lvl="1" rtl="0" eaLnBrk="1" latinLnBrk="0" hangingPunct="1"/>
            <a:r>
              <a:rPr lang="el-GR" noProof="0"/>
              <a:t>Δεύτερο επίπεδο</a:t>
            </a:r>
          </a:p>
          <a:p>
            <a:pPr lvl="2" rtl="0" eaLnBrk="1" latinLnBrk="0" hangingPunct="1"/>
            <a:r>
              <a:rPr lang="el-GR" noProof="0"/>
              <a:t>Τρίτο επίπεδο</a:t>
            </a:r>
          </a:p>
          <a:p>
            <a:pPr lvl="3" rtl="0" eaLnBrk="1" latinLnBrk="0" hangingPunct="1"/>
            <a:r>
              <a:rPr lang="el-GR" noProof="0"/>
              <a:t>Τέταρτο επίπεδο</a:t>
            </a:r>
          </a:p>
          <a:p>
            <a:pPr lvl="4" rtl="0" eaLnBrk="1" latinLnBrk="0" hangingPunct="1"/>
            <a:r>
              <a:rPr lang="el-GR" noProof="0"/>
              <a:t>Πέμπτο επίπεδο</a:t>
            </a:r>
            <a:endParaRPr kumimoji="0" lang="el-GR" noProof="0" dirty="0"/>
          </a:p>
        </p:txBody>
      </p:sp>
      <p:sp>
        <p:nvSpPr>
          <p:cNvPr id="5" name="Θέση ημερομηνίας 4"/>
          <p:cNvSpPr>
            <a:spLocks noGrp="1"/>
          </p:cNvSpPr>
          <p:nvPr>
            <p:ph type="dt" sz="half" idx="10"/>
          </p:nvPr>
        </p:nvSpPr>
        <p:spPr/>
        <p:txBody>
          <a:bodyPr rtlCol="0"/>
          <a:lstStyle>
            <a:lvl1pPr>
              <a:defRPr/>
            </a:lvl1pPr>
          </a:lstStyle>
          <a:p>
            <a:fld id="{DF7B4515-02FB-4B91-9620-B2FDE88BB763}" type="datetime1">
              <a:rPr lang="el-GR" noProof="0" smtClean="0"/>
              <a:pPr/>
              <a:t>31/5/2020</a:t>
            </a:fld>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704088"/>
            <a:ext cx="10972800" cy="1143000"/>
          </a:xfrm>
        </p:spPr>
        <p:txBody>
          <a:bodyPr tIns="45720" rtlCol="0" anchor="b"/>
          <a:lstStyle>
            <a:lvl1pPr>
              <a:defRPr/>
            </a:lvl1pPr>
          </a:lstStyle>
          <a:p>
            <a:pPr rtl="0"/>
            <a:r>
              <a:rPr lang="el-GR" noProof="0"/>
              <a:t>Κάντε κλικ για να επεξεργαστείτε τον τίτλο υποδείγματος</a:t>
            </a:r>
            <a:endParaRPr kumimoji="0" lang="el-GR" noProof="0" dirty="0"/>
          </a:p>
        </p:txBody>
      </p:sp>
      <p:sp>
        <p:nvSpPr>
          <p:cNvPr id="3" name="Θέση κειμένου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a:t>Στυλ κειμένου υποδείγματος</a:t>
            </a:r>
          </a:p>
        </p:txBody>
      </p:sp>
      <p:sp>
        <p:nvSpPr>
          <p:cNvPr id="5" name="Θέση περιεχομένου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el-GR" noProof="0"/>
              <a:t>Στυλ κειμένου υποδείγματος</a:t>
            </a:r>
          </a:p>
          <a:p>
            <a:pPr lvl="1" rtl="0" eaLnBrk="1" latinLnBrk="0" hangingPunct="1"/>
            <a:r>
              <a:rPr lang="el-GR" noProof="0"/>
              <a:t>Δεύτερο επίπεδο</a:t>
            </a:r>
          </a:p>
          <a:p>
            <a:pPr lvl="2" rtl="0" eaLnBrk="1" latinLnBrk="0" hangingPunct="1"/>
            <a:r>
              <a:rPr lang="el-GR" noProof="0"/>
              <a:t>Τρίτο επίπεδο</a:t>
            </a:r>
          </a:p>
          <a:p>
            <a:pPr lvl="3" rtl="0" eaLnBrk="1" latinLnBrk="0" hangingPunct="1"/>
            <a:r>
              <a:rPr lang="el-GR" noProof="0"/>
              <a:t>Τέταρτο επίπεδο</a:t>
            </a:r>
          </a:p>
          <a:p>
            <a:pPr lvl="4" rtl="0" eaLnBrk="1" latinLnBrk="0" hangingPunct="1"/>
            <a:r>
              <a:rPr lang="el-GR" noProof="0"/>
              <a:t>Πέμπτο επίπεδο</a:t>
            </a:r>
            <a:endParaRPr kumimoji="0" lang="el-GR" noProof="0" dirty="0"/>
          </a:p>
        </p:txBody>
      </p:sp>
      <p:sp>
        <p:nvSpPr>
          <p:cNvPr id="4" name="Θέση κειμένου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a:t>Στυλ κειμένου υποδείγματος</a:t>
            </a:r>
          </a:p>
        </p:txBody>
      </p:sp>
      <p:sp>
        <p:nvSpPr>
          <p:cNvPr id="6" name="Θέση περιεχομένου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el-GR" noProof="0"/>
              <a:t>Στυλ κειμένου υποδείγματος</a:t>
            </a:r>
          </a:p>
          <a:p>
            <a:pPr lvl="1" rtl="0" eaLnBrk="1" latinLnBrk="0" hangingPunct="1"/>
            <a:r>
              <a:rPr lang="el-GR" noProof="0"/>
              <a:t>Δεύτερο επίπεδο</a:t>
            </a:r>
          </a:p>
          <a:p>
            <a:pPr lvl="2" rtl="0" eaLnBrk="1" latinLnBrk="0" hangingPunct="1"/>
            <a:r>
              <a:rPr lang="el-GR" noProof="0"/>
              <a:t>Τρίτο επίπεδο</a:t>
            </a:r>
          </a:p>
          <a:p>
            <a:pPr lvl="3" rtl="0" eaLnBrk="1" latinLnBrk="0" hangingPunct="1"/>
            <a:r>
              <a:rPr lang="el-GR" noProof="0"/>
              <a:t>Τέταρτο επίπεδο</a:t>
            </a:r>
          </a:p>
          <a:p>
            <a:pPr lvl="4" rtl="0" eaLnBrk="1" latinLnBrk="0" hangingPunct="1"/>
            <a:r>
              <a:rPr lang="el-GR" noProof="0"/>
              <a:t>Πέμπτο επίπεδο</a:t>
            </a:r>
            <a:endParaRPr kumimoji="0" lang="el-GR" noProof="0" dirty="0"/>
          </a:p>
        </p:txBody>
      </p:sp>
      <p:sp>
        <p:nvSpPr>
          <p:cNvPr id="7" name="Θέση ημερομηνίας 6"/>
          <p:cNvSpPr>
            <a:spLocks noGrp="1"/>
          </p:cNvSpPr>
          <p:nvPr>
            <p:ph type="dt" sz="half" idx="10"/>
          </p:nvPr>
        </p:nvSpPr>
        <p:spPr/>
        <p:txBody>
          <a:bodyPr rtlCol="0"/>
          <a:lstStyle>
            <a:lvl1pPr>
              <a:defRPr/>
            </a:lvl1pPr>
          </a:lstStyle>
          <a:p>
            <a:fld id="{65702A1E-CB2D-42B3-9901-53C6FFCFE57B}" type="datetime1">
              <a:rPr lang="el-GR" noProof="0" smtClean="0"/>
              <a:pPr/>
              <a:t>31/5/2020</a:t>
            </a:fld>
            <a:endParaRPr lang="el-GR" noProof="0" dirty="0"/>
          </a:p>
        </p:txBody>
      </p:sp>
      <p:sp>
        <p:nvSpPr>
          <p:cNvPr id="8" name="Θέση υποσέλιδου 7"/>
          <p:cNvSpPr>
            <a:spLocks noGrp="1"/>
          </p:cNvSpPr>
          <p:nvPr>
            <p:ph type="ftr" sz="quarter" idx="11"/>
          </p:nvPr>
        </p:nvSpPr>
        <p:spPr/>
        <p:txBody>
          <a:bodyPr rtlCol="0"/>
          <a:lstStyle/>
          <a:p>
            <a:pPr rtl="0"/>
            <a:r>
              <a:rPr lang="el-GR" noProof="0" dirty="0"/>
              <a:t>Προσθήκη υποσέλιδου</a:t>
            </a:r>
          </a:p>
        </p:txBody>
      </p:sp>
      <p:sp>
        <p:nvSpPr>
          <p:cNvPr id="9" name="Θέση αριθμού διαφάνειας 8"/>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Tahoma" panose="020B0604030504040204" pitchFamily="34" charset="0"/>
                <a:ea typeface="+mj-ea"/>
                <a:cs typeface="+mj-cs"/>
              </a:defRPr>
            </a:lvl1pPr>
          </a:lstStyle>
          <a:p>
            <a:pPr rtl="0"/>
            <a:r>
              <a:rPr lang="el-GR" noProof="0"/>
              <a:t>Κάντε κλικ για να επεξεργαστείτε τον τίτλο υποδείγματος</a:t>
            </a:r>
            <a:endParaRPr kumimoji="0" lang="el-GR" noProof="0" dirty="0"/>
          </a:p>
        </p:txBody>
      </p:sp>
      <p:sp>
        <p:nvSpPr>
          <p:cNvPr id="3" name="Θέση ημερομηνίας 2"/>
          <p:cNvSpPr>
            <a:spLocks noGrp="1"/>
          </p:cNvSpPr>
          <p:nvPr>
            <p:ph type="dt" sz="half" idx="10"/>
          </p:nvPr>
        </p:nvSpPr>
        <p:spPr/>
        <p:txBody>
          <a:bodyPr rtlCol="0"/>
          <a:lstStyle>
            <a:lvl1pPr>
              <a:defRPr/>
            </a:lvl1pPr>
          </a:lstStyle>
          <a:p>
            <a:fld id="{1BC4E7F8-018D-41D2-A529-6FDAF3DAA1F8}" type="datetime1">
              <a:rPr lang="el-GR" noProof="0" smtClean="0"/>
              <a:pPr/>
              <a:t>31/5/2020</a:t>
            </a:fld>
            <a:endParaRPr lang="el-GR" noProof="0" dirty="0"/>
          </a:p>
        </p:txBody>
      </p:sp>
      <p:sp>
        <p:nvSpPr>
          <p:cNvPr id="4" name="Θέση υποσέλιδου 3"/>
          <p:cNvSpPr>
            <a:spLocks noGrp="1"/>
          </p:cNvSpPr>
          <p:nvPr>
            <p:ph type="ftr" sz="quarter" idx="11"/>
          </p:nvPr>
        </p:nvSpPr>
        <p:spPr/>
        <p:txBody>
          <a:bodyPr rtlCol="0"/>
          <a:lstStyle/>
          <a:p>
            <a:pPr rtl="0"/>
            <a:r>
              <a:rPr lang="el-GR" noProof="0" dirty="0"/>
              <a:t>Προσθήκη υποσέλιδου</a:t>
            </a:r>
          </a:p>
        </p:txBody>
      </p:sp>
      <p:sp>
        <p:nvSpPr>
          <p:cNvPr id="5" name="Θέση αριθμού διαφάνειας 4"/>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lvl1pPr>
              <a:defRPr/>
            </a:lvl1pPr>
          </a:lstStyle>
          <a:p>
            <a:fld id="{67B0B9A9-3ACD-4087-84E2-D158D0FC8B31}" type="datetime1">
              <a:rPr lang="el-GR" noProof="0" smtClean="0"/>
              <a:pPr/>
              <a:t>31/5/2020</a:t>
            </a:fld>
            <a:endParaRPr lang="el-GR" noProof="0" dirty="0"/>
          </a:p>
        </p:txBody>
      </p:sp>
      <p:sp>
        <p:nvSpPr>
          <p:cNvPr id="3" name="Θέση υποσέλιδου 2"/>
          <p:cNvSpPr>
            <a:spLocks noGrp="1"/>
          </p:cNvSpPr>
          <p:nvPr>
            <p:ph type="ftr" sz="quarter" idx="11"/>
          </p:nvPr>
        </p:nvSpPr>
        <p:spPr/>
        <p:txBody>
          <a:bodyPr rtlCol="0"/>
          <a:lstStyle/>
          <a:p>
            <a:pPr rtl="0"/>
            <a:r>
              <a:rPr lang="el-GR" noProof="0" dirty="0"/>
              <a:t>Προσθήκη υποσέλιδου</a:t>
            </a:r>
          </a:p>
        </p:txBody>
      </p:sp>
      <p:sp>
        <p:nvSpPr>
          <p:cNvPr id="4" name="Θέση αριθμού διαφάνειας 3"/>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Tahoma" panose="020B0604030504040204" pitchFamily="34" charset="0"/>
                <a:ea typeface="+mj-ea"/>
                <a:cs typeface="+mj-cs"/>
              </a:defRPr>
            </a:lvl1pPr>
          </a:lstStyle>
          <a:p>
            <a:pPr rtl="0"/>
            <a:r>
              <a:rPr lang="el-GR" noProof="0"/>
              <a:t>Κάντε κλικ για να επεξεργαστείτε τον τίτλο υποδείγματος</a:t>
            </a:r>
            <a:endParaRPr kumimoji="0" lang="el-GR" noProof="0" dirty="0"/>
          </a:p>
        </p:txBody>
      </p:sp>
      <p:sp>
        <p:nvSpPr>
          <p:cNvPr id="4" name="Θέση περιεχομένου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el-GR" noProof="0"/>
              <a:t>Στυλ κειμένου υποδείγματος</a:t>
            </a:r>
          </a:p>
          <a:p>
            <a:pPr lvl="1" rtl="0" eaLnBrk="1" latinLnBrk="0" hangingPunct="1"/>
            <a:r>
              <a:rPr lang="el-GR" noProof="0"/>
              <a:t>Δεύτερο επίπεδο</a:t>
            </a:r>
          </a:p>
          <a:p>
            <a:pPr lvl="2" rtl="0" eaLnBrk="1" latinLnBrk="0" hangingPunct="1"/>
            <a:r>
              <a:rPr lang="el-GR" noProof="0"/>
              <a:t>Τρίτο επίπεδο</a:t>
            </a:r>
          </a:p>
          <a:p>
            <a:pPr lvl="3" rtl="0" eaLnBrk="1" latinLnBrk="0" hangingPunct="1"/>
            <a:r>
              <a:rPr lang="el-GR" noProof="0"/>
              <a:t>Τέταρτο επίπεδο</a:t>
            </a:r>
          </a:p>
          <a:p>
            <a:pPr lvl="4" rtl="0" eaLnBrk="1" latinLnBrk="0" hangingPunct="1"/>
            <a:r>
              <a:rPr lang="el-GR" noProof="0"/>
              <a:t>Πέμπτο επίπεδο</a:t>
            </a:r>
            <a:endParaRPr kumimoji="0" lang="el-GR" noProof="0" dirty="0"/>
          </a:p>
        </p:txBody>
      </p:sp>
      <p:sp>
        <p:nvSpPr>
          <p:cNvPr id="3" name="Θέση κειμένου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el-GR" noProof="0"/>
              <a:t>Στυλ κειμένου υποδείγματος</a:t>
            </a:r>
          </a:p>
        </p:txBody>
      </p:sp>
      <p:sp>
        <p:nvSpPr>
          <p:cNvPr id="5" name="Θέση ημερομηνίας 4"/>
          <p:cNvSpPr>
            <a:spLocks noGrp="1"/>
          </p:cNvSpPr>
          <p:nvPr>
            <p:ph type="dt" sz="half" idx="10"/>
          </p:nvPr>
        </p:nvSpPr>
        <p:spPr/>
        <p:txBody>
          <a:bodyPr rtlCol="0"/>
          <a:lstStyle>
            <a:lvl1pPr>
              <a:defRPr/>
            </a:lvl1pPr>
          </a:lstStyle>
          <a:p>
            <a:fld id="{3B21A0E1-CF01-434D-86B5-B2306A420646}" type="datetime1">
              <a:rPr lang="el-GR" noProof="0" smtClean="0"/>
              <a:pPr/>
              <a:t>31/5/2020</a:t>
            </a:fld>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t>‹#›</a:t>
            </a:fld>
            <a:endParaRPr lang="el-G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Ορθογώνιο με ψαλιδισμένες και στρογγυλεμένες γωνίες στη μία πλευρά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el-GR" sz="1800" noProof="0" dirty="0"/>
          </a:p>
        </p:txBody>
      </p:sp>
      <p:sp>
        <p:nvSpPr>
          <p:cNvPr id="12" name="Ορθογώνιο τρίγωνο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el-GR" sz="1800" noProof="0" dirty="0"/>
          </a:p>
        </p:txBody>
      </p:sp>
      <p:sp>
        <p:nvSpPr>
          <p:cNvPr id="2" name="Τίτλος 1"/>
          <p:cNvSpPr>
            <a:spLocks noGrp="1"/>
          </p:cNvSpPr>
          <p:nvPr>
            <p:ph type="title" hasCustomPrompt="1"/>
          </p:nvPr>
        </p:nvSpPr>
        <p:spPr>
          <a:xfrm>
            <a:off x="812800" y="1176997"/>
            <a:ext cx="2950464" cy="1582621"/>
          </a:xfrm>
        </p:spPr>
        <p:txBody>
          <a:bodyPr vert="horz" lIns="45720" tIns="45720" rIns="45720" bIns="45720" rtlCol="0" anchor="b"/>
          <a:lstStyle>
            <a:lvl1pPr algn="l" rtl="0">
              <a:buNone/>
              <a:defRPr sz="2000" b="1">
                <a:solidFill>
                  <a:schemeClr val="tx2"/>
                </a:solidFill>
              </a:defRPr>
            </a:lvl1pPr>
          </a:lstStyle>
          <a:p>
            <a:pPr rtl="0"/>
            <a:r>
              <a:rPr lang="el-GR" noProof="0" dirty="0"/>
              <a:t>Κάντε κλικ για να επεξεργαστείτε το Στυλ κύριου τίτλου</a:t>
            </a:r>
          </a:p>
        </p:txBody>
      </p:sp>
      <p:sp>
        <p:nvSpPr>
          <p:cNvPr id="3" name="Θέση εικόνας 2" descr="Ένα κενό σύμβολ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el-GR" noProof="0"/>
              <a:t>Κάντε κλικ στο εικονίδιο για να προσθέσετε εικόνα</a:t>
            </a:r>
            <a:endParaRPr kumimoji="0" lang="el-GR" noProof="0" dirty="0"/>
          </a:p>
        </p:txBody>
      </p:sp>
      <p:sp>
        <p:nvSpPr>
          <p:cNvPr id="4" name="Θέση κειμένου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el-GR" noProof="0"/>
              <a:t>Στυλ κειμένου υποδείγματος</a:t>
            </a:r>
          </a:p>
        </p:txBody>
      </p:sp>
      <p:sp>
        <p:nvSpPr>
          <p:cNvPr id="5" name="Θέση ημερομηνίας 4"/>
          <p:cNvSpPr>
            <a:spLocks noGrp="1"/>
          </p:cNvSpPr>
          <p:nvPr>
            <p:ph type="dt" sz="half" idx="10"/>
          </p:nvPr>
        </p:nvSpPr>
        <p:spPr/>
        <p:txBody>
          <a:bodyPr rtlCol="0"/>
          <a:lstStyle>
            <a:lvl1pPr>
              <a:defRPr/>
            </a:lvl1pPr>
          </a:lstStyle>
          <a:p>
            <a:fld id="{DF0DE1AD-346D-4630-B34A-4C802FE1AA7B}" type="datetime1">
              <a:rPr lang="el-GR" noProof="0" smtClean="0"/>
              <a:pPr/>
              <a:t>31/5/2020</a:t>
            </a:fld>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7" name="Θέση αριθμού διαφάνειας 6"/>
          <p:cNvSpPr>
            <a:spLocks noGrp="1"/>
          </p:cNvSpPr>
          <p:nvPr>
            <p:ph type="sldNum" sz="quarter" idx="12"/>
          </p:nvPr>
        </p:nvSpPr>
        <p:spPr>
          <a:xfrm>
            <a:off x="10769600" y="6356351"/>
            <a:ext cx="812800" cy="365125"/>
          </a:xfrm>
        </p:spPr>
        <p:txBody>
          <a:bodyPr rtlCol="0"/>
          <a:lstStyle/>
          <a:p>
            <a:pPr rtl="0"/>
            <a:fld id="{401CF334-2D5C-4859-84A6-CA7E6E43FAEB}" type="slidenum">
              <a:rPr lang="el-GR" noProof="0" smtClean="0"/>
              <a:t>‹#›</a:t>
            </a:fld>
            <a:endParaRPr lang="el-GR" noProof="0" dirty="0"/>
          </a:p>
        </p:txBody>
      </p:sp>
      <p:sp>
        <p:nvSpPr>
          <p:cNvPr id="10" name="Ελεύθερη σχεδίαση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l-GR" sz="1800" noProof="0" dirty="0">
              <a:solidFill>
                <a:schemeClr val="tx1"/>
              </a:solidFill>
              <a:latin typeface="+mn-lt"/>
              <a:ea typeface="+mn-ea"/>
              <a:cs typeface="+mn-cs"/>
            </a:endParaRPr>
          </a:p>
        </p:txBody>
      </p:sp>
      <p:sp>
        <p:nvSpPr>
          <p:cNvPr id="11" name="Ελεύθερη σχεδίαση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l-G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Ομάδα 24"/>
          <p:cNvGrpSpPr/>
          <p:nvPr/>
        </p:nvGrpSpPr>
        <p:grpSpPr>
          <a:xfrm>
            <a:off x="-29028" y="-7144"/>
            <a:ext cx="12240731" cy="6879658"/>
            <a:chOff x="0" y="-21658"/>
            <a:chExt cx="12240731" cy="6879658"/>
          </a:xfrm>
        </p:grpSpPr>
        <p:sp>
          <p:nvSpPr>
            <p:cNvPr id="26" name="Ορθογώνιο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grpSp>
          <p:nvGrpSpPr>
            <p:cNvPr id="27" name="Ομάδα 26"/>
            <p:cNvGrpSpPr/>
            <p:nvPr/>
          </p:nvGrpSpPr>
          <p:grpSpPr>
            <a:xfrm>
              <a:off x="0" y="-21658"/>
              <a:ext cx="12240731" cy="1041400"/>
              <a:chOff x="-25356" y="-7144"/>
              <a:chExt cx="12240731" cy="1041400"/>
            </a:xfrm>
          </p:grpSpPr>
          <p:sp>
            <p:nvSpPr>
              <p:cNvPr id="28" name="Ελεύθερη σχεδίαση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l-GR" sz="1800" noProof="0" dirty="0">
                  <a:solidFill>
                    <a:schemeClr val="tx1"/>
                  </a:solidFill>
                  <a:latin typeface="+mn-lt"/>
                  <a:ea typeface="+mn-ea"/>
                  <a:cs typeface="+mn-cs"/>
                </a:endParaRPr>
              </a:p>
            </p:txBody>
          </p:sp>
          <p:sp>
            <p:nvSpPr>
              <p:cNvPr id="29" name="Ελεύθερη σχεδίαση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l-GR" sz="1800" noProof="0" dirty="0">
                  <a:solidFill>
                    <a:schemeClr val="tx1"/>
                  </a:solidFill>
                  <a:latin typeface="+mn-lt"/>
                  <a:ea typeface="+mn-ea"/>
                  <a:cs typeface="+mn-cs"/>
                </a:endParaRPr>
              </a:p>
            </p:txBody>
          </p:sp>
          <p:grpSp>
            <p:nvGrpSpPr>
              <p:cNvPr id="31" name="Ομάδα 30"/>
              <p:cNvGrpSpPr/>
              <p:nvPr/>
            </p:nvGrpSpPr>
            <p:grpSpPr>
              <a:xfrm>
                <a:off x="-25356" y="202408"/>
                <a:ext cx="12240731" cy="649224"/>
                <a:chOff x="-19045" y="216550"/>
                <a:chExt cx="9180548" cy="649224"/>
              </a:xfrm>
            </p:grpSpPr>
            <p:sp>
              <p:nvSpPr>
                <p:cNvPr id="32" name="Ελεύθερη σχεδίαση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el-GR" sz="1800" noProof="0" dirty="0"/>
                </a:p>
              </p:txBody>
            </p:sp>
            <p:sp>
              <p:nvSpPr>
                <p:cNvPr id="33" name="Ελεύθερη σχεδίαση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el-GR" sz="1800" noProof="0" dirty="0"/>
                </a:p>
              </p:txBody>
            </p:sp>
          </p:grpSp>
        </p:grpSp>
      </p:grpSp>
      <p:sp>
        <p:nvSpPr>
          <p:cNvPr id="9" name="Θέση τίτλου 8"/>
          <p:cNvSpPr>
            <a:spLocks noGrp="1"/>
          </p:cNvSpPr>
          <p:nvPr>
            <p:ph type="title"/>
          </p:nvPr>
        </p:nvSpPr>
        <p:spPr>
          <a:xfrm>
            <a:off x="609600" y="704088"/>
            <a:ext cx="10972800" cy="1143000"/>
          </a:xfrm>
          <a:prstGeom prst="rect">
            <a:avLst/>
          </a:prstGeom>
        </p:spPr>
        <p:txBody>
          <a:bodyPr vert="horz" lIns="0" rIns="0" bIns="0" rtlCol="0" anchor="b">
            <a:normAutofit/>
          </a:bodyPr>
          <a:lstStyle/>
          <a:p>
            <a:pPr rtl="0"/>
            <a:r>
              <a:rPr lang="el-GR" noProof="0" dirty="0"/>
              <a:t>Κάντε κλικ για να επεξεργαστείτε το Στυλ κύριου τίτλου</a:t>
            </a:r>
            <a:endParaRPr kumimoji="0" lang="el-GR" noProof="0" dirty="0"/>
          </a:p>
        </p:txBody>
      </p:sp>
      <p:sp>
        <p:nvSpPr>
          <p:cNvPr id="30" name="Θέση κειμένου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el-GR" noProof="0" dirty="0"/>
              <a:t>Στυλ υποδείγματος κειμένου</a:t>
            </a:r>
          </a:p>
          <a:p>
            <a:pPr lvl="1" rtl="0" eaLnBrk="1" latinLnBrk="0" hangingPunct="1"/>
            <a:r>
              <a:rPr lang="el-GR" noProof="0" dirty="0"/>
              <a:t>Δεύτερου επιπέδου</a:t>
            </a:r>
          </a:p>
          <a:p>
            <a:pPr lvl="2" rtl="0" eaLnBrk="1" latinLnBrk="0" hangingPunct="1"/>
            <a:r>
              <a:rPr lang="el-GR" noProof="0" dirty="0"/>
              <a:t>Τρίτου επιπέδου</a:t>
            </a:r>
          </a:p>
          <a:p>
            <a:pPr lvl="3" rtl="0" eaLnBrk="1" latinLnBrk="0" hangingPunct="1"/>
            <a:r>
              <a:rPr lang="el-GR" noProof="0" dirty="0"/>
              <a:t>Τέταρτου επιπέδου</a:t>
            </a:r>
          </a:p>
          <a:p>
            <a:pPr lvl="4" rtl="0" eaLnBrk="1" latinLnBrk="0" hangingPunct="1"/>
            <a:r>
              <a:rPr lang="el-GR" noProof="0" dirty="0"/>
              <a:t>Πέμπτου επιπέδου</a:t>
            </a:r>
          </a:p>
        </p:txBody>
      </p:sp>
      <p:sp>
        <p:nvSpPr>
          <p:cNvPr id="10" name="Θέση ημερομηνίας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fld id="{EF349DC7-29DE-4228-AB63-C7EC9DE0A4F5}" type="datetime1">
              <a:rPr lang="el-GR" noProof="0" smtClean="0"/>
              <a:pPr/>
              <a:t>31/5/2020</a:t>
            </a:fld>
            <a:endParaRPr lang="el-GR" noProof="0" dirty="0"/>
          </a:p>
        </p:txBody>
      </p:sp>
      <p:sp>
        <p:nvSpPr>
          <p:cNvPr id="22" name="Θέση υποσέλιδου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el-GR" noProof="0" dirty="0"/>
              <a:t>Προσθήκη υποσέλιδου</a:t>
            </a:r>
          </a:p>
        </p:txBody>
      </p:sp>
      <p:sp>
        <p:nvSpPr>
          <p:cNvPr id="18" name="Θέση αριθμού διαφάνειας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el-GR" noProof="0" smtClean="0"/>
              <a:pPr/>
              <a:t>‹#›</a:t>
            </a:fld>
            <a:endParaRPr lang="el-G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Tahoma" panose="020B0604030504040204" pitchFamily="34" charset="0"/>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safeyoutube.net/w/8qEI"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mikk.ro/BUne" TargetMode="External"/><Relationship Id="rId2" Type="http://schemas.openxmlformats.org/officeDocument/2006/relationships/hyperlink" Target="https://sites.google.com/site/troikospolemos/"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BF9F1A87-AF03-4AAC-809B-BDA40C4E1237}"/>
              </a:ext>
            </a:extLst>
          </p:cNvPr>
          <p:cNvSpPr/>
          <p:nvPr/>
        </p:nvSpPr>
        <p:spPr>
          <a:xfrm>
            <a:off x="1103790" y="1152747"/>
            <a:ext cx="6096000" cy="923330"/>
          </a:xfrm>
          <a:prstGeom prst="rect">
            <a:avLst/>
          </a:prstGeom>
        </p:spPr>
        <p:txBody>
          <a:bodyPr>
            <a:spAutoFit/>
          </a:bodyPr>
          <a:lstStyle/>
          <a:p>
            <a:r>
              <a:rPr lang="el-GR" b="1" dirty="0">
                <a:solidFill>
                  <a:srgbClr val="FF0000"/>
                </a:solidFill>
                <a:latin typeface="Verdana" panose="020B0604030504040204" pitchFamily="34" charset="0"/>
              </a:rPr>
              <a:t>ΡΑΨΩΔΙΑ Ω   (468-677)</a:t>
            </a:r>
            <a:r>
              <a:rPr lang="el-GR" dirty="0">
                <a:solidFill>
                  <a:srgbClr val="660000"/>
                </a:solidFill>
                <a:latin typeface="Verdana" panose="020B0604030504040204" pitchFamily="34" charset="0"/>
              </a:rPr>
              <a:t>                    </a:t>
            </a:r>
          </a:p>
          <a:p>
            <a:endParaRPr lang="el-GR" dirty="0">
              <a:solidFill>
                <a:srgbClr val="660000"/>
              </a:solidFill>
              <a:latin typeface="Verdana" panose="020B0604030504040204" pitchFamily="34" charset="0"/>
            </a:endParaRPr>
          </a:p>
          <a:p>
            <a:r>
              <a:rPr lang="el-GR" dirty="0">
                <a:solidFill>
                  <a:srgbClr val="660000"/>
                </a:solidFill>
                <a:latin typeface="Verdana" panose="020B0604030504040204" pitchFamily="34" charset="0"/>
              </a:rPr>
              <a:t>Ο Πρίαμος ικετεύει τον Αχιλλέα</a:t>
            </a:r>
            <a:endParaRPr lang="el-GR" dirty="0"/>
          </a:p>
        </p:txBody>
      </p:sp>
      <p:pic>
        <p:nvPicPr>
          <p:cNvPr id="1026" name="Picture 2">
            <a:extLst>
              <a:ext uri="{FF2B5EF4-FFF2-40B4-BE49-F238E27FC236}">
                <a16:creationId xmlns:a16="http://schemas.microsoft.com/office/drawing/2014/main" id="{D78B97C0-0C82-4622-8F90-11E6A5A628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8757" y="-1"/>
            <a:ext cx="5479742" cy="6471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9713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97889571-DA53-411A-92E0-5099C376142D}"/>
              </a:ext>
            </a:extLst>
          </p:cNvPr>
          <p:cNvSpPr/>
          <p:nvPr/>
        </p:nvSpPr>
        <p:spPr>
          <a:xfrm>
            <a:off x="79899" y="271607"/>
            <a:ext cx="11949344" cy="6278642"/>
          </a:xfrm>
          <a:prstGeom prst="rect">
            <a:avLst/>
          </a:prstGeom>
          <a:ln>
            <a:solidFill>
              <a:srgbClr val="FF0000"/>
            </a:solidFill>
          </a:ln>
        </p:spPr>
        <p:txBody>
          <a:bodyPr wrap="square">
            <a:spAutoFit/>
          </a:bodyPr>
          <a:lstStyle/>
          <a:p>
            <a:pPr algn="just"/>
            <a:r>
              <a:rPr lang="el-GR" sz="1400" b="1" u="sng" dirty="0">
                <a:solidFill>
                  <a:srgbClr val="660000"/>
                </a:solidFill>
                <a:latin typeface="Verdana" panose="020B0604030504040204" pitchFamily="34" charset="0"/>
              </a:rPr>
              <a:t> </a:t>
            </a:r>
          </a:p>
          <a:p>
            <a:pPr algn="ctr"/>
            <a:r>
              <a:rPr lang="el-GR" sz="1400" b="1" dirty="0">
                <a:solidFill>
                  <a:srgbClr val="660000"/>
                </a:solidFill>
                <a:latin typeface="Verdana" panose="020B0604030504040204" pitchFamily="34" charset="0"/>
              </a:rPr>
              <a:t>Το δείπνο Αχιλλέα - Πρίαμου /  Το μυθολογικό παράδειγμα της Νιόβης</a:t>
            </a:r>
          </a:p>
          <a:p>
            <a:pPr algn="ctr"/>
            <a:r>
              <a:rPr lang="el-GR" sz="1400" b="1" dirty="0">
                <a:solidFill>
                  <a:srgbClr val="660000"/>
                </a:solidFill>
                <a:latin typeface="Verdana" panose="020B0604030504040204" pitchFamily="34" charset="0"/>
              </a:rPr>
              <a:t>(596-633)</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Ο Αχιλλέας ολοκληρώνει τη φιλοξενία προσφέροντας στον Πρίαμο </a:t>
            </a:r>
            <a:r>
              <a:rPr lang="el-GR" sz="1400" dirty="0">
                <a:solidFill>
                  <a:srgbClr val="FF0000"/>
                </a:solidFill>
                <a:latin typeface="Verdana" panose="020B0604030504040204" pitchFamily="34" charset="0"/>
              </a:rPr>
              <a:t>δείπνο</a:t>
            </a:r>
            <a:r>
              <a:rPr lang="el-GR" sz="1400" dirty="0">
                <a:solidFill>
                  <a:srgbClr val="660000"/>
                </a:solidFill>
                <a:latin typeface="Verdana" panose="020B0604030504040204" pitchFamily="34" charset="0"/>
              </a:rPr>
              <a:t>.</a:t>
            </a:r>
          </a:p>
          <a:p>
            <a:pPr indent="-228600" algn="just"/>
            <a:endParaRPr lang="el-GR" sz="1400" dirty="0">
              <a:solidFill>
                <a:srgbClr val="660000"/>
              </a:solidFill>
              <a:latin typeface="Verdana" panose="020B0604030504040204" pitchFamily="34" charset="0"/>
            </a:endParaRPr>
          </a:p>
          <a:p>
            <a:pPr indent="-228600" algn="just"/>
            <a:r>
              <a:rPr lang="el-GR" sz="1400" dirty="0">
                <a:solidFill>
                  <a:srgbClr val="660000"/>
                </a:solidFill>
                <a:latin typeface="Verdana" panose="020B0604030504040204" pitchFamily="34" charset="0"/>
              </a:rPr>
              <a:t>Το φαγητό τυπικό στοιχείο φιλοξενίας, ενισχύει τους δεσμούς συμπάθειας και φιλίας ανάμεσα στον Αχιλλέα και στον Πρίαμο. Επιπλέον, το φαγητό δηλώνει ότι οι άνθρωποι πρέπει να μάθουν να ζουν με τον πόνο τους.</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Ο Αχιλλέας καταφεύγει στο </a:t>
            </a:r>
            <a:r>
              <a:rPr lang="el-GR" sz="1400" dirty="0">
                <a:solidFill>
                  <a:srgbClr val="FF0000"/>
                </a:solidFill>
                <a:latin typeface="Verdana" panose="020B0604030504040204" pitchFamily="34" charset="0"/>
              </a:rPr>
              <a:t>μύθο της Νιόβης</a:t>
            </a:r>
            <a:r>
              <a:rPr lang="el-GR" sz="1400" dirty="0">
                <a:solidFill>
                  <a:srgbClr val="660000"/>
                </a:solidFill>
                <a:latin typeface="Verdana" panose="020B0604030504040204" pitchFamily="34" charset="0"/>
              </a:rPr>
              <a:t>, που έφαγε και εκείνη, αν και είχε θάψει τα δώδεκα παιδιά της.</a:t>
            </a:r>
            <a:endParaRPr lang="el-GR" sz="1400" dirty="0">
              <a:solidFill>
                <a:srgbClr val="660000"/>
              </a:solidFill>
              <a:latin typeface="Roboto"/>
            </a:endParaRPr>
          </a:p>
          <a:p>
            <a:pPr algn="just"/>
            <a:br>
              <a:rPr lang="el-GR" sz="1400" dirty="0">
                <a:solidFill>
                  <a:srgbClr val="660000"/>
                </a:solidFill>
                <a:latin typeface="Roboto"/>
              </a:rPr>
            </a:br>
            <a:r>
              <a:rPr lang="el-GR" sz="1400" dirty="0">
                <a:solidFill>
                  <a:srgbClr val="660000"/>
                </a:solidFill>
                <a:latin typeface="Verdana" panose="020B0604030504040204" pitchFamily="34" charset="0"/>
              </a:rPr>
              <a:t>       </a:t>
            </a:r>
            <a:r>
              <a:rPr lang="el-GR" sz="1400" i="1" u="sng" dirty="0">
                <a:solidFill>
                  <a:srgbClr val="FF0000"/>
                </a:solidFill>
                <a:latin typeface="Verdana" panose="020B0604030504040204" pitchFamily="34" charset="0"/>
              </a:rPr>
              <a:t>Ομοιότητες Νιόβης-Πρίαμου</a:t>
            </a:r>
            <a:endParaRPr lang="el-GR" sz="1400" i="1" dirty="0">
              <a:solidFill>
                <a:srgbClr val="FF0000"/>
              </a:solidFill>
              <a:latin typeface="Roboto"/>
            </a:endParaRPr>
          </a:p>
          <a:p>
            <a:pPr indent="-228600" algn="just"/>
            <a:br>
              <a:rPr lang="el-GR" sz="1400" dirty="0"/>
            </a:br>
            <a:r>
              <a:rPr lang="el-GR" sz="1400" dirty="0">
                <a:solidFill>
                  <a:srgbClr val="660000"/>
                </a:solidFill>
                <a:latin typeface="Verdana" panose="020B0604030504040204" pitchFamily="34" charset="0"/>
              </a:rPr>
              <a:t>Η Νιόβη είχε πολλά παιδιά- το ίδιο και ο Πρίαμος</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Ο Απόλλωνας και η Άρτεμη τιμώρησαν τη Νιόβη για την ύβρη της- Ο Αχιλλέας  τιμώρησε τον Έκτορα για την ύβρη του.</a:t>
            </a:r>
          </a:p>
          <a:p>
            <a:pPr indent="-228600" algn="just"/>
            <a:endParaRPr lang="el-GR" sz="1400" dirty="0">
              <a:solidFill>
                <a:srgbClr val="660000"/>
              </a:solidFill>
              <a:latin typeface="Roboto"/>
            </a:endParaRPr>
          </a:p>
          <a:p>
            <a:pPr indent="-228600" algn="just"/>
            <a:r>
              <a:rPr lang="el-GR" sz="1400" dirty="0">
                <a:solidFill>
                  <a:srgbClr val="660000"/>
                </a:solidFill>
                <a:latin typeface="Verdana" panose="020B0604030504040204" pitchFamily="34" charset="0"/>
              </a:rPr>
              <a:t>Τα παιδιά της Νιόβης έμειναν άταφα για πολλές ημέρες- το ίδιο και ο Έκτορας</a:t>
            </a:r>
          </a:p>
          <a:p>
            <a:pPr indent="-228600" algn="just"/>
            <a:br>
              <a:rPr lang="el-GR" sz="1400" dirty="0"/>
            </a:br>
            <a:r>
              <a:rPr lang="el-GR" sz="1400" dirty="0">
                <a:solidFill>
                  <a:srgbClr val="660000"/>
                </a:solidFill>
                <a:latin typeface="Verdana" panose="020B0604030504040204" pitchFamily="34" charset="0"/>
              </a:rPr>
              <a:t> Οι θεοί λυπήθηκαν τη Νιόβη και έθαψαν τα παιδιά της- Ο Αχιλλέας λυπήθηκε τον Πρίαμο και έδωσε το σώμα του Έκτορα για ταφή.</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a:t>
            </a:r>
            <a:r>
              <a:rPr lang="el-GR" sz="1400" b="1" dirty="0">
                <a:solidFill>
                  <a:srgbClr val="660000"/>
                </a:solidFill>
                <a:latin typeface="Verdana" panose="020B0604030504040204" pitchFamily="34" charset="0"/>
              </a:rPr>
              <a:t>     </a:t>
            </a:r>
            <a:r>
              <a:rPr lang="el-GR" sz="1400" b="1" u="sng" dirty="0">
                <a:solidFill>
                  <a:srgbClr val="660000"/>
                </a:solidFill>
                <a:latin typeface="Verdana" panose="020B0604030504040204" pitchFamily="34" charset="0"/>
              </a:rPr>
              <a:t>Ο μύθος της Νιόβης: επιβράδυνση</a:t>
            </a:r>
            <a:r>
              <a:rPr lang="el-GR" sz="1400" dirty="0">
                <a:solidFill>
                  <a:srgbClr val="660000"/>
                </a:solidFill>
                <a:latin typeface="Verdana" panose="020B0604030504040204" pitchFamily="34" charset="0"/>
              </a:rPr>
              <a:t> που κάνει τον Πρίαμο να καταλάβει ότι  ο  Έκτορας είναι πια λυτρωμένος.</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Στίχος 620: </a:t>
            </a:r>
            <a:r>
              <a:rPr lang="el-GR" sz="1400" u="sng" dirty="0" err="1">
                <a:solidFill>
                  <a:srgbClr val="660000"/>
                </a:solidFill>
                <a:latin typeface="Verdana" panose="020B0604030504040204" pitchFamily="34" charset="0"/>
              </a:rPr>
              <a:t>προοικονομε</a:t>
            </a:r>
            <a:r>
              <a:rPr lang="el-GR" sz="1400" dirty="0" err="1">
                <a:solidFill>
                  <a:srgbClr val="660000"/>
                </a:solidFill>
                <a:latin typeface="Verdana" panose="020B0604030504040204" pitchFamily="34" charset="0"/>
              </a:rPr>
              <a:t>ί</a:t>
            </a:r>
            <a:r>
              <a:rPr lang="el-GR" sz="1400" dirty="0">
                <a:solidFill>
                  <a:srgbClr val="660000"/>
                </a:solidFill>
                <a:latin typeface="Verdana" panose="020B0604030504040204" pitchFamily="34" charset="0"/>
              </a:rPr>
              <a:t> το θρήνο για τον Έκτορα στην Τροία.</a:t>
            </a:r>
          </a:p>
          <a:p>
            <a:pPr indent="-228600" algn="just"/>
            <a:br>
              <a:rPr lang="el-GR" sz="1400" dirty="0"/>
            </a:br>
            <a:r>
              <a:rPr lang="el-GR" sz="1400" b="1" dirty="0">
                <a:solidFill>
                  <a:srgbClr val="660000"/>
                </a:solidFill>
                <a:latin typeface="Verdana" panose="020B0604030504040204" pitchFamily="34" charset="0"/>
              </a:rPr>
              <a:t>     </a:t>
            </a:r>
            <a:r>
              <a:rPr lang="el-GR" sz="1200" b="1" i="1" dirty="0">
                <a:solidFill>
                  <a:srgbClr val="660000"/>
                </a:solidFill>
                <a:latin typeface="Verdana" panose="020B0604030504040204" pitchFamily="34" charset="0"/>
              </a:rPr>
              <a:t>Ο Αχιλλέας και ο Πρίαμος δειπνούν και η σκηνή ολοκληρώνεται με τους δύο άντρες να αλληλοθαυμάζονται, </a:t>
            </a:r>
          </a:p>
          <a:p>
            <a:pPr indent="-228600" algn="ctr"/>
            <a:r>
              <a:rPr lang="el-GR" sz="1200" b="1" i="1" dirty="0">
                <a:solidFill>
                  <a:srgbClr val="660000"/>
                </a:solidFill>
                <a:latin typeface="Verdana" panose="020B0604030504040204" pitchFamily="34" charset="0"/>
              </a:rPr>
              <a:t>να δείχνουν τη μεγαλοψυχία τους και τον ανθρωπισμό τους: Ο Όμηρος είναι υπέρ της σ υ μ φ ι λ ί ω σ η ς ανθρώπων και λαών. </a:t>
            </a:r>
          </a:p>
          <a:p>
            <a:pPr indent="-228600" algn="ctr"/>
            <a:r>
              <a:rPr lang="el-GR" sz="1200" b="1" i="1" u="sng" dirty="0">
                <a:solidFill>
                  <a:srgbClr val="660000"/>
                </a:solidFill>
                <a:latin typeface="Verdana" panose="020B0604030504040204" pitchFamily="34" charset="0"/>
              </a:rPr>
              <a:t>Καταδικάζεται ο   π ό λ ε μ ο ς που χωρίζει τους ανθρώπους.</a:t>
            </a:r>
            <a:br>
              <a:rPr lang="el-GR" sz="1400" dirty="0">
                <a:solidFill>
                  <a:srgbClr val="660000"/>
                </a:solidFill>
                <a:latin typeface="Verdana" panose="020B0604030504040204" pitchFamily="34" charset="0"/>
              </a:rPr>
            </a:br>
            <a:endParaRPr lang="el-GR" sz="1400" dirty="0"/>
          </a:p>
        </p:txBody>
      </p:sp>
    </p:spTree>
    <p:extLst>
      <p:ext uri="{BB962C8B-B14F-4D97-AF65-F5344CB8AC3E}">
        <p14:creationId xmlns:p14="http://schemas.microsoft.com/office/powerpoint/2010/main" val="3457947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a:extLst>
              <a:ext uri="{FF2B5EF4-FFF2-40B4-BE49-F238E27FC236}">
                <a16:creationId xmlns:a16="http://schemas.microsoft.com/office/drawing/2014/main" id="{618F6C4C-89E5-45FB-8C82-E132C6C137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16387"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DF7496CA-8F4A-4FE2-8B30-241425B9B8B5}"/>
              </a:ext>
            </a:extLst>
          </p:cNvPr>
          <p:cNvSpPr/>
          <p:nvPr/>
        </p:nvSpPr>
        <p:spPr>
          <a:xfrm>
            <a:off x="4853192" y="6262742"/>
            <a:ext cx="3249095" cy="369332"/>
          </a:xfrm>
          <a:prstGeom prst="rect">
            <a:avLst/>
          </a:prstGeom>
          <a:ln>
            <a:solidFill>
              <a:schemeClr val="accent5">
                <a:lumMod val="60000"/>
                <a:lumOff val="40000"/>
              </a:schemeClr>
            </a:solidFill>
          </a:ln>
        </p:spPr>
        <p:txBody>
          <a:bodyPr wrap="none">
            <a:spAutoFit/>
          </a:bodyPr>
          <a:lstStyle/>
          <a:p>
            <a:r>
              <a:rPr lang="el-GR" dirty="0">
                <a:solidFill>
                  <a:srgbClr val="660000"/>
                </a:solidFill>
                <a:latin typeface="Arial" panose="020B0604020202020204" pitchFamily="34" charset="0"/>
              </a:rPr>
              <a:t>Πρίαμος και Αχιλλέας, </a:t>
            </a:r>
            <a:r>
              <a:rPr lang="en-US" dirty="0">
                <a:solidFill>
                  <a:srgbClr val="660000"/>
                </a:solidFill>
                <a:latin typeface="Arial" panose="020B0604020202020204" pitchFamily="34" charset="0"/>
              </a:rPr>
              <a:t>Lepage</a:t>
            </a:r>
            <a:endParaRPr lang="el-GR" dirty="0"/>
          </a:p>
        </p:txBody>
      </p:sp>
    </p:spTree>
    <p:extLst>
      <p:ext uri="{BB962C8B-B14F-4D97-AF65-F5344CB8AC3E}">
        <p14:creationId xmlns:p14="http://schemas.microsoft.com/office/powerpoint/2010/main" val="1443489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60A8307F-3FF9-41A3-BED3-1EB1210DF001}"/>
              </a:ext>
            </a:extLst>
          </p:cNvPr>
          <p:cNvSpPr/>
          <p:nvPr/>
        </p:nvSpPr>
        <p:spPr>
          <a:xfrm>
            <a:off x="674703" y="582067"/>
            <a:ext cx="11114842" cy="5693866"/>
          </a:xfrm>
          <a:prstGeom prst="rect">
            <a:avLst/>
          </a:prstGeom>
          <a:ln>
            <a:solidFill>
              <a:srgbClr val="FF0000"/>
            </a:solidFill>
          </a:ln>
        </p:spPr>
        <p:txBody>
          <a:bodyPr wrap="square">
            <a:spAutoFit/>
          </a:bodyPr>
          <a:lstStyle/>
          <a:p>
            <a:pPr algn="just"/>
            <a:endParaRPr lang="el-GR" sz="1400" b="1" u="sng" dirty="0">
              <a:solidFill>
                <a:srgbClr val="660000"/>
              </a:solidFill>
              <a:latin typeface="Verdana" panose="020B0604030504040204" pitchFamily="34" charset="0"/>
            </a:endParaRPr>
          </a:p>
          <a:p>
            <a:pPr algn="just"/>
            <a:endParaRPr lang="el-GR" sz="1400" b="1" u="sng" dirty="0">
              <a:solidFill>
                <a:srgbClr val="660000"/>
              </a:solidFill>
              <a:latin typeface="Verdana" panose="020B0604030504040204" pitchFamily="34" charset="0"/>
            </a:endParaRPr>
          </a:p>
          <a:p>
            <a:pPr algn="ctr"/>
            <a:r>
              <a:rPr lang="el-GR" sz="1400" b="1" dirty="0">
                <a:solidFill>
                  <a:srgbClr val="660000"/>
                </a:solidFill>
                <a:latin typeface="Verdana" panose="020B0604030504040204" pitchFamily="34" charset="0"/>
              </a:rPr>
              <a:t>Ετοιμασία για ύπνο –Υ π ό σ χ ε σ η του Α χ ι λ </a:t>
            </a:r>
            <a:r>
              <a:rPr lang="el-GR" sz="1400" b="1" dirty="0" err="1">
                <a:solidFill>
                  <a:srgbClr val="660000"/>
                </a:solidFill>
                <a:latin typeface="Verdana" panose="020B0604030504040204" pitchFamily="34" charset="0"/>
              </a:rPr>
              <a:t>λ</a:t>
            </a:r>
            <a:r>
              <a:rPr lang="el-GR" sz="1400" b="1" dirty="0">
                <a:solidFill>
                  <a:srgbClr val="660000"/>
                </a:solidFill>
                <a:latin typeface="Verdana" panose="020B0604030504040204" pitchFamily="34" charset="0"/>
              </a:rPr>
              <a:t> έ α για ανακωχή</a:t>
            </a:r>
          </a:p>
          <a:p>
            <a:pPr algn="ct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Ο Πρίαμος και ο Αχιλλέας είναι πλέον </a:t>
            </a:r>
            <a:r>
              <a:rPr lang="el-GR" sz="1400" dirty="0">
                <a:solidFill>
                  <a:srgbClr val="FF0000"/>
                </a:solidFill>
                <a:latin typeface="Verdana" panose="020B0604030504040204" pitchFamily="34" charset="0"/>
              </a:rPr>
              <a:t>συμφιλιωμένοι και ανακουφισμένοι</a:t>
            </a:r>
            <a:r>
              <a:rPr lang="el-GR" sz="1400" dirty="0">
                <a:solidFill>
                  <a:srgbClr val="660000"/>
                </a:solidFill>
                <a:latin typeface="Verdana" panose="020B0604030504040204" pitchFamily="34" charset="0"/>
              </a:rPr>
              <a:t>:  ο Πρίαμος γιατί θα πάρει το νεκρό σώμα του γιου του και ο Αχιλλέας γιατί λυτρώθηκε από το πάθος της εκδίκησης και έδειξε την ανθρώπινη πλευρά του.</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Ο Πρίαμος εκφράζει την ανάγκη να κοιμηθεί αφού τόσες μέρες είναι άυπνος.</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Ο Αχιλλέας θέλει να προστατεύσει τον Πρίαμο και του ζητάει να κοιμηθεί έξω από τη σκηνή του.</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Ο Αχιλλέας ζητάει από τον Πρίαμο να του πει πόσες ημέρες χρειάζεται για την ταφή του γιου του. Ο Πρίαμος απαντά ότι χρειάζονται 11 ημέρες: </a:t>
            </a:r>
          </a:p>
          <a:p>
            <a:pPr indent="-228600" algn="just"/>
            <a:r>
              <a:rPr lang="el-GR" sz="1400" dirty="0">
                <a:solidFill>
                  <a:srgbClr val="660000"/>
                </a:solidFill>
                <a:latin typeface="Verdana" panose="020B0604030504040204" pitchFamily="34" charset="0"/>
              </a:rPr>
              <a:t>εννέα ημέρες για το θρήνο, μία ημέρα για την ταφή και το τραπέζι της παρηγοριάς, μία ημέρα για να υψώσουν τον τάφο.. Την 12</a:t>
            </a:r>
            <a:r>
              <a:rPr lang="el-GR" sz="1400" baseline="30000" dirty="0">
                <a:solidFill>
                  <a:srgbClr val="660000"/>
                </a:solidFill>
                <a:latin typeface="Verdana" panose="020B0604030504040204" pitchFamily="34" charset="0"/>
              </a:rPr>
              <a:t>η</a:t>
            </a:r>
            <a:r>
              <a:rPr lang="el-GR" sz="1400" dirty="0">
                <a:solidFill>
                  <a:srgbClr val="660000"/>
                </a:solidFill>
                <a:latin typeface="Verdana" panose="020B0604030504040204" pitchFamily="34" charset="0"/>
              </a:rPr>
              <a:t> ημέρα μπορεί να ξαναρχίσει ο πόλεμος. </a:t>
            </a:r>
          </a:p>
          <a:p>
            <a:pPr indent="-228600" algn="just"/>
            <a:endParaRPr lang="el-GR" sz="1400" dirty="0">
              <a:solidFill>
                <a:srgbClr val="660000"/>
              </a:solidFill>
              <a:latin typeface="Verdana" panose="020B0604030504040204" pitchFamily="34" charset="0"/>
            </a:endParaRPr>
          </a:p>
          <a:p>
            <a:pPr indent="-228600" algn="just"/>
            <a:r>
              <a:rPr lang="el-GR" sz="1400" dirty="0">
                <a:solidFill>
                  <a:srgbClr val="660000"/>
                </a:solidFill>
                <a:latin typeface="Verdana" panose="020B0604030504040204" pitchFamily="34" charset="0"/>
              </a:rPr>
              <a:t>(στίχοι 662-668: </a:t>
            </a:r>
            <a:r>
              <a:rPr lang="el-GR" sz="1400" u="sng" dirty="0" err="1">
                <a:solidFill>
                  <a:schemeClr val="accent6"/>
                </a:solidFill>
                <a:latin typeface="Verdana" panose="020B0604030504040204" pitchFamily="34" charset="0"/>
              </a:rPr>
              <a:t>προοικονομία</a:t>
            </a:r>
            <a:r>
              <a:rPr lang="el-GR" sz="1400" dirty="0">
                <a:solidFill>
                  <a:schemeClr val="accent6"/>
                </a:solidFill>
                <a:latin typeface="Verdana" panose="020B0604030504040204" pitchFamily="34" charset="0"/>
              </a:rPr>
              <a:t> </a:t>
            </a:r>
            <a:r>
              <a:rPr lang="el-GR" sz="1400" dirty="0">
                <a:solidFill>
                  <a:srgbClr val="660000"/>
                </a:solidFill>
                <a:latin typeface="Verdana" panose="020B0604030504040204" pitchFamily="34" charset="0"/>
              </a:rPr>
              <a:t>για όσα θα ακολουθήσουν σχετικά με την ταφή του Έκτορα).</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a:t>
            </a:r>
            <a:r>
              <a:rPr lang="el-GR" sz="1400" u="sng" dirty="0">
                <a:solidFill>
                  <a:srgbClr val="660000"/>
                </a:solidFill>
                <a:latin typeface="Verdana" panose="020B0604030504040204" pitchFamily="34" charset="0"/>
              </a:rPr>
              <a:t>Ο Αχιλλέας </a:t>
            </a:r>
            <a:r>
              <a:rPr lang="el-GR" sz="1400" u="sng" dirty="0">
                <a:solidFill>
                  <a:srgbClr val="FF0000"/>
                </a:solidFill>
                <a:latin typeface="Verdana" panose="020B0604030504040204" pitchFamily="34" charset="0"/>
              </a:rPr>
              <a:t>υπόσχεται </a:t>
            </a:r>
            <a:r>
              <a:rPr lang="el-GR" sz="1400" u="sng" dirty="0">
                <a:solidFill>
                  <a:srgbClr val="660000"/>
                </a:solidFill>
                <a:latin typeface="Verdana" panose="020B0604030504040204" pitchFamily="34" charset="0"/>
              </a:rPr>
              <a:t>ότι όλα θα γίνουν όπως πρέπει και η συμφωνία τους  επισφραγίζεται με μία </a:t>
            </a:r>
            <a:r>
              <a:rPr lang="el-GR" sz="1400" b="1" i="1" u="sng" dirty="0">
                <a:solidFill>
                  <a:srgbClr val="660000"/>
                </a:solidFill>
                <a:latin typeface="Verdana" panose="020B0604030504040204" pitchFamily="34" charset="0"/>
              </a:rPr>
              <a:t>φιλική χειραψία.</a:t>
            </a:r>
            <a:endParaRPr lang="el-GR" sz="1400" b="1" i="1" dirty="0">
              <a:solidFill>
                <a:srgbClr val="660000"/>
              </a:solidFill>
              <a:latin typeface="Roboto"/>
            </a:endParaRPr>
          </a:p>
          <a:p>
            <a:pPr indent="-228600" algn="ctr"/>
            <a:br>
              <a:rPr lang="el-GR" sz="1400" dirty="0"/>
            </a:br>
            <a:r>
              <a:rPr lang="el-GR" sz="1400" dirty="0">
                <a:solidFill>
                  <a:srgbClr val="660000"/>
                </a:solidFill>
                <a:latin typeface="Verdana" panose="020B0604030504040204" pitchFamily="34" charset="0"/>
              </a:rPr>
              <a:t>   Ο Αχιλλέας και ο Πρίαμος κοιμούνται κάτω από την ίδια στέγη:</a:t>
            </a:r>
          </a:p>
          <a:p>
            <a:pPr indent="-228600" algn="ctr"/>
            <a:endParaRPr lang="el-GR" sz="1400" dirty="0">
              <a:solidFill>
                <a:srgbClr val="660000"/>
              </a:solidFill>
              <a:latin typeface="Verdana" panose="020B0604030504040204" pitchFamily="34" charset="0"/>
            </a:endParaRPr>
          </a:p>
          <a:p>
            <a:pPr indent="-228600" algn="ctr"/>
            <a:r>
              <a:rPr lang="el-GR" sz="1400" b="1" i="1" dirty="0">
                <a:solidFill>
                  <a:srgbClr val="FF0000"/>
                </a:solidFill>
                <a:latin typeface="Verdana" panose="020B0604030504040204" pitchFamily="34" charset="0"/>
              </a:rPr>
              <a:t>ολοκληρώνονται οι σκηνές συμφιλίωσης των δύο αντρών.</a:t>
            </a:r>
            <a:endParaRPr lang="el-GR" sz="1400" b="1" i="1" dirty="0">
              <a:solidFill>
                <a:srgbClr val="FF0000"/>
              </a:solidFill>
              <a:latin typeface="Roboto"/>
            </a:endParaRPr>
          </a:p>
          <a:p>
            <a:pPr algn="ctr"/>
            <a:br>
              <a:rPr lang="el-GR" sz="1400" b="1" i="1" dirty="0"/>
            </a:br>
            <a:endParaRPr lang="el-GR" sz="1400" b="1" i="1" dirty="0"/>
          </a:p>
        </p:txBody>
      </p:sp>
    </p:spTree>
    <p:extLst>
      <p:ext uri="{BB962C8B-B14F-4D97-AF65-F5344CB8AC3E}">
        <p14:creationId xmlns:p14="http://schemas.microsoft.com/office/powerpoint/2010/main" val="2956864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69D8346D-4D27-4E18-AF0C-382902702120}"/>
              </a:ext>
            </a:extLst>
          </p:cNvPr>
          <p:cNvSpPr/>
          <p:nvPr/>
        </p:nvSpPr>
        <p:spPr>
          <a:xfrm>
            <a:off x="404309" y="660931"/>
            <a:ext cx="4469531" cy="1200329"/>
          </a:xfrm>
          <a:prstGeom prst="rect">
            <a:avLst/>
          </a:prstGeom>
          <a:ln>
            <a:solidFill>
              <a:srgbClr val="0070C0"/>
            </a:solidFill>
          </a:ln>
        </p:spPr>
        <p:txBody>
          <a:bodyPr wrap="square">
            <a:spAutoFit/>
          </a:bodyPr>
          <a:lstStyle/>
          <a:p>
            <a:r>
              <a:rPr lang="en-US" dirty="0">
                <a:solidFill>
                  <a:srgbClr val="0070C0"/>
                </a:solidFill>
                <a:hlinkClick r:id="rId2">
                  <a:extLst>
                    <a:ext uri="{A12FA001-AC4F-418D-AE19-62706E023703}">
                      <ahyp:hlinkClr xmlns:ahyp="http://schemas.microsoft.com/office/drawing/2018/hyperlinkcolor" val="tx"/>
                    </a:ext>
                  </a:extLst>
                </a:hlinkClick>
              </a:rPr>
              <a:t>https://safeyoutube.net/w/8qEI</a:t>
            </a:r>
            <a:endParaRPr lang="en-US" dirty="0">
              <a:solidFill>
                <a:srgbClr val="0070C0"/>
              </a:solidFill>
            </a:endParaRPr>
          </a:p>
          <a:p>
            <a:endParaRPr lang="en-US" dirty="0">
              <a:solidFill>
                <a:srgbClr val="0070C0"/>
              </a:solidFill>
            </a:endParaRPr>
          </a:p>
          <a:p>
            <a:r>
              <a:rPr lang="el-GR" dirty="0"/>
              <a:t> Τρωικός Πόλεμος</a:t>
            </a:r>
          </a:p>
          <a:p>
            <a:endParaRPr lang="el-GR" dirty="0">
              <a:solidFill>
                <a:srgbClr val="0070C0"/>
              </a:solidFill>
            </a:endParaRPr>
          </a:p>
        </p:txBody>
      </p:sp>
      <p:pic>
        <p:nvPicPr>
          <p:cNvPr id="7170" name="Picture 2">
            <a:extLst>
              <a:ext uri="{FF2B5EF4-FFF2-40B4-BE49-F238E27FC236}">
                <a16:creationId xmlns:a16="http://schemas.microsoft.com/office/drawing/2014/main" id="{BFB31834-5C86-4FB9-B2A3-AD97E9E7B4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6024" y="2503503"/>
            <a:ext cx="7620000" cy="4354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4188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E1897373-5EE8-4A21-8A68-B573E7CD77E7}"/>
              </a:ext>
            </a:extLst>
          </p:cNvPr>
          <p:cNvSpPr/>
          <p:nvPr/>
        </p:nvSpPr>
        <p:spPr>
          <a:xfrm>
            <a:off x="753445" y="1007161"/>
            <a:ext cx="10627728" cy="5229958"/>
          </a:xfrm>
          <a:prstGeom prst="rect">
            <a:avLst/>
          </a:prstGeom>
          <a:ln>
            <a:solidFill>
              <a:srgbClr val="FF0000"/>
            </a:solidFill>
          </a:ln>
        </p:spPr>
        <p:txBody>
          <a:bodyPr wrap="square">
            <a:spAutoFit/>
          </a:bodyPr>
          <a:lstStyle/>
          <a:p>
            <a:pPr algn="just">
              <a:lnSpc>
                <a:spcPct val="150000"/>
              </a:lnSpc>
            </a:pPr>
            <a:r>
              <a:rPr lang="en-US" sz="1400" dirty="0">
                <a:hlinkClick r:id="rId2"/>
              </a:rPr>
              <a:t>https://sites.google.com/site/troikospolemos/</a:t>
            </a:r>
            <a:endParaRPr lang="en-US" sz="1400" dirty="0"/>
          </a:p>
          <a:p>
            <a:pPr algn="just">
              <a:lnSpc>
                <a:spcPct val="150000"/>
              </a:lnSpc>
            </a:pPr>
            <a:endParaRPr lang="en-US" sz="1400" dirty="0"/>
          </a:p>
          <a:p>
            <a:pPr algn="just">
              <a:lnSpc>
                <a:spcPct val="150000"/>
              </a:lnSpc>
            </a:pPr>
            <a:r>
              <a:rPr lang="el-GR" sz="1400" dirty="0"/>
              <a:t>Ο </a:t>
            </a:r>
            <a:r>
              <a:rPr lang="el-GR" sz="1400" dirty="0" err="1">
                <a:hlinkClick r:id="rId3"/>
              </a:rPr>
              <a:t>Τρωικος</a:t>
            </a:r>
            <a:r>
              <a:rPr lang="el-GR" sz="1400" dirty="0">
                <a:hlinkClick r:id="rId3"/>
              </a:rPr>
              <a:t> </a:t>
            </a:r>
            <a:r>
              <a:rPr lang="el-GR" sz="1400" dirty="0" err="1">
                <a:hlinkClick r:id="rId3"/>
              </a:rPr>
              <a:t>Πολεμος</a:t>
            </a:r>
            <a:r>
              <a:rPr lang="el-GR" sz="1400" dirty="0"/>
              <a:t> </a:t>
            </a:r>
            <a:endParaRPr lang="en-US" sz="1400" dirty="0"/>
          </a:p>
          <a:p>
            <a:pPr algn="just">
              <a:lnSpc>
                <a:spcPct val="150000"/>
              </a:lnSpc>
            </a:pPr>
            <a:r>
              <a:rPr lang="el-GR" sz="1400" dirty="0"/>
              <a:t>αποτελεί ένα σταυροδρόμι στην ελληνική μυθολογία, στο οποίο συναντιούνται τα πάθη και οι αδυναμίες θεών και ανθρώπων. </a:t>
            </a:r>
            <a:endParaRPr lang="en-US" sz="1400" dirty="0"/>
          </a:p>
          <a:p>
            <a:pPr algn="just">
              <a:lnSpc>
                <a:spcPct val="150000"/>
              </a:lnSpc>
            </a:pPr>
            <a:r>
              <a:rPr lang="el-GR" sz="1400" dirty="0"/>
              <a:t>Τα αρχαιολογικά στοιχεία δείχνουν ότι υπήρξαν στην πραγματικότητα ίσως και περισσότεροι μεγάλοι πόλεμοι, μάλλον για οικονομικά και εμπορικά συμφέροντα στο Ίλιον, που είναι η άλλη ονομασία για την Τροία.</a:t>
            </a:r>
            <a:endParaRPr lang="en-US" sz="1400" dirty="0"/>
          </a:p>
          <a:p>
            <a:pPr algn="just">
              <a:lnSpc>
                <a:spcPct val="150000"/>
              </a:lnSpc>
            </a:pPr>
            <a:r>
              <a:rPr lang="el-GR" sz="1400" dirty="0"/>
              <a:t> Εμείς όμως θα σταθούμε στην ιστορία που πέρασε από στόμα σε στόμα και από γενιά σε γενιά και περιγράφει το πώς ξεκίνησαν περισσότερα από χίλια πλοία από την κυρίως Ελλάδα για να φέρουν πίσω την ωραία Ελένη... Την σπαρτιάτισσα βασίλισσα που ξελογιάστηκε από τον πρίγκιπα της Τροίας με τη βοήθεια της θεάς Αφροδίτης. </a:t>
            </a:r>
            <a:endParaRPr lang="en-US" sz="1400" dirty="0"/>
          </a:p>
          <a:p>
            <a:pPr algn="just">
              <a:lnSpc>
                <a:spcPct val="150000"/>
              </a:lnSpc>
            </a:pPr>
            <a:r>
              <a:rPr lang="el-GR" sz="1400" dirty="0"/>
              <a:t>Όλοι οι Αχαιοί βασιλιάδες, που είχαν δεθεί με όρκο, αναγκάστηκαν να στείλουν δυνάμεις για να ξεπλύνουν την ντροπή που έπεσε επάνω στον βασιλιά της Σπάρτης Μενέλαο. Όλοι τους διακρίθηκαν στο πεδίο της μάχης, τόσο οι Αχαιοί (ή Δαναοί) όσο και οι Τρώες, που πίστευαν και αυτοί στους ίδιους θεούς και είχαν τα ίδια ήθη, έθιμα και γλώσσα. </a:t>
            </a:r>
            <a:endParaRPr lang="en-US" sz="1400" dirty="0"/>
          </a:p>
          <a:p>
            <a:pPr algn="just">
              <a:lnSpc>
                <a:spcPct val="150000"/>
              </a:lnSpc>
            </a:pPr>
            <a:r>
              <a:rPr lang="el-GR" sz="1400" dirty="0"/>
              <a:t>Στα παρακάτω κεφάλαια θα διαβάσετε, αλλά και θα δείτε μέσα από κινηματογραφικές σκηνές, για τον Αχιλλέα, τον Οδυσσέα, τον Έκτορα τον Πάρη, την Ελένη και τόσους άλλους. </a:t>
            </a:r>
            <a:endParaRPr lang="en-US" sz="1400" dirty="0"/>
          </a:p>
          <a:p>
            <a:pPr algn="just">
              <a:lnSpc>
                <a:spcPct val="150000"/>
              </a:lnSpc>
            </a:pPr>
            <a:endParaRPr lang="el-GR" sz="1400" dirty="0"/>
          </a:p>
        </p:txBody>
      </p:sp>
    </p:spTree>
    <p:extLst>
      <p:ext uri="{BB962C8B-B14F-4D97-AF65-F5344CB8AC3E}">
        <p14:creationId xmlns:p14="http://schemas.microsoft.com/office/powerpoint/2010/main" val="4037514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7D390970-8C37-4598-9FB1-A824C3E293A3}"/>
              </a:ext>
            </a:extLst>
          </p:cNvPr>
          <p:cNvSpPr/>
          <p:nvPr/>
        </p:nvSpPr>
        <p:spPr>
          <a:xfrm>
            <a:off x="1920535" y="1252077"/>
            <a:ext cx="8537359" cy="4801314"/>
          </a:xfrm>
          <a:prstGeom prst="rect">
            <a:avLst/>
          </a:prstGeom>
          <a:ln>
            <a:solidFill>
              <a:srgbClr val="FF0000"/>
            </a:solidFill>
          </a:ln>
          <a:effectLst>
            <a:outerShdw blurRad="76200" dir="13500000" sy="23000" kx="1200000" algn="br" rotWithShape="0">
              <a:prstClr val="black">
                <a:alpha val="20000"/>
              </a:prstClr>
            </a:outerShdw>
          </a:effectLst>
        </p:spPr>
        <p:txBody>
          <a:bodyPr wrap="square">
            <a:spAutoFit/>
          </a:bodyPr>
          <a:lstStyle/>
          <a:p>
            <a:pPr algn="just"/>
            <a:r>
              <a:rPr lang="el-GR" b="1" i="1" dirty="0">
                <a:solidFill>
                  <a:srgbClr val="660000"/>
                </a:solidFill>
                <a:latin typeface="Verdana" panose="020B0604030504040204" pitchFamily="34" charset="0"/>
              </a:rPr>
              <a:t>Ο Πρίαμος στη σκηνή του Αχιλλέα ως ικέτης </a:t>
            </a:r>
            <a:endParaRPr lang="el-GR" i="1" dirty="0">
              <a:solidFill>
                <a:srgbClr val="660000"/>
              </a:solidFill>
              <a:latin typeface="Roboto"/>
            </a:endParaRPr>
          </a:p>
          <a:p>
            <a:pPr algn="just"/>
            <a:r>
              <a:rPr lang="el-GR" b="1" i="1" dirty="0">
                <a:solidFill>
                  <a:srgbClr val="660000"/>
                </a:solidFill>
                <a:latin typeface="Verdana" panose="020B0604030504040204" pitchFamily="34" charset="0"/>
              </a:rPr>
              <a:t>( 468-485)</a:t>
            </a:r>
            <a:endParaRPr lang="el-GR" i="1" dirty="0">
              <a:solidFill>
                <a:srgbClr val="660000"/>
              </a:solidFill>
              <a:latin typeface="Roboto"/>
            </a:endParaRPr>
          </a:p>
          <a:p>
            <a:pPr indent="-228600" algn="just"/>
            <a:br>
              <a:rPr lang="el-GR" dirty="0"/>
            </a:br>
            <a:r>
              <a:rPr lang="el-GR" sz="700" dirty="0">
                <a:solidFill>
                  <a:srgbClr val="660000"/>
                </a:solidFill>
                <a:latin typeface="Verdana" panose="020B0604030504040204" pitchFamily="34" charset="0"/>
              </a:rPr>
              <a:t> </a:t>
            </a:r>
            <a:r>
              <a:rPr lang="el-GR" dirty="0">
                <a:solidFill>
                  <a:srgbClr val="660000"/>
                </a:solidFill>
                <a:latin typeface="Verdana" panose="020B0604030504040204" pitchFamily="34" charset="0"/>
              </a:rPr>
              <a:t>      Ο Πρίαμος μπαίνει στη σκηνή χωρίς να τον αντιληφθούν οι άλλοι, στέκεται κοντά στον Αχιλλέα, γονατίζει, του αγκαλιάζει τα γόνατα και του φιλάει τα χέρια.</a:t>
            </a:r>
          </a:p>
          <a:p>
            <a:pPr indent="-228600" algn="just"/>
            <a:br>
              <a:rPr lang="el-GR" dirty="0">
                <a:solidFill>
                  <a:srgbClr val="660000"/>
                </a:solidFill>
                <a:latin typeface="Roboto"/>
              </a:rPr>
            </a:br>
            <a:r>
              <a:rPr lang="el-GR" u="sng" dirty="0">
                <a:solidFill>
                  <a:srgbClr val="660000"/>
                </a:solidFill>
                <a:latin typeface="Verdana" panose="020B0604030504040204" pitchFamily="34" charset="0"/>
              </a:rPr>
              <a:t>Η </a:t>
            </a:r>
            <a:r>
              <a:rPr lang="el-GR" u="sng" dirty="0">
                <a:solidFill>
                  <a:srgbClr val="FF0000"/>
                </a:solidFill>
                <a:latin typeface="Verdana" panose="020B0604030504040204" pitchFamily="34" charset="0"/>
              </a:rPr>
              <a:t>εικόνα</a:t>
            </a:r>
            <a:r>
              <a:rPr lang="el-GR" u="sng" dirty="0">
                <a:solidFill>
                  <a:srgbClr val="660000"/>
                </a:solidFill>
                <a:latin typeface="Verdana" panose="020B0604030504040204" pitchFamily="34" charset="0"/>
              </a:rPr>
              <a:t> είναι μοναδική και τραγική</a:t>
            </a:r>
            <a:r>
              <a:rPr lang="el-GR" dirty="0">
                <a:solidFill>
                  <a:srgbClr val="660000"/>
                </a:solidFill>
                <a:latin typeface="Verdana" panose="020B0604030504040204" pitchFamily="34" charset="0"/>
              </a:rPr>
              <a:t>: </a:t>
            </a:r>
          </a:p>
          <a:p>
            <a:pPr indent="-228600" algn="just"/>
            <a:r>
              <a:rPr lang="el-GR" dirty="0">
                <a:solidFill>
                  <a:srgbClr val="660000"/>
                </a:solidFill>
                <a:latin typeface="Verdana" panose="020B0604030504040204" pitchFamily="34" charset="0"/>
              </a:rPr>
              <a:t>ο Πρίαμος φιλάει τα χέρια του Αχιλλέα, αυτά που του έχουν σκοτώσει πολλούς γιους. Η συμπεριφορά του Πρίαμου συγκινεί και ξαφνιάζει.</a:t>
            </a:r>
            <a:r>
              <a:rPr lang="el-GR" b="1" dirty="0">
                <a:solidFill>
                  <a:srgbClr val="660000"/>
                </a:solidFill>
                <a:latin typeface="Arial" panose="020B0604020202020204" pitchFamily="34" charset="0"/>
              </a:rPr>
              <a:t> </a:t>
            </a:r>
          </a:p>
          <a:p>
            <a:pPr indent="-228600" algn="just"/>
            <a:endParaRPr lang="el-GR" b="1" dirty="0">
              <a:solidFill>
                <a:srgbClr val="660000"/>
              </a:solidFill>
              <a:latin typeface="Arial" panose="020B0604020202020204" pitchFamily="34" charset="0"/>
            </a:endParaRPr>
          </a:p>
          <a:p>
            <a:pPr indent="-228600" algn="just"/>
            <a:r>
              <a:rPr lang="el-GR" dirty="0">
                <a:solidFill>
                  <a:srgbClr val="660000"/>
                </a:solidFill>
                <a:latin typeface="Verdana" panose="020B0604030504040204" pitchFamily="34" charset="0"/>
              </a:rPr>
              <a:t>Το ξάφνιασμα του Αχιλλέα και των συντρόφων του δίνεται με μια </a:t>
            </a:r>
            <a:r>
              <a:rPr lang="el-GR" u="sng" dirty="0">
                <a:solidFill>
                  <a:srgbClr val="FF0000"/>
                </a:solidFill>
                <a:latin typeface="Verdana" panose="020B0604030504040204" pitchFamily="34" charset="0"/>
              </a:rPr>
              <a:t>πλατιά παρομοίωση</a:t>
            </a:r>
            <a:r>
              <a:rPr lang="el-GR" dirty="0">
                <a:solidFill>
                  <a:srgbClr val="FF0000"/>
                </a:solidFill>
                <a:latin typeface="Verdana" panose="020B0604030504040204" pitchFamily="34" charset="0"/>
              </a:rPr>
              <a:t>: </a:t>
            </a:r>
            <a:r>
              <a:rPr lang="el-GR" dirty="0">
                <a:solidFill>
                  <a:srgbClr val="660000"/>
                </a:solidFill>
                <a:latin typeface="Verdana" panose="020B0604030504040204" pitchFamily="34" charset="0"/>
              </a:rPr>
              <a:t>στίχοι 480-484. </a:t>
            </a:r>
          </a:p>
          <a:p>
            <a:pPr indent="-228600" algn="just"/>
            <a:endParaRPr lang="el-GR" dirty="0">
              <a:solidFill>
                <a:srgbClr val="660000"/>
              </a:solidFill>
              <a:latin typeface="Verdana" panose="020B0604030504040204" pitchFamily="34" charset="0"/>
            </a:endParaRPr>
          </a:p>
          <a:p>
            <a:pPr indent="-228600" algn="just"/>
            <a:r>
              <a:rPr lang="el-GR" u="sng" dirty="0">
                <a:solidFill>
                  <a:srgbClr val="660000"/>
                </a:solidFill>
                <a:latin typeface="Verdana" panose="020B0604030504040204" pitchFamily="34" charset="0"/>
              </a:rPr>
              <a:t>Αναφορικό μέρος</a:t>
            </a:r>
            <a:r>
              <a:rPr lang="el-GR" dirty="0">
                <a:solidFill>
                  <a:srgbClr val="660000"/>
                </a:solidFill>
                <a:latin typeface="Verdana" panose="020B0604030504040204" pitchFamily="34" charset="0"/>
              </a:rPr>
              <a:t>: 480-482, </a:t>
            </a:r>
          </a:p>
          <a:p>
            <a:pPr indent="-228600" algn="just"/>
            <a:r>
              <a:rPr lang="el-GR" u="sng" dirty="0">
                <a:solidFill>
                  <a:srgbClr val="660000"/>
                </a:solidFill>
                <a:latin typeface="Verdana" panose="020B0604030504040204" pitchFamily="34" charset="0"/>
              </a:rPr>
              <a:t>Δεικτικό μέρος</a:t>
            </a:r>
            <a:r>
              <a:rPr lang="el-GR" dirty="0">
                <a:solidFill>
                  <a:srgbClr val="660000"/>
                </a:solidFill>
                <a:latin typeface="Verdana" panose="020B0604030504040204" pitchFamily="34" charset="0"/>
              </a:rPr>
              <a:t>: 482-484. </a:t>
            </a:r>
          </a:p>
          <a:p>
            <a:pPr indent="-228600" algn="just"/>
            <a:r>
              <a:rPr lang="el-GR" u="sng" dirty="0">
                <a:solidFill>
                  <a:srgbClr val="660000"/>
                </a:solidFill>
                <a:latin typeface="Verdana" panose="020B0604030504040204" pitchFamily="34" charset="0"/>
              </a:rPr>
              <a:t>Κοινό στοιχείο</a:t>
            </a:r>
            <a:r>
              <a:rPr lang="el-GR" dirty="0">
                <a:solidFill>
                  <a:srgbClr val="660000"/>
                </a:solidFill>
                <a:latin typeface="Verdana" panose="020B0604030504040204" pitchFamily="34" charset="0"/>
              </a:rPr>
              <a:t>: το ξάφνιασμα.</a:t>
            </a:r>
            <a:endParaRPr lang="el-GR" b="0" i="0" dirty="0">
              <a:solidFill>
                <a:srgbClr val="660000"/>
              </a:solidFill>
              <a:effectLst/>
              <a:latin typeface="Roboto"/>
            </a:endParaRPr>
          </a:p>
        </p:txBody>
      </p:sp>
    </p:spTree>
    <p:extLst>
      <p:ext uri="{BB962C8B-B14F-4D97-AF65-F5344CB8AC3E}">
        <p14:creationId xmlns:p14="http://schemas.microsoft.com/office/powerpoint/2010/main" val="769158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8D92E4D6-CB5B-4E79-8B99-2D498F5E7C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698" y="204187"/>
            <a:ext cx="11745156" cy="6241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9654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B16A6B16-AD53-4F1E-8906-821868963494}"/>
              </a:ext>
            </a:extLst>
          </p:cNvPr>
          <p:cNvSpPr/>
          <p:nvPr/>
        </p:nvSpPr>
        <p:spPr>
          <a:xfrm>
            <a:off x="1627573" y="953779"/>
            <a:ext cx="9975542" cy="5078313"/>
          </a:xfrm>
          <a:prstGeom prst="rect">
            <a:avLst/>
          </a:prstGeom>
          <a:ln>
            <a:solidFill>
              <a:srgbClr val="FF0000"/>
            </a:solidFill>
          </a:ln>
        </p:spPr>
        <p:txBody>
          <a:bodyPr wrap="square">
            <a:spAutoFit/>
          </a:bodyPr>
          <a:lstStyle/>
          <a:p>
            <a:pPr algn="ctr"/>
            <a:r>
              <a:rPr lang="el-GR" b="1" dirty="0">
                <a:solidFill>
                  <a:srgbClr val="660000"/>
                </a:solidFill>
                <a:latin typeface="Verdana" panose="020B0604030504040204" pitchFamily="34" charset="0"/>
              </a:rPr>
              <a:t>Ο ικετευτικός λόγος του Πρίαμου</a:t>
            </a:r>
          </a:p>
          <a:p>
            <a:pPr algn="ctr"/>
            <a:r>
              <a:rPr lang="el-GR" b="1" dirty="0">
                <a:solidFill>
                  <a:srgbClr val="660000"/>
                </a:solidFill>
                <a:latin typeface="Verdana" panose="020B0604030504040204" pitchFamily="34" charset="0"/>
              </a:rPr>
              <a:t>(486-506)</a:t>
            </a:r>
          </a:p>
          <a:p>
            <a:pPr algn="ctr"/>
            <a:endParaRPr lang="el-GR" b="1" dirty="0">
              <a:solidFill>
                <a:srgbClr val="660000"/>
              </a:solidFill>
              <a:latin typeface="Verdana" panose="020B0604030504040204" pitchFamily="34" charset="0"/>
            </a:endParaRPr>
          </a:p>
          <a:p>
            <a:pPr algn="ctr"/>
            <a:endParaRPr lang="el-GR" dirty="0">
              <a:solidFill>
                <a:srgbClr val="660000"/>
              </a:solidFill>
              <a:latin typeface="Roboto"/>
            </a:endParaRPr>
          </a:p>
          <a:p>
            <a:pPr indent="-228600" algn="just"/>
            <a:r>
              <a:rPr lang="el-GR" dirty="0">
                <a:solidFill>
                  <a:srgbClr val="660000"/>
                </a:solidFill>
                <a:latin typeface="Verdana" panose="020B0604030504040204" pitchFamily="34" charset="0"/>
              </a:rPr>
              <a:t>Ο Πρίαμος στοχεύει στο </a:t>
            </a:r>
            <a:r>
              <a:rPr lang="el-GR" dirty="0">
                <a:solidFill>
                  <a:srgbClr val="FF0000"/>
                </a:solidFill>
                <a:latin typeface="Verdana" panose="020B0604030504040204" pitchFamily="34" charset="0"/>
              </a:rPr>
              <a:t>συναίσθημα</a:t>
            </a:r>
            <a:r>
              <a:rPr lang="el-GR" dirty="0">
                <a:solidFill>
                  <a:srgbClr val="660000"/>
                </a:solidFill>
                <a:latin typeface="Verdana" panose="020B0604030504040204" pitchFamily="34" charset="0"/>
              </a:rPr>
              <a:t> και θέλει να συγκινήσει τον Αχιλλέα.</a:t>
            </a:r>
          </a:p>
          <a:p>
            <a:pPr indent="-228600" algn="just"/>
            <a:endParaRPr lang="el-GR" dirty="0">
              <a:solidFill>
                <a:srgbClr val="660000"/>
              </a:solidFill>
              <a:latin typeface="Roboto"/>
            </a:endParaRPr>
          </a:p>
          <a:p>
            <a:pPr indent="-228600" algn="just"/>
            <a:br>
              <a:rPr lang="el-GR" dirty="0"/>
            </a:br>
            <a:r>
              <a:rPr lang="el-GR" dirty="0">
                <a:solidFill>
                  <a:srgbClr val="660000"/>
                </a:solidFill>
                <a:latin typeface="Verdana" panose="020B0604030504040204" pitchFamily="34" charset="0"/>
              </a:rPr>
              <a:t>Θυμίζει στον Αχιλλέα τον πατέρα του και αναφέρει ότι ο </a:t>
            </a:r>
            <a:r>
              <a:rPr lang="el-GR" dirty="0" err="1">
                <a:solidFill>
                  <a:srgbClr val="660000"/>
                </a:solidFill>
                <a:latin typeface="Verdana" panose="020B0604030504040204" pitchFamily="34" charset="0"/>
              </a:rPr>
              <a:t>Πηλέας</a:t>
            </a:r>
            <a:r>
              <a:rPr lang="el-GR" dirty="0">
                <a:solidFill>
                  <a:srgbClr val="660000"/>
                </a:solidFill>
                <a:latin typeface="Verdana" panose="020B0604030504040204" pitchFamily="34" charset="0"/>
              </a:rPr>
              <a:t> είναι σε καλύτερη θέση αφού περιμένει το γιο του να γυρίσει( στίχοι 491-492): </a:t>
            </a:r>
            <a:r>
              <a:rPr lang="el-GR" dirty="0">
                <a:solidFill>
                  <a:srgbClr val="00B0F0"/>
                </a:solidFill>
                <a:latin typeface="Verdana" panose="020B0604030504040204" pitchFamily="34" charset="0"/>
              </a:rPr>
              <a:t>επική ειρωνεία.</a:t>
            </a:r>
          </a:p>
          <a:p>
            <a:pPr indent="-228600" algn="just"/>
            <a:endParaRPr lang="el-GR" dirty="0">
              <a:solidFill>
                <a:srgbClr val="660000"/>
              </a:solidFill>
              <a:latin typeface="Roboto"/>
            </a:endParaRPr>
          </a:p>
          <a:p>
            <a:pPr indent="-228600" algn="just"/>
            <a:br>
              <a:rPr lang="el-GR" dirty="0"/>
            </a:br>
            <a:r>
              <a:rPr lang="el-GR" sz="700" dirty="0">
                <a:solidFill>
                  <a:srgbClr val="660000"/>
                </a:solidFill>
                <a:latin typeface="Verdana" panose="020B0604030504040204" pitchFamily="34" charset="0"/>
              </a:rPr>
              <a:t> </a:t>
            </a:r>
            <a:r>
              <a:rPr lang="el-GR" dirty="0">
                <a:solidFill>
                  <a:srgbClr val="660000"/>
                </a:solidFill>
                <a:latin typeface="Verdana" panose="020B0604030504040204" pitchFamily="34" charset="0"/>
              </a:rPr>
              <a:t>Αναφέρεται στα βάσανα του και τονίζει τα λύτρα που έφερε για να πάρει το νεκρό σώμα του γιου του.</a:t>
            </a:r>
          </a:p>
          <a:p>
            <a:pPr indent="-228600" algn="just"/>
            <a:endParaRPr lang="el-GR" dirty="0">
              <a:solidFill>
                <a:srgbClr val="660000"/>
              </a:solidFill>
              <a:latin typeface="Roboto"/>
            </a:endParaRPr>
          </a:p>
          <a:p>
            <a:pPr indent="-228600" algn="just"/>
            <a:endParaRPr lang="el-GR" dirty="0">
              <a:solidFill>
                <a:srgbClr val="660000"/>
              </a:solidFill>
              <a:latin typeface="Verdana" panose="020B0604030504040204" pitchFamily="34" charset="0"/>
            </a:endParaRPr>
          </a:p>
          <a:p>
            <a:pPr indent="-228600" algn="just"/>
            <a:r>
              <a:rPr lang="el-GR" dirty="0">
                <a:solidFill>
                  <a:srgbClr val="660000"/>
                </a:solidFill>
                <a:latin typeface="Verdana" panose="020B0604030504040204" pitchFamily="34" charset="0"/>
              </a:rPr>
              <a:t>Του ξαναθυμίζει τον πατέρα του και φτάνει στο σημείο να φιλάει το χέρι του ανθρώπου σκότωσε τα παιδιά του.</a:t>
            </a:r>
          </a:p>
          <a:p>
            <a:pPr indent="-228600" algn="just"/>
            <a:endParaRPr lang="el-GR" b="0" i="0" dirty="0">
              <a:solidFill>
                <a:srgbClr val="660000"/>
              </a:solidFill>
              <a:effectLst/>
              <a:latin typeface="Roboto"/>
            </a:endParaRPr>
          </a:p>
        </p:txBody>
      </p:sp>
    </p:spTree>
    <p:extLst>
      <p:ext uri="{BB962C8B-B14F-4D97-AF65-F5344CB8AC3E}">
        <p14:creationId xmlns:p14="http://schemas.microsoft.com/office/powerpoint/2010/main" val="1360225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97B42272-FC66-43D2-A484-F43C162C77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021" y="88776"/>
            <a:ext cx="6462944" cy="6267635"/>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22E53599-26DB-4CCB-928D-2774BAB8C90D}"/>
              </a:ext>
            </a:extLst>
          </p:cNvPr>
          <p:cNvSpPr/>
          <p:nvPr/>
        </p:nvSpPr>
        <p:spPr>
          <a:xfrm>
            <a:off x="6933460" y="5710080"/>
            <a:ext cx="4912311" cy="646331"/>
          </a:xfrm>
          <a:prstGeom prst="rect">
            <a:avLst/>
          </a:prstGeom>
        </p:spPr>
        <p:txBody>
          <a:bodyPr wrap="square">
            <a:spAutoFit/>
          </a:bodyPr>
          <a:lstStyle/>
          <a:p>
            <a:pPr algn="just"/>
            <a:r>
              <a:rPr lang="el-GR" sz="1200" b="1" i="1" dirty="0">
                <a:solidFill>
                  <a:srgbClr val="660000"/>
                </a:solidFill>
                <a:latin typeface="Verdana" panose="020B0604030504040204" pitchFamily="34" charset="0"/>
              </a:rPr>
              <a:t>Ο Αχιλλέας παραθέτει στον Πρίαμο τη σορό του Έκτορα, ενώ δίπλα παρευρίσκεται και η σορός του Πάτροκλου.</a:t>
            </a:r>
            <a:endParaRPr lang="el-GR" sz="1200" b="1" i="1" dirty="0"/>
          </a:p>
        </p:txBody>
      </p:sp>
    </p:spTree>
    <p:extLst>
      <p:ext uri="{BB962C8B-B14F-4D97-AF65-F5344CB8AC3E}">
        <p14:creationId xmlns:p14="http://schemas.microsoft.com/office/powerpoint/2010/main" val="1195019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80576161-CE4E-4EBC-9F5C-BF7D2D213D98}"/>
              </a:ext>
            </a:extLst>
          </p:cNvPr>
          <p:cNvSpPr/>
          <p:nvPr/>
        </p:nvSpPr>
        <p:spPr>
          <a:xfrm>
            <a:off x="1441141" y="806323"/>
            <a:ext cx="9984419" cy="5693866"/>
          </a:xfrm>
          <a:prstGeom prst="rect">
            <a:avLst/>
          </a:prstGeom>
          <a:ln>
            <a:solidFill>
              <a:srgbClr val="FF0000"/>
            </a:solidFill>
          </a:ln>
        </p:spPr>
        <p:txBody>
          <a:bodyPr wrap="square">
            <a:spAutoFit/>
          </a:bodyPr>
          <a:lstStyle/>
          <a:p>
            <a:pPr algn="just"/>
            <a:endParaRPr lang="el-GR" sz="1400" b="1" u="sng" dirty="0">
              <a:latin typeface="Verdana" panose="020B0604030504040204" pitchFamily="34" charset="0"/>
            </a:endParaRPr>
          </a:p>
          <a:p>
            <a:pPr algn="ctr"/>
            <a:endParaRPr lang="el-GR" sz="1400" b="1" dirty="0">
              <a:latin typeface="Verdana" panose="020B0604030504040204" pitchFamily="34" charset="0"/>
            </a:endParaRPr>
          </a:p>
          <a:p>
            <a:pPr algn="ctr"/>
            <a:r>
              <a:rPr lang="el-GR" sz="1400" b="1" dirty="0">
                <a:latin typeface="Verdana" panose="020B0604030504040204" pitchFamily="34" charset="0"/>
              </a:rPr>
              <a:t>Αποδοχή της ικεσίας - Ο λόγος του Α χ ι λ </a:t>
            </a:r>
            <a:r>
              <a:rPr lang="el-GR" sz="1400" b="1" dirty="0" err="1">
                <a:latin typeface="Verdana" panose="020B0604030504040204" pitchFamily="34" charset="0"/>
              </a:rPr>
              <a:t>λ</a:t>
            </a:r>
            <a:r>
              <a:rPr lang="el-GR" sz="1400" b="1" dirty="0">
                <a:latin typeface="Verdana" panose="020B0604030504040204" pitchFamily="34" charset="0"/>
              </a:rPr>
              <a:t> έ α</a:t>
            </a:r>
          </a:p>
          <a:p>
            <a:pPr algn="ctr"/>
            <a:r>
              <a:rPr lang="el-GR" sz="1400" b="1" dirty="0">
                <a:latin typeface="Verdana" panose="020B0604030504040204" pitchFamily="34" charset="0"/>
              </a:rPr>
              <a:t>(507-551)</a:t>
            </a:r>
          </a:p>
          <a:p>
            <a:pPr algn="just"/>
            <a:endParaRPr lang="el-GR" sz="1400" dirty="0">
              <a:latin typeface="Roboto"/>
            </a:endParaRPr>
          </a:p>
          <a:p>
            <a:pPr indent="-228600" algn="just"/>
            <a:r>
              <a:rPr lang="el-GR" sz="1400" dirty="0">
                <a:latin typeface="Verdana" panose="020B0604030504040204" pitchFamily="34" charset="0"/>
              </a:rPr>
              <a:t>     </a:t>
            </a:r>
            <a:r>
              <a:rPr lang="el-GR" sz="1400" i="1" dirty="0">
                <a:latin typeface="Verdana" panose="020B0604030504040204" pitchFamily="34" charset="0"/>
              </a:rPr>
              <a:t>Ο Αχιλλέας συμπονά τον Πρίαμο και σε μια συγκλονιστική σκηνή οι δύο άντρες ξεσπάνε σε κλάματα ο καθένας για το δικό του καημό: </a:t>
            </a:r>
          </a:p>
          <a:p>
            <a:pPr indent="-228600" algn="just"/>
            <a:r>
              <a:rPr lang="el-GR" sz="1400" i="1" dirty="0">
                <a:solidFill>
                  <a:srgbClr val="FF0000"/>
                </a:solidFill>
                <a:latin typeface="Verdana" panose="020B0604030504040204" pitchFamily="34" charset="0"/>
              </a:rPr>
              <a:t>αντιπολεμικό </a:t>
            </a:r>
            <a:r>
              <a:rPr lang="el-GR" sz="1400" i="1" dirty="0">
                <a:latin typeface="Verdana" panose="020B0604030504040204" pitchFamily="34" charset="0"/>
              </a:rPr>
              <a:t>μήνυμα του Ομήρου, οι συνέπειες του πολέμου είναι άσχημες για νικητές και νικημένους.</a:t>
            </a:r>
          </a:p>
          <a:p>
            <a:pPr indent="-228600" algn="just"/>
            <a:br>
              <a:rPr lang="el-GR" sz="1400" dirty="0"/>
            </a:br>
            <a:br>
              <a:rPr lang="el-GR" sz="1400" dirty="0"/>
            </a:br>
            <a:r>
              <a:rPr lang="el-GR" sz="1400" dirty="0">
                <a:latin typeface="Verdana" panose="020B0604030504040204" pitchFamily="34" charset="0"/>
              </a:rPr>
              <a:t>      Ο </a:t>
            </a:r>
            <a:r>
              <a:rPr lang="el-GR" sz="1400" u="sng" dirty="0">
                <a:latin typeface="Verdana" panose="020B0604030504040204" pitchFamily="34" charset="0"/>
              </a:rPr>
              <a:t>Αχιλλέας</a:t>
            </a:r>
            <a:r>
              <a:rPr lang="el-GR" sz="1400" dirty="0">
                <a:latin typeface="Verdana" panose="020B0604030504040204" pitchFamily="34" charset="0"/>
              </a:rPr>
              <a:t> </a:t>
            </a:r>
            <a:r>
              <a:rPr lang="el-GR" sz="1400" dirty="0">
                <a:solidFill>
                  <a:srgbClr val="7030A0"/>
                </a:solidFill>
                <a:latin typeface="Verdana" panose="020B0604030504040204" pitchFamily="34" charset="0"/>
              </a:rPr>
              <a:t>θαυμάζει </a:t>
            </a:r>
            <a:r>
              <a:rPr lang="el-GR" sz="1400" dirty="0">
                <a:latin typeface="Verdana" panose="020B0604030504040204" pitchFamily="34" charset="0"/>
              </a:rPr>
              <a:t>την ψυχική δύναμη του Πρίαμου που ήρθε μόνος του ως το στρατόπεδο των Αχαιών.</a:t>
            </a:r>
            <a:endParaRPr lang="el-GR" sz="1400" dirty="0">
              <a:latin typeface="Roboto"/>
            </a:endParaRPr>
          </a:p>
          <a:p>
            <a:pPr indent="-228600" algn="just"/>
            <a:br>
              <a:rPr lang="el-GR" sz="1400" dirty="0"/>
            </a:br>
            <a:r>
              <a:rPr lang="el-GR" sz="1400" dirty="0">
                <a:latin typeface="Verdana" panose="020B0604030504040204" pitchFamily="34" charset="0"/>
              </a:rPr>
              <a:t>      Προσπαθεί να </a:t>
            </a:r>
            <a:r>
              <a:rPr lang="el-GR" sz="1400" dirty="0">
                <a:solidFill>
                  <a:srgbClr val="7030A0"/>
                </a:solidFill>
                <a:latin typeface="Verdana" panose="020B0604030504040204" pitchFamily="34" charset="0"/>
              </a:rPr>
              <a:t>παρηγορήσει</a:t>
            </a:r>
            <a:r>
              <a:rPr lang="el-GR" sz="1400" dirty="0">
                <a:latin typeface="Verdana" panose="020B0604030504040204" pitchFamily="34" charset="0"/>
              </a:rPr>
              <a:t> τον Πρίαμο.</a:t>
            </a:r>
            <a:endParaRPr lang="el-GR" sz="1400" dirty="0">
              <a:latin typeface="Roboto"/>
            </a:endParaRPr>
          </a:p>
          <a:p>
            <a:pPr indent="-228600" algn="just"/>
            <a:br>
              <a:rPr lang="el-GR" sz="1400" dirty="0"/>
            </a:br>
            <a:r>
              <a:rPr lang="el-GR" sz="1400" dirty="0">
                <a:latin typeface="Verdana" panose="020B0604030504040204" pitchFamily="34" charset="0"/>
              </a:rPr>
              <a:t>       Και ο Πρίαμος και ο </a:t>
            </a:r>
            <a:r>
              <a:rPr lang="el-GR" sz="1400" dirty="0" err="1">
                <a:latin typeface="Verdana" panose="020B0604030504040204" pitchFamily="34" charset="0"/>
              </a:rPr>
              <a:t>Πηλέας</a:t>
            </a:r>
            <a:r>
              <a:rPr lang="el-GR" sz="1400" dirty="0">
                <a:latin typeface="Verdana" panose="020B0604030504040204" pitchFamily="34" charset="0"/>
              </a:rPr>
              <a:t> πέρασαν στη ζωή τους και καλές και κακές στιγμές.</a:t>
            </a:r>
            <a:endParaRPr lang="el-GR" sz="1400" dirty="0">
              <a:latin typeface="Roboto"/>
            </a:endParaRPr>
          </a:p>
          <a:p>
            <a:pPr indent="-228600" algn="just"/>
            <a:br>
              <a:rPr lang="el-GR" sz="1400" dirty="0"/>
            </a:br>
            <a:r>
              <a:rPr lang="el-GR" sz="1400" dirty="0">
                <a:latin typeface="Verdana" panose="020B0604030504040204" pitchFamily="34" charset="0"/>
              </a:rPr>
              <a:t>       Ο Αχιλλέας λέει δύο μεγάλες αλήθειες: </a:t>
            </a:r>
          </a:p>
          <a:p>
            <a:pPr indent="-228600" algn="just"/>
            <a:endParaRPr lang="el-GR" sz="1400" dirty="0">
              <a:latin typeface="Verdana" panose="020B0604030504040204" pitchFamily="34" charset="0"/>
            </a:endParaRPr>
          </a:p>
          <a:p>
            <a:pPr indent="-228600" algn="just"/>
            <a:r>
              <a:rPr lang="el-GR" sz="1400" dirty="0">
                <a:latin typeface="Verdana" panose="020B0604030504040204" pitchFamily="34" charset="0"/>
              </a:rPr>
              <a:t>α) οι θρήνοι είναι ανώφελοι και ο άνθρωπος πρέπει να έχει </a:t>
            </a:r>
            <a:r>
              <a:rPr lang="el-GR" sz="1400" dirty="0">
                <a:solidFill>
                  <a:schemeClr val="accent6"/>
                </a:solidFill>
                <a:latin typeface="Verdana" panose="020B0604030504040204" pitchFamily="34" charset="0"/>
              </a:rPr>
              <a:t>υπομονή </a:t>
            </a:r>
          </a:p>
          <a:p>
            <a:pPr indent="-228600" algn="just"/>
            <a:r>
              <a:rPr lang="el-GR" sz="1400" dirty="0">
                <a:latin typeface="Verdana" panose="020B0604030504040204" pitchFamily="34" charset="0"/>
              </a:rPr>
              <a:t>β) ο </a:t>
            </a:r>
            <a:r>
              <a:rPr lang="el-GR" sz="1400" dirty="0">
                <a:solidFill>
                  <a:schemeClr val="accent6"/>
                </a:solidFill>
                <a:latin typeface="Verdana" panose="020B0604030504040204" pitchFamily="34" charset="0"/>
              </a:rPr>
              <a:t>πόνος</a:t>
            </a:r>
            <a:r>
              <a:rPr lang="el-GR" sz="1400" dirty="0">
                <a:latin typeface="Verdana" panose="020B0604030504040204" pitchFamily="34" charset="0"/>
              </a:rPr>
              <a:t> είναι στοιχείο αναπόσπαστο από την ανθρώπινη ζωή.</a:t>
            </a:r>
            <a:endParaRPr lang="el-GR" sz="1400" dirty="0">
              <a:latin typeface="Roboto"/>
            </a:endParaRPr>
          </a:p>
          <a:p>
            <a:pPr algn="just"/>
            <a:br>
              <a:rPr lang="el-GR" sz="1400" dirty="0"/>
            </a:br>
            <a:r>
              <a:rPr lang="el-GR" sz="1400" dirty="0">
                <a:latin typeface="Verdana" panose="020B0604030504040204" pitchFamily="34" charset="0"/>
              </a:rPr>
              <a:t>       Ο Αχιλλέας </a:t>
            </a:r>
            <a:r>
              <a:rPr lang="el-GR" sz="1400" dirty="0">
                <a:solidFill>
                  <a:srgbClr val="7030A0"/>
                </a:solidFill>
                <a:latin typeface="Verdana" panose="020B0604030504040204" pitchFamily="34" charset="0"/>
              </a:rPr>
              <a:t>ευσπλαχνίζεται</a:t>
            </a:r>
            <a:r>
              <a:rPr lang="el-GR" sz="1400" dirty="0">
                <a:latin typeface="Verdana" panose="020B0604030504040204" pitchFamily="34" charset="0"/>
              </a:rPr>
              <a:t> τον Πρίαμο και αυτό δηλώνει ότι έχει αποδεχτεί τον πόνο ως αναπόσπαστο στοιχείο της ανθρώπινης ζωής και επομένως έχει συμβιβαστεί με την ιδέα του θανάτου του Πάτροκλου.</a:t>
            </a:r>
          </a:p>
          <a:p>
            <a:pPr algn="just"/>
            <a:endParaRPr lang="el-GR" sz="1400" dirty="0">
              <a:latin typeface="Verdana" panose="020B0604030504040204" pitchFamily="34" charset="0"/>
            </a:endParaRPr>
          </a:p>
          <a:p>
            <a:pPr algn="just"/>
            <a:endParaRPr lang="el-GR" sz="1400" b="0" i="0" dirty="0">
              <a:effectLst/>
              <a:latin typeface="Roboto"/>
            </a:endParaRPr>
          </a:p>
        </p:txBody>
      </p:sp>
    </p:spTree>
    <p:extLst>
      <p:ext uri="{BB962C8B-B14F-4D97-AF65-F5344CB8AC3E}">
        <p14:creationId xmlns:p14="http://schemas.microsoft.com/office/powerpoint/2010/main" val="432123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A4554F45-251A-4E1B-88D8-1251A5A995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288" y="88777"/>
            <a:ext cx="8256232" cy="666713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EBD4CA10-0C7F-4AB6-8B01-A24B787D886C}"/>
              </a:ext>
            </a:extLst>
          </p:cNvPr>
          <p:cNvSpPr/>
          <p:nvPr/>
        </p:nvSpPr>
        <p:spPr>
          <a:xfrm>
            <a:off x="8484092" y="6221897"/>
            <a:ext cx="3583620" cy="338554"/>
          </a:xfrm>
          <a:prstGeom prst="rect">
            <a:avLst/>
          </a:prstGeom>
        </p:spPr>
        <p:txBody>
          <a:bodyPr wrap="square">
            <a:spAutoFit/>
          </a:bodyPr>
          <a:lstStyle/>
          <a:p>
            <a:r>
              <a:rPr lang="el-GR" sz="800" b="1" i="1" dirty="0">
                <a:solidFill>
                  <a:srgbClr val="660000"/>
                </a:solidFill>
                <a:latin typeface="Verdana" panose="020B0604030504040204" pitchFamily="34" charset="0"/>
              </a:rPr>
              <a:t> Ο Πρίαμος ικετεύει τον Αχιλλέα για τη σορό του Έκτορα, </a:t>
            </a:r>
            <a:r>
              <a:rPr lang="el-GR" sz="800" b="1" i="1" dirty="0" err="1">
                <a:solidFill>
                  <a:srgbClr val="660000"/>
                </a:solidFill>
                <a:latin typeface="Verdana" panose="020B0604030504040204" pitchFamily="34" charset="0"/>
              </a:rPr>
              <a:t>Hamilton</a:t>
            </a:r>
            <a:endParaRPr lang="el-GR" sz="800" b="1" i="1" dirty="0"/>
          </a:p>
        </p:txBody>
      </p:sp>
    </p:spTree>
    <p:extLst>
      <p:ext uri="{BB962C8B-B14F-4D97-AF65-F5344CB8AC3E}">
        <p14:creationId xmlns:p14="http://schemas.microsoft.com/office/powerpoint/2010/main" val="3342365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E20C063D-20DC-4146-8E0B-DB25E866491F}"/>
              </a:ext>
            </a:extLst>
          </p:cNvPr>
          <p:cNvSpPr/>
          <p:nvPr/>
        </p:nvSpPr>
        <p:spPr>
          <a:xfrm>
            <a:off x="692459" y="302359"/>
            <a:ext cx="10990556" cy="6340197"/>
          </a:xfrm>
          <a:prstGeom prst="rect">
            <a:avLst/>
          </a:prstGeom>
          <a:ln>
            <a:solidFill>
              <a:srgbClr val="FF0000"/>
            </a:solidFill>
          </a:ln>
        </p:spPr>
        <p:txBody>
          <a:bodyPr wrap="square">
            <a:spAutoFit/>
          </a:bodyPr>
          <a:lstStyle/>
          <a:p>
            <a:pPr algn="just"/>
            <a:endParaRPr lang="el-GR" sz="1400" b="1" u="sng" dirty="0">
              <a:solidFill>
                <a:srgbClr val="660000"/>
              </a:solidFill>
              <a:latin typeface="Verdana" panose="020B0604030504040204" pitchFamily="34" charset="0"/>
            </a:endParaRPr>
          </a:p>
          <a:p>
            <a:pPr algn="ctr"/>
            <a:r>
              <a:rPr lang="el-GR" sz="1400" b="1" dirty="0">
                <a:solidFill>
                  <a:srgbClr val="660000"/>
                </a:solidFill>
                <a:latin typeface="Verdana" panose="020B0604030504040204" pitchFamily="34" charset="0"/>
              </a:rPr>
              <a:t>Η λύτρωση του Έκτορα- Περιποίηση και ετοιμασία του νεκρού</a:t>
            </a:r>
          </a:p>
          <a:p>
            <a:pPr algn="ctr"/>
            <a:r>
              <a:rPr lang="el-GR" sz="1400" b="1" dirty="0">
                <a:solidFill>
                  <a:srgbClr val="660000"/>
                </a:solidFill>
                <a:latin typeface="Verdana" panose="020B0604030504040204" pitchFamily="34" charset="0"/>
              </a:rPr>
              <a:t>(552-595)</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Ο </a:t>
            </a:r>
            <a:r>
              <a:rPr lang="el-GR" sz="1400" u="sng" dirty="0">
                <a:solidFill>
                  <a:srgbClr val="660000"/>
                </a:solidFill>
                <a:latin typeface="Verdana" panose="020B0604030504040204" pitchFamily="34" charset="0"/>
              </a:rPr>
              <a:t>Πρίαμος </a:t>
            </a:r>
            <a:r>
              <a:rPr lang="el-GR" sz="1400" dirty="0">
                <a:solidFill>
                  <a:srgbClr val="660000"/>
                </a:solidFill>
                <a:latin typeface="Verdana" panose="020B0604030504040204" pitchFamily="34" charset="0"/>
              </a:rPr>
              <a:t>εκδηλώνει την </a:t>
            </a:r>
            <a:r>
              <a:rPr lang="el-GR" sz="1400" dirty="0">
                <a:solidFill>
                  <a:srgbClr val="7030A0"/>
                </a:solidFill>
                <a:latin typeface="Verdana" panose="020B0604030504040204" pitchFamily="34" charset="0"/>
              </a:rPr>
              <a:t>ανυπομονησία</a:t>
            </a:r>
            <a:r>
              <a:rPr lang="el-GR" sz="1400" dirty="0">
                <a:solidFill>
                  <a:srgbClr val="660000"/>
                </a:solidFill>
                <a:latin typeface="Verdana" panose="020B0604030504040204" pitchFamily="34" charset="0"/>
              </a:rPr>
              <a:t> του να δει τον Έκτορα και προτρέπει τον Αχιλλέα να δει τα πλούσια δώρα που του έφερε.</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Ο </a:t>
            </a:r>
            <a:r>
              <a:rPr lang="el-GR" sz="1400" u="sng" dirty="0">
                <a:solidFill>
                  <a:srgbClr val="660000"/>
                </a:solidFill>
                <a:latin typeface="Verdana" panose="020B0604030504040204" pitchFamily="34" charset="0"/>
              </a:rPr>
              <a:t>Αχιλλέας</a:t>
            </a:r>
            <a:r>
              <a:rPr lang="el-GR" sz="1400" dirty="0">
                <a:solidFill>
                  <a:srgbClr val="660000"/>
                </a:solidFill>
                <a:latin typeface="Verdana" panose="020B0604030504040204" pitchFamily="34" charset="0"/>
              </a:rPr>
              <a:t> για μια στιγμή αγριεύει, γίνεται και πάλι </a:t>
            </a:r>
            <a:r>
              <a:rPr lang="el-GR" sz="1400" dirty="0">
                <a:solidFill>
                  <a:srgbClr val="7030A0"/>
                </a:solidFill>
                <a:latin typeface="Verdana" panose="020B0604030504040204" pitchFamily="34" charset="0"/>
              </a:rPr>
              <a:t>σκληρός, εκρηκτικός, οξύθυμος</a:t>
            </a:r>
            <a:r>
              <a:rPr lang="el-GR" sz="1400" dirty="0">
                <a:solidFill>
                  <a:srgbClr val="660000"/>
                </a:solidFill>
                <a:latin typeface="Verdana" panose="020B0604030504040204" pitchFamily="34" charset="0"/>
              </a:rPr>
              <a:t>. Μιλάει στον Πρίαμο με </a:t>
            </a:r>
            <a:r>
              <a:rPr lang="el-GR" sz="1400" dirty="0">
                <a:solidFill>
                  <a:srgbClr val="7030A0"/>
                </a:solidFill>
                <a:latin typeface="Verdana" panose="020B0604030504040204" pitchFamily="34" charset="0"/>
              </a:rPr>
              <a:t>ψυχρότητα</a:t>
            </a:r>
            <a:r>
              <a:rPr lang="el-GR" sz="1400" dirty="0">
                <a:solidFill>
                  <a:srgbClr val="660000"/>
                </a:solidFill>
                <a:latin typeface="Verdana" panose="020B0604030504040204" pitchFamily="34" charset="0"/>
              </a:rPr>
              <a:t> και τον απειλεί ότι αν ο Πρίαμος τον εξαγριώσει θα παραβεί την προσταγή του Δία να δώσει για ταφή το σώμα του Έκτορα.</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Οι σύντροφοι του Αχιλλέα αδειάζουν την άμαξα του Πρίαμου από τα λύτρα.</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Οι δούλες παίρνουν το σώμα του Έκτορα που  δέχεται τις πρώτες νεκρικές τιμές στο στρατόπεδο των Αχαιών.</a:t>
            </a:r>
            <a:endParaRPr lang="el-GR" sz="1400" dirty="0">
              <a:solidFill>
                <a:srgbClr val="660000"/>
              </a:solidFill>
              <a:latin typeface="Roboto"/>
            </a:endParaRPr>
          </a:p>
          <a:p>
            <a:pPr indent="-228600" algn="just"/>
            <a:br>
              <a:rPr lang="el-GR" sz="1400" dirty="0"/>
            </a:br>
            <a:r>
              <a:rPr lang="el-GR" sz="1400" dirty="0">
                <a:solidFill>
                  <a:srgbClr val="660000"/>
                </a:solidFill>
                <a:latin typeface="Verdana" panose="020B0604030504040204" pitchFamily="34" charset="0"/>
              </a:rPr>
              <a:t>       Ο ίδιος ο Αχιλλέας </a:t>
            </a:r>
            <a:r>
              <a:rPr lang="el-GR" sz="1400" dirty="0">
                <a:solidFill>
                  <a:srgbClr val="7030A0"/>
                </a:solidFill>
                <a:latin typeface="Verdana" panose="020B0604030504040204" pitchFamily="34" charset="0"/>
              </a:rPr>
              <a:t>σηκώνει το σώμα του Έκτορα </a:t>
            </a:r>
            <a:r>
              <a:rPr lang="el-GR" sz="1400" dirty="0">
                <a:solidFill>
                  <a:srgbClr val="660000"/>
                </a:solidFill>
                <a:latin typeface="Verdana" panose="020B0604030504040204" pitchFamily="34" charset="0"/>
              </a:rPr>
              <a:t>και το τοποθετεί στο νεκρικό κρεβάτι. </a:t>
            </a:r>
          </a:p>
          <a:p>
            <a:pPr indent="-228600" algn="just"/>
            <a:endParaRPr lang="el-GR" sz="1400" dirty="0">
              <a:solidFill>
                <a:srgbClr val="660000"/>
              </a:solidFill>
              <a:latin typeface="Verdana" panose="020B0604030504040204" pitchFamily="34" charset="0"/>
            </a:endParaRPr>
          </a:p>
          <a:p>
            <a:pPr indent="-228600" algn="just"/>
            <a:r>
              <a:rPr lang="el-GR" sz="1400" dirty="0">
                <a:solidFill>
                  <a:srgbClr val="7030A0"/>
                </a:solidFill>
                <a:latin typeface="Verdana" panose="020B0604030504040204" pitchFamily="34" charset="0"/>
              </a:rPr>
              <a:t>Με την πράξη αυτή οι ακροατές δεν μένουν με την εντύπωση ότι ο Αχιλλέας είναι σκληρός και απάνθρωπος. </a:t>
            </a:r>
            <a:r>
              <a:rPr lang="el-GR" sz="1400" u="sng" dirty="0">
                <a:solidFill>
                  <a:srgbClr val="7030A0"/>
                </a:solidFill>
                <a:latin typeface="Verdana" panose="020B0604030504040204" pitchFamily="34" charset="0"/>
              </a:rPr>
              <a:t>Αποκαλύπτονται τα προτερήματα του Αχιλλέα</a:t>
            </a:r>
            <a:r>
              <a:rPr lang="el-GR" sz="1400" dirty="0">
                <a:solidFill>
                  <a:srgbClr val="7030A0"/>
                </a:solidFill>
                <a:latin typeface="Verdana" panose="020B0604030504040204" pitchFamily="34" charset="0"/>
              </a:rPr>
              <a:t>: </a:t>
            </a:r>
            <a:r>
              <a:rPr lang="el-GR" sz="1400" b="1" dirty="0">
                <a:solidFill>
                  <a:srgbClr val="7030A0"/>
                </a:solidFill>
                <a:latin typeface="Verdana" panose="020B0604030504040204" pitchFamily="34" charset="0"/>
              </a:rPr>
              <a:t>ανθρωπιά, αξιοπρέπεια, ευγένεια, ιπποτισμός, μεγαλοψυχία. </a:t>
            </a:r>
          </a:p>
          <a:p>
            <a:pPr indent="-228600" algn="just"/>
            <a:r>
              <a:rPr lang="el-GR" sz="1400" dirty="0">
                <a:solidFill>
                  <a:srgbClr val="7030A0"/>
                </a:solidFill>
                <a:latin typeface="Verdana" panose="020B0604030504040204" pitchFamily="34" charset="0"/>
              </a:rPr>
              <a:t>Ο Αχιλλέας έχει την ευκαιρία να αποκτήσει </a:t>
            </a:r>
            <a:r>
              <a:rPr lang="el-GR" sz="1400" b="1" u="sng" dirty="0">
                <a:solidFill>
                  <a:srgbClr val="7030A0"/>
                </a:solidFill>
                <a:latin typeface="Verdana" panose="020B0604030504040204" pitchFamily="34" charset="0"/>
              </a:rPr>
              <a:t>υστεροφημία</a:t>
            </a:r>
            <a:r>
              <a:rPr lang="el-GR" sz="1400" u="sng" dirty="0">
                <a:solidFill>
                  <a:srgbClr val="7030A0"/>
                </a:solidFill>
                <a:latin typeface="Verdana" panose="020B0604030504040204" pitchFamily="34" charset="0"/>
              </a:rPr>
              <a:t>.</a:t>
            </a:r>
            <a:r>
              <a:rPr lang="el-GR" sz="1400" dirty="0">
                <a:solidFill>
                  <a:srgbClr val="7030A0"/>
                </a:solidFill>
                <a:latin typeface="Verdana" panose="020B0604030504040204" pitchFamily="34" charset="0"/>
              </a:rPr>
              <a:t> Είναι φανερή η διάθεση του ποιητή να μην αφήσει τον Αχιλλέα ηθικά ακάλυπτο.</a:t>
            </a:r>
            <a:endParaRPr lang="el-GR" sz="1400" dirty="0">
              <a:solidFill>
                <a:srgbClr val="7030A0"/>
              </a:solidFill>
              <a:latin typeface="Roboto"/>
            </a:endParaRPr>
          </a:p>
          <a:p>
            <a:pPr indent="-228600" algn="just"/>
            <a:br>
              <a:rPr lang="el-GR" sz="1400" dirty="0"/>
            </a:br>
            <a:r>
              <a:rPr lang="el-GR" sz="1400" dirty="0">
                <a:solidFill>
                  <a:srgbClr val="660000"/>
                </a:solidFill>
                <a:latin typeface="Verdana" panose="020B0604030504040204" pitchFamily="34" charset="0"/>
              </a:rPr>
              <a:t>      Ο </a:t>
            </a:r>
            <a:r>
              <a:rPr lang="el-GR" sz="1400" b="1" dirty="0">
                <a:solidFill>
                  <a:srgbClr val="660000"/>
                </a:solidFill>
                <a:latin typeface="Verdana" panose="020B0604030504040204" pitchFamily="34" charset="0"/>
              </a:rPr>
              <a:t>Αχιλλέας </a:t>
            </a:r>
          </a:p>
          <a:p>
            <a:pPr indent="-228600" algn="just"/>
            <a:endParaRPr lang="el-GR" sz="1400" dirty="0">
              <a:solidFill>
                <a:srgbClr val="660000"/>
              </a:solidFill>
              <a:latin typeface="Verdana" panose="020B0604030504040204" pitchFamily="34" charset="0"/>
            </a:endParaRPr>
          </a:p>
          <a:p>
            <a:pPr marL="57150" indent="-285750" algn="just">
              <a:buFont typeface="Wingdings" panose="05000000000000000000" pitchFamily="2" charset="2"/>
              <a:buChar char="q"/>
            </a:pPr>
            <a:r>
              <a:rPr lang="el-GR" sz="1400" dirty="0">
                <a:solidFill>
                  <a:srgbClr val="660000"/>
                </a:solidFill>
                <a:latin typeface="Verdana" panose="020B0604030504040204" pitchFamily="34" charset="0"/>
              </a:rPr>
              <a:t>α π ο λ ο γ ε ί τ α ι στον Πάτροκλο γιατί είχε ορκιστεί ότι δεν θα επιτρέψει την ταφή του Έκτορα. Επικαλείται τα πλούσια δώρα που του έδωσε ο Πρίαμος και </a:t>
            </a:r>
          </a:p>
          <a:p>
            <a:pPr marL="57150" indent="-285750" algn="just">
              <a:buFont typeface="Wingdings" panose="05000000000000000000" pitchFamily="2" charset="2"/>
              <a:buChar char="q"/>
            </a:pPr>
            <a:r>
              <a:rPr lang="el-GR" sz="1400" dirty="0">
                <a:solidFill>
                  <a:srgbClr val="660000"/>
                </a:solidFill>
                <a:latin typeface="Verdana" panose="020B0604030504040204" pitchFamily="34" charset="0"/>
              </a:rPr>
              <a:t>υ π ό σ χ ε τ α ι στον Πάτροκλο ότι θα του προσφέρει ένα μέρος από τα λύτρα.</a:t>
            </a:r>
          </a:p>
          <a:p>
            <a:pPr marL="57150" indent="-285750" algn="just">
              <a:buFont typeface="Wingdings" panose="05000000000000000000" pitchFamily="2" charset="2"/>
              <a:buChar char="q"/>
            </a:pPr>
            <a:br>
              <a:rPr lang="el-GR" sz="1400" dirty="0">
                <a:solidFill>
                  <a:srgbClr val="660000"/>
                </a:solidFill>
                <a:latin typeface="Verdana" panose="020B0604030504040204" pitchFamily="34" charset="0"/>
              </a:rPr>
            </a:br>
            <a:endParaRPr lang="el-GR" sz="1400" dirty="0"/>
          </a:p>
        </p:txBody>
      </p:sp>
    </p:spTree>
    <p:extLst>
      <p:ext uri="{BB962C8B-B14F-4D97-AF65-F5344CB8AC3E}">
        <p14:creationId xmlns:p14="http://schemas.microsoft.com/office/powerpoint/2010/main" val="2931656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a:extLst>
              <a:ext uri="{FF2B5EF4-FFF2-40B4-BE49-F238E27FC236}">
                <a16:creationId xmlns:a16="http://schemas.microsoft.com/office/drawing/2014/main" id="{C99DB22F-F071-41A7-9130-9657E6F68C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553" y="150920"/>
            <a:ext cx="11754035" cy="6707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0142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αρουσίαση στον καταιγισμό ιδεών">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477_TF03460637" id="{5CBCBC73-6D11-4CD8-AD29-EF0C8EB397A9}" vid="{9EA80047-4D00-4394-8264-441733933A12}"/>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Εταιρική παρουσίαση καταιγισμού ιδεών</Template>
  <TotalTime>85</TotalTime>
  <Words>1497</Words>
  <Application>Microsoft Office PowerPoint</Application>
  <PresentationFormat>Ευρεία οθόνη</PresentationFormat>
  <Paragraphs>105</Paragraphs>
  <Slides>14</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14</vt:i4>
      </vt:variant>
    </vt:vector>
  </HeadingPairs>
  <TitlesOfParts>
    <vt:vector size="23" baseType="lpstr">
      <vt:lpstr>Arial</vt:lpstr>
      <vt:lpstr>Calibri</vt:lpstr>
      <vt:lpstr>Palatino Linotype</vt:lpstr>
      <vt:lpstr>Roboto</vt:lpstr>
      <vt:lpstr>Tahoma</vt:lpstr>
      <vt:lpstr>Verdana</vt:lpstr>
      <vt:lpstr>Wingdings</vt:lpstr>
      <vt:lpstr>Wingdings 2</vt:lpstr>
      <vt:lpstr>Παρουσίαση στον καταιγισμό ιδεών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User;ΤΑΣΙΟΠΟΥΛΟΥ</dc:creator>
  <cp:lastModifiedBy>User</cp:lastModifiedBy>
  <cp:revision>11</cp:revision>
  <dcterms:created xsi:type="dcterms:W3CDTF">2020-05-31T17:16:11Z</dcterms:created>
  <dcterms:modified xsi:type="dcterms:W3CDTF">2020-05-31T19:52:06Z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