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56" r:id="rId3"/>
    <p:sldId id="261" r:id="rId4"/>
    <p:sldId id="262" r:id="rId5"/>
    <p:sldId id="260" r:id="rId6"/>
    <p:sldId id="259" r:id="rId7"/>
    <p:sldId id="25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4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EpJ-ln1GMm0?feature=oembed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ebooks.edu.gr/modules/ebook/show.php/DSGL-A111/683/4523,20479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afeyoutube.net/w/uP9G" TargetMode="External"/><Relationship Id="rId2" Type="http://schemas.openxmlformats.org/officeDocument/2006/relationships/hyperlink" Target="https://safeyoutube.net/w/OL9G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youtube.com/watch?v=vPChyEpohOA&amp;feature=emb_title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videoseries?list=PLcrg3VN9YS2eZ9o5pWwbSZ5kKIOAEPACH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users.att.sch.gr/ikomninou/Bronzi.htm#I" TargetMode="External"/><Relationship Id="rId13" Type="http://schemas.openxmlformats.org/officeDocument/2006/relationships/hyperlink" Target="http://www.kalithea.gr/EL/Culture/Wedding/Page6.aspx" TargetMode="External"/><Relationship Id="rId18" Type="http://schemas.openxmlformats.org/officeDocument/2006/relationships/hyperlink" Target="http://www.ypepth.gr/docs/lyk_voukolion_istoria.doc" TargetMode="External"/><Relationship Id="rId3" Type="http://schemas.openxmlformats.org/officeDocument/2006/relationships/hyperlink" Target="http://www.ekivolos.gr/arxaia%20sparti.htm" TargetMode="External"/><Relationship Id="rId21" Type="http://schemas.openxmlformats.org/officeDocument/2006/relationships/hyperlink" Target="http://www.theatroedu.gr/rep_069.htm" TargetMode="External"/><Relationship Id="rId7" Type="http://schemas.openxmlformats.org/officeDocument/2006/relationships/hyperlink" Target="http://el.wikipedia.org/wiki/%CE%9A%CF%81%CE%AC%CE%BC%CE%B1" TargetMode="External"/><Relationship Id="rId12" Type="http://schemas.openxmlformats.org/officeDocument/2006/relationships/hyperlink" Target="http://gym-thinal.ker.sch.gr/new_page_9.htm" TargetMode="External"/><Relationship Id="rId17" Type="http://schemas.openxmlformats.org/officeDocument/2006/relationships/hyperlink" Target="http://gym-n-souliou.ser.sch.gr/darnakoxoria/baptisi.htm" TargetMode="External"/><Relationship Id="rId25" Type="http://schemas.openxmlformats.org/officeDocument/2006/relationships/hyperlink" Target="http://www.komvos.edu.gr/glwssa/EIdi_geni/geni/geni1.htm" TargetMode="External"/><Relationship Id="rId2" Type="http://schemas.openxmlformats.org/officeDocument/2006/relationships/hyperlink" Target="http://digitalschool.minedu.gov.gr/modules/document/file.php/DSGYM-B108/HTML/aspida/main.html" TargetMode="External"/><Relationship Id="rId16" Type="http://schemas.openxmlformats.org/officeDocument/2006/relationships/hyperlink" Target="http://www.nafpaktia.gr/content/view/491/518/" TargetMode="External"/><Relationship Id="rId20" Type="http://schemas.openxmlformats.org/officeDocument/2006/relationships/hyperlink" Target="http://www.tch.gr/greek/Events/All%20Events/2004/Figaro/E20.htm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im-sapon.rod.sch.gr/ekdos_cd-rom/epagelmata/ganotis/ganotis.htm" TargetMode="External"/><Relationship Id="rId11" Type="http://schemas.openxmlformats.org/officeDocument/2006/relationships/hyperlink" Target="http://www.livepedia.gr/" TargetMode="External"/><Relationship Id="rId24" Type="http://schemas.openxmlformats.org/officeDocument/2006/relationships/hyperlink" Target="http://arcadia.ceid.upatras.gr/arkadia/culture/music/dimotiko.htm" TargetMode="External"/><Relationship Id="rId5" Type="http://schemas.openxmlformats.org/officeDocument/2006/relationships/hyperlink" Target="http://www.e-paideia.net/Reviews/article.asp?lngReviewID=30012&amp;lngChapterID=-1&amp;lngItemID=32360" TargetMode="External"/><Relationship Id="rId15" Type="http://schemas.openxmlformats.org/officeDocument/2006/relationships/hyperlink" Target="http://www.siatistanews.gr/ime2005/ime/ethima.html" TargetMode="External"/><Relationship Id="rId23" Type="http://schemas.openxmlformats.org/officeDocument/2006/relationships/hyperlink" Target="http://www.theatroedu.gr/EandT_educ_plays_GR.htm" TargetMode="External"/><Relationship Id="rId10" Type="http://schemas.openxmlformats.org/officeDocument/2006/relationships/hyperlink" Target="http://www2.fhw.gr/chronos/01/gr/nl/economy/metal.html" TargetMode="External"/><Relationship Id="rId19" Type="http://schemas.openxmlformats.org/officeDocument/2006/relationships/hyperlink" Target="http://www.e-amigdalies.gr/ithi%20ethima.htm" TargetMode="External"/><Relationship Id="rId4" Type="http://schemas.openxmlformats.org/officeDocument/2006/relationships/hyperlink" Target="http://www.snhell.gr/kids/content.asp?id=181&amp;cat_id=7" TargetMode="External"/><Relationship Id="rId9" Type="http://schemas.openxmlformats.org/officeDocument/2006/relationships/hyperlink" Target="http://sfr.ee.teiath.gr/historia/historia/selida518.htm" TargetMode="External"/><Relationship Id="rId14" Type="http://schemas.openxmlformats.org/officeDocument/2006/relationships/hyperlink" Target="http://www.dimitsana.net/index.php?/gr/content/view/full/75" TargetMode="External"/><Relationship Id="rId22" Type="http://schemas.openxmlformats.org/officeDocument/2006/relationships/hyperlink" Target="http://www.myriobiblos.gr/afieromata/dimotiko/index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48453A-545C-472E-8438-D7686B0A95BA}"/>
              </a:ext>
            </a:extLst>
          </p:cNvPr>
          <p:cNvSpPr txBox="1">
            <a:spLocks/>
          </p:cNvSpPr>
          <p:nvPr/>
        </p:nvSpPr>
        <p:spPr>
          <a:xfrm>
            <a:off x="2645547" y="1742243"/>
            <a:ext cx="8637971" cy="2262781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l-GR" b="1">
                <a:solidFill>
                  <a:srgbClr val="FF0000"/>
                </a:solidFill>
              </a:rPr>
              <a:t>«Ασπίδα του Αχιλλέα» </a:t>
            </a:r>
            <a:r>
              <a:rPr lang="el-GR" b="1" i="1">
                <a:solidFill>
                  <a:srgbClr val="FF0000"/>
                </a:solidFill>
              </a:rPr>
              <a:t>,</a:t>
            </a:r>
            <a:br>
              <a:rPr lang="en-US" b="1" i="1">
                <a:solidFill>
                  <a:srgbClr val="FF0000"/>
                </a:solidFill>
              </a:rPr>
            </a:br>
            <a:r>
              <a:rPr lang="el-GR" b="1" i="1">
                <a:solidFill>
                  <a:srgbClr val="FF0000"/>
                </a:solidFill>
              </a:rPr>
              <a:t> </a:t>
            </a:r>
            <a:r>
              <a:rPr lang="el-GR" sz="4000" b="1" i="1">
                <a:solidFill>
                  <a:srgbClr val="FF0000"/>
                </a:solidFill>
              </a:rPr>
              <a:t>ΟΜΗΡΟΥ  ΙΛΙΑΔΑ</a:t>
            </a:r>
            <a:br>
              <a:rPr lang="en-US" sz="4000" b="1" i="1">
                <a:solidFill>
                  <a:srgbClr val="FF0000"/>
                </a:solidFill>
              </a:rPr>
            </a:br>
            <a:endParaRPr lang="el-GR" sz="40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772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Ηλεκτρονικά πολυμέσα 4" title="ￎﾜￎﾱￏﾁￎﾯￎﾱ ￎﾔￎﾷￎﾼￎﾷￏﾄￏﾁￎﾹￎﾬￎﾴￎﾷ - ￎﾓￎﾹￎﾱ ￏﾄￎﾷￎﾽ ￎﾕￎﾻￎﾭￎﾽￎﾷ">
            <a:hlinkClick r:id="" action="ppaction://media"/>
            <a:extLst>
              <a:ext uri="{FF2B5EF4-FFF2-40B4-BE49-F238E27FC236}">
                <a16:creationId xmlns:a16="http://schemas.microsoft.com/office/drawing/2014/main" id="{CAABEAD3-2FFF-4FE1-918E-1CE25C21A24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122198" y="1083075"/>
            <a:ext cx="6096000" cy="4292828"/>
          </a:xfrm>
          <a:prstGeom prst="rect">
            <a:avLst/>
          </a:prstGeom>
        </p:spPr>
      </p:pic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483A0469-6BDC-4E3C-A004-C1FE9620EC25}"/>
              </a:ext>
            </a:extLst>
          </p:cNvPr>
          <p:cNvSpPr/>
          <p:nvPr/>
        </p:nvSpPr>
        <p:spPr>
          <a:xfrm>
            <a:off x="4122198" y="6077240"/>
            <a:ext cx="318548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i="1" dirty="0">
                <a:latin typeface="Roboto"/>
              </a:rPr>
              <a:t>Μάνος Χατζιδάκις - Για την Ελένη</a:t>
            </a:r>
            <a:endParaRPr lang="el-GR" sz="1600" b="0" i="1" dirty="0"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531503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Απεικόνιση της ασπίδας του Αχιλλέα.">
            <a:extLst>
              <a:ext uri="{FF2B5EF4-FFF2-40B4-BE49-F238E27FC236}">
                <a16:creationId xmlns:a16="http://schemas.microsoft.com/office/drawing/2014/main" id="{394D31C3-1629-4FF9-A281-A2C5098BB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8104" y="150038"/>
            <a:ext cx="7297445" cy="6557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2464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CB7E09E1-71A8-4862-B2A1-4F3C7969914E}"/>
              </a:ext>
            </a:extLst>
          </p:cNvPr>
          <p:cNvSpPr/>
          <p:nvPr/>
        </p:nvSpPr>
        <p:spPr>
          <a:xfrm>
            <a:off x="1553593" y="443567"/>
            <a:ext cx="10377996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i="1" dirty="0"/>
              <a:t>Λεξικό Λογοτεχνικών Όρων</a:t>
            </a:r>
            <a:endParaRPr lang="el-GR" sz="1400" b="1" i="1" dirty="0">
              <a:hlinkClick r:id="rId2"/>
            </a:endParaRPr>
          </a:p>
          <a:p>
            <a:endParaRPr lang="el-GR" sz="1400" b="1" dirty="0">
              <a:hlinkClick r:id="rId2"/>
            </a:endParaRPr>
          </a:p>
          <a:p>
            <a:r>
              <a:rPr lang="en-US" sz="1400" b="1" dirty="0">
                <a:hlinkClick r:id="rId2"/>
              </a:rPr>
              <a:t>http://ebooks.edu.gr/modules/ebook/show.php/DSGL-A111/683/4523,20479/</a:t>
            </a:r>
            <a:endParaRPr lang="el-GR" sz="1400" b="1" dirty="0"/>
          </a:p>
          <a:p>
            <a:endParaRPr lang="el-GR" sz="1400" b="1" dirty="0">
              <a:solidFill>
                <a:srgbClr val="548DD4"/>
              </a:solidFill>
              <a:latin typeface="Palatino Linotype" panose="02040502050505030304" pitchFamily="18" charset="0"/>
            </a:endParaRPr>
          </a:p>
          <a:p>
            <a:r>
              <a:rPr lang="el-GR" sz="1400" b="1" dirty="0">
                <a:solidFill>
                  <a:srgbClr val="548DD4"/>
                </a:solidFill>
                <a:latin typeface="Palatino Linotype" panose="02040502050505030304" pitchFamily="18" charset="0"/>
              </a:rPr>
              <a:t>Έκφραση</a:t>
            </a:r>
          </a:p>
          <a:p>
            <a:endParaRPr lang="el-GR" sz="1400" b="1" dirty="0">
              <a:solidFill>
                <a:srgbClr val="548DD4"/>
              </a:solidFill>
              <a:latin typeface="Palatino Linotype" panose="02040502050505030304" pitchFamily="18" charset="0"/>
            </a:endParaRPr>
          </a:p>
          <a:p>
            <a:pPr algn="just"/>
            <a:r>
              <a:rPr lang="el-GR" sz="1400" dirty="0">
                <a:solidFill>
                  <a:srgbClr val="000000"/>
                </a:solidFill>
                <a:latin typeface="Palatino Linotype" panose="02040502050505030304" pitchFamily="18" charset="0"/>
              </a:rPr>
              <a:t>Ο όρος έκφραση προέρχεται από την αρχαία ελληνική γραμματεία («</a:t>
            </a:r>
            <a:r>
              <a:rPr lang="el-GR" sz="1400" dirty="0" err="1">
                <a:solidFill>
                  <a:srgbClr val="000000"/>
                </a:solidFill>
                <a:latin typeface="Palatino Linotype" panose="02040502050505030304" pitchFamily="18" charset="0"/>
              </a:rPr>
              <a:t>έκφρασις</a:t>
            </a:r>
            <a:r>
              <a:rPr lang="el-GR" sz="1400" dirty="0">
                <a:solidFill>
                  <a:srgbClr val="000000"/>
                </a:solidFill>
                <a:latin typeface="Palatino Linotype" panose="02040502050505030304" pitchFamily="18" charset="0"/>
              </a:rPr>
              <a:t>»). Συγκεκριμένα, κατά την αρχαιότητα, «εκφράσεις» ονομάζονταν οι </a:t>
            </a:r>
            <a:r>
              <a:rPr lang="el-GR" sz="1400" dirty="0">
                <a:solidFill>
                  <a:srgbClr val="0070C0"/>
                </a:solidFill>
                <a:latin typeface="Palatino Linotype" panose="02040502050505030304" pitchFamily="18" charset="0"/>
              </a:rPr>
              <a:t>περιγραφές</a:t>
            </a:r>
            <a:r>
              <a:rPr lang="el-GR" sz="1400" dirty="0">
                <a:solidFill>
                  <a:srgbClr val="000000"/>
                </a:solidFill>
                <a:latin typeface="Palatino Linotype" panose="02040502050505030304" pitchFamily="18" charset="0"/>
              </a:rPr>
              <a:t> (π.χ. ανθρώπων, τόπων, αντικειμένων, εποχών κτλ.). Μάλιστα, οι σοφιστές τις χρησιμοποιούσαν και ως ασκήσεις, προκειμένου να ελέγξουν τις ρητορικές ικανότητες των μαθητών τους. </a:t>
            </a:r>
            <a:r>
              <a:rPr lang="el-GR" sz="1400" b="1" i="1" dirty="0">
                <a:solidFill>
                  <a:srgbClr val="000000"/>
                </a:solidFill>
                <a:latin typeface="Palatino Linotype" panose="02040502050505030304" pitchFamily="18" charset="0"/>
              </a:rPr>
              <a:t>Στόχος της έκφρασης ήταν να παρουσιάσει ολοζώντανο το οποιοδήποτε αντικείμενο στον αναγνώστη ή τον ακροατή.</a:t>
            </a:r>
          </a:p>
          <a:p>
            <a:pPr algn="just"/>
            <a:r>
              <a:rPr lang="el-GR" sz="1400" dirty="0">
                <a:solidFill>
                  <a:srgbClr val="000000"/>
                </a:solidFill>
                <a:latin typeface="Palatino Linotype" panose="02040502050505030304" pitchFamily="18" charset="0"/>
              </a:rPr>
              <a:t>Αρκετούς αιώνες αργότερα, και κυρίως κατά τα μεσαιωνικά χρόνια, ο όρος </a:t>
            </a:r>
            <a:r>
              <a:rPr lang="el-GR" sz="1400" dirty="0">
                <a:solidFill>
                  <a:srgbClr val="0070C0"/>
                </a:solidFill>
                <a:latin typeface="Palatino Linotype" panose="02040502050505030304" pitchFamily="18" charset="0"/>
              </a:rPr>
              <a:t>«</a:t>
            </a:r>
            <a:r>
              <a:rPr lang="el-GR" sz="1400" dirty="0" err="1">
                <a:solidFill>
                  <a:srgbClr val="0070C0"/>
                </a:solidFill>
                <a:latin typeface="Palatino Linotype" panose="02040502050505030304" pitchFamily="18" charset="0"/>
              </a:rPr>
              <a:t>έκφρασις</a:t>
            </a:r>
            <a:r>
              <a:rPr lang="el-GR" sz="1400" dirty="0">
                <a:solidFill>
                  <a:srgbClr val="0070C0"/>
                </a:solidFill>
                <a:latin typeface="Palatino Linotype" panose="02040502050505030304" pitchFamily="18" charset="0"/>
              </a:rPr>
              <a:t>» </a:t>
            </a:r>
            <a:r>
              <a:rPr lang="el-GR" sz="1400" dirty="0">
                <a:solidFill>
                  <a:srgbClr val="000000"/>
                </a:solidFill>
                <a:latin typeface="Palatino Linotype" panose="02040502050505030304" pitchFamily="18" charset="0"/>
              </a:rPr>
              <a:t>απέκτησε μια στενότερη σημασία και άρχισε να σημαίνει την </a:t>
            </a:r>
            <a:r>
              <a:rPr lang="el-GR" sz="1400" dirty="0">
                <a:solidFill>
                  <a:srgbClr val="0070C0"/>
                </a:solidFill>
                <a:latin typeface="Palatino Linotype" panose="02040502050505030304" pitchFamily="18" charset="0"/>
              </a:rPr>
              <a:t>περιγραφή ενός έργου τέχνης</a:t>
            </a:r>
            <a:r>
              <a:rPr lang="el-GR" sz="1400" dirty="0">
                <a:solidFill>
                  <a:srgbClr val="000000"/>
                </a:solidFill>
                <a:latin typeface="Palatino Linotype" panose="02040502050505030304" pitchFamily="18" charset="0"/>
              </a:rPr>
              <a:t>. Μέχρι και σήμερα, πολλοί θεωρούν ότι αυτή και μόνο είναι η πραγματική του σημασία.</a:t>
            </a:r>
          </a:p>
          <a:p>
            <a:pPr algn="just"/>
            <a:r>
              <a:rPr lang="el-GR" sz="1400" dirty="0">
                <a:solidFill>
                  <a:srgbClr val="000000"/>
                </a:solidFill>
                <a:latin typeface="Palatino Linotype" panose="02040502050505030304" pitchFamily="18" charset="0"/>
              </a:rPr>
              <a:t>Ανεξάρτητα, πάντως, αν θα δεχθούμε την ευρύτερη ή τη στενότερη σημασία του όρου, αυτό που έχει σημασία είναι ότι εκφράσεις συναντάμε σε πολλά παλαιότερα κείμενα, ξεκινώντας από τον Όμηρο: στην </a:t>
            </a:r>
            <a:r>
              <a:rPr lang="el-GR" sz="1400" i="1" dirty="0" err="1">
                <a:solidFill>
                  <a:srgbClr val="000000"/>
                </a:solidFill>
                <a:latin typeface="Palatino Linotype" panose="02040502050505030304" pitchFamily="18" charset="0"/>
              </a:rPr>
              <a:t>Ιλιάδα</a:t>
            </a:r>
            <a:r>
              <a:rPr lang="el-GR" sz="1400" dirty="0">
                <a:solidFill>
                  <a:srgbClr val="000000"/>
                </a:solidFill>
                <a:latin typeface="Palatino Linotype" panose="02040502050505030304" pitchFamily="18" charset="0"/>
              </a:rPr>
              <a:t> έχουμε τη λεπτομερειακή περιγραφή της ασπίδας του Αχιλλέα, την ώρα που την κατασκευάζει ο Ήφαιστος (Σ 483-608), ενώ στην </a:t>
            </a:r>
            <a:r>
              <a:rPr lang="el-GR" sz="1400" i="1" dirty="0">
                <a:solidFill>
                  <a:srgbClr val="000000"/>
                </a:solidFill>
                <a:latin typeface="Palatino Linotype" panose="02040502050505030304" pitchFamily="18" charset="0"/>
              </a:rPr>
              <a:t>Οδύσσεια</a:t>
            </a:r>
            <a:r>
              <a:rPr lang="el-GR" sz="1400" dirty="0">
                <a:solidFill>
                  <a:srgbClr val="000000"/>
                </a:solidFill>
                <a:latin typeface="Palatino Linotype" panose="02040502050505030304" pitchFamily="18" charset="0"/>
              </a:rPr>
              <a:t> έχουμε την περιγραφή του ειδυλλιακού φυσικού περιβάλλοντος της </a:t>
            </a:r>
            <a:r>
              <a:rPr lang="el-GR" sz="1400" dirty="0" err="1">
                <a:solidFill>
                  <a:srgbClr val="000000"/>
                </a:solidFill>
                <a:latin typeface="Palatino Linotype" panose="02040502050505030304" pitchFamily="18" charset="0"/>
              </a:rPr>
              <a:t>Ωγυγίας</a:t>
            </a:r>
            <a:r>
              <a:rPr lang="el-GR" sz="1400" dirty="0">
                <a:solidFill>
                  <a:srgbClr val="000000"/>
                </a:solidFill>
                <a:latin typeface="Palatino Linotype" panose="02040502050505030304" pitchFamily="18" charset="0"/>
              </a:rPr>
              <a:t>, του νησιού της Καλυψώς (ε 63-75), καθώς και του παλατιού του βασιλιά των Φαιάκων Αλκίνοου (η 84-132).</a:t>
            </a:r>
          </a:p>
          <a:p>
            <a:pPr algn="just"/>
            <a:r>
              <a:rPr lang="el-GR" sz="1400" dirty="0">
                <a:solidFill>
                  <a:srgbClr val="000000"/>
                </a:solidFill>
                <a:latin typeface="Palatino Linotype" panose="02040502050505030304" pitchFamily="18" charset="0"/>
              </a:rPr>
              <a:t>Στους αιώνες που ακολούθησαν, οι </a:t>
            </a:r>
            <a:r>
              <a:rPr lang="el-GR" sz="14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ομηρικές εκφράσεις </a:t>
            </a:r>
            <a:r>
              <a:rPr lang="el-GR" sz="1400" dirty="0">
                <a:solidFill>
                  <a:srgbClr val="000000"/>
                </a:solidFill>
                <a:latin typeface="Palatino Linotype" panose="02040502050505030304" pitchFamily="18" charset="0"/>
              </a:rPr>
              <a:t>αποτέλεσαν </a:t>
            </a:r>
            <a:r>
              <a:rPr lang="el-GR" sz="1400" b="1" dirty="0">
                <a:solidFill>
                  <a:srgbClr val="000000"/>
                </a:solidFill>
                <a:latin typeface="Palatino Linotype" panose="02040502050505030304" pitchFamily="18" charset="0"/>
              </a:rPr>
              <a:t>αντικείμενο έμπνευσης και μίμησης</a:t>
            </a:r>
            <a:r>
              <a:rPr lang="el-GR" sz="1400" dirty="0">
                <a:solidFill>
                  <a:srgbClr val="000000"/>
                </a:solidFill>
                <a:latin typeface="Palatino Linotype" panose="02040502050505030304" pitchFamily="18" charset="0"/>
              </a:rPr>
              <a:t>, τόσο από Έλληνες όσο και από Ρωμαίους συγγραφείς. Εξάλλου, εκφράσεις συναντάμε και στη βυζαντινή γραμματεία, καθώς και στις </a:t>
            </a:r>
            <a:r>
              <a:rPr lang="el-GR" sz="1400" dirty="0" err="1">
                <a:solidFill>
                  <a:srgbClr val="000000"/>
                </a:solidFill>
                <a:latin typeface="Palatino Linotype" panose="02040502050505030304" pitchFamily="18" charset="0"/>
              </a:rPr>
              <a:t>δυτικο</a:t>
            </a:r>
            <a:r>
              <a:rPr lang="el-GR" sz="1400" dirty="0">
                <a:solidFill>
                  <a:srgbClr val="000000"/>
                </a:solidFill>
                <a:latin typeface="Palatino Linotype" panose="02040502050505030304" pitchFamily="18" charset="0"/>
              </a:rPr>
              <a:t>-ευρωπαϊκές λογοτεχνίες του Μεσαίωνα. Μάλιστα, την εποχή αυτή, η έκφραση καλλιεργείται και ως αυτόνομο λογοτεχνικό είδος: γράφονται, δηλαδή, ολόκληρα έργα που είναι απλά εκφράσεις. Αλλά και στη νεότερη εποχή, εκφράσεις συναντάμε ακόμη και στους ρομαντικούς ποιητές.</a:t>
            </a:r>
          </a:p>
          <a:p>
            <a:pPr algn="just"/>
            <a:r>
              <a:rPr lang="el-GR" sz="1400" dirty="0">
                <a:solidFill>
                  <a:srgbClr val="000000"/>
                </a:solidFill>
                <a:latin typeface="Palatino Linotype" panose="02040502050505030304" pitchFamily="18" charset="0"/>
              </a:rPr>
              <a:t>Τέλος, εκφράσεις συναντάμε και σε κάποια έργα που χρονολογούνται από τις απαρχές της νεοελληνικής λογοτεχνίας. Για παράδειγμα, στα πέντε ιπποτικά μυθιστορήματα που σώζονται από την εποχή της Φραγκοκρατίας (13ος-17ος) υπάρχουν αρκετές εκφράσεις, τις οποίες συνήθως εξηγούμε ως λόγιες επιδράσεις που δέχθηκαν οι δημιουργοί τους από τη βυζαντινή γραμματεία.</a:t>
            </a:r>
            <a:endParaRPr lang="el-GR" sz="1400" b="0" i="0" dirty="0">
              <a:solidFill>
                <a:srgbClr val="000000"/>
              </a:solidFill>
              <a:effectLst/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880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2FD603CB-EFB0-456F-9130-76B9EAE06906}"/>
              </a:ext>
            </a:extLst>
          </p:cNvPr>
          <p:cNvSpPr/>
          <p:nvPr/>
        </p:nvSpPr>
        <p:spPr>
          <a:xfrm>
            <a:off x="2356443" y="1610843"/>
            <a:ext cx="8217314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2"/>
              </a:rPr>
              <a:t>https://safeyoutube.net/w/OL9G</a:t>
            </a:r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n-US" dirty="0">
                <a:hlinkClick r:id="rId3"/>
              </a:rPr>
              <a:t>https://safeyoutube.net/w/uP9G</a:t>
            </a:r>
            <a:endParaRPr lang="el-GR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hlinkClick r:id="rId4"/>
              </a:rPr>
              <a:t>https://www.youtube.com/watch?v=vPChyEpohOA&amp;feature=emb_title</a:t>
            </a:r>
            <a:endParaRPr lang="en-US" dirty="0"/>
          </a:p>
          <a:p>
            <a:endParaRPr lang="en-US" b="1" i="1" dirty="0"/>
          </a:p>
          <a:p>
            <a:r>
              <a:rPr lang="en-US" b="1" i="1" dirty="0"/>
              <a:t>E</a:t>
            </a:r>
            <a:r>
              <a:rPr lang="el-GR" b="1" i="1" dirty="0"/>
              <a:t>ΚΠΑΙΔΕΥΤΙΚΗ ΤΗΛΕΟΡΑΣΗ</a:t>
            </a:r>
          </a:p>
        </p:txBody>
      </p:sp>
    </p:spTree>
    <p:extLst>
      <p:ext uri="{BB962C8B-B14F-4D97-AF65-F5344CB8AC3E}">
        <p14:creationId xmlns:p14="http://schemas.microsoft.com/office/powerpoint/2010/main" val="3385214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Ηλεκτρονικά πολυμέσα 1" title="ￎﾛￎﾬￎﾺￎﾺￎﾷￏﾂ ￎﾠￎﾱￏﾀￏﾀￎﾬￏﾂ - ￎﾈￎﾺￏﾄￎ﾿ￏﾁￎﾱￏﾂ ￎﾺￎﾱￎﾹ ￎﾑￎﾽￎﾴￏﾁￎ﾿ￎﾼￎﾬￏﾇￎﾷ">
            <a:hlinkClick r:id="" action="ppaction://media"/>
            <a:extLst>
              <a:ext uri="{FF2B5EF4-FFF2-40B4-BE49-F238E27FC236}">
                <a16:creationId xmlns:a16="http://schemas.microsoft.com/office/drawing/2014/main" id="{A83356FC-59D6-441A-B9EE-77010D3CD3BD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181350" y="1244600"/>
            <a:ext cx="5829300" cy="4368800"/>
          </a:xfrm>
          <a:prstGeom prst="rect">
            <a:avLst/>
          </a:prstGeom>
        </p:spPr>
      </p:pic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3E9BA23C-3460-49E4-8887-60F098506BC1}"/>
              </a:ext>
            </a:extLst>
          </p:cNvPr>
          <p:cNvSpPr/>
          <p:nvPr/>
        </p:nvSpPr>
        <p:spPr>
          <a:xfrm>
            <a:off x="3181350" y="6076311"/>
            <a:ext cx="45377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err="1">
                <a:latin typeface="Roboto"/>
              </a:rPr>
              <a:t>Λάκκης</a:t>
            </a:r>
            <a:r>
              <a:rPr lang="el-GR" dirty="0">
                <a:latin typeface="Roboto"/>
              </a:rPr>
              <a:t> Παππάς - Έκτορας και Ανδρομάχη</a:t>
            </a:r>
            <a:endParaRPr lang="el-GR" b="0" i="0" dirty="0"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677173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3760958-C0C7-4E62-8056-C2AC32508617}"/>
              </a:ext>
            </a:extLst>
          </p:cNvPr>
          <p:cNvSpPr/>
          <p:nvPr/>
        </p:nvSpPr>
        <p:spPr>
          <a:xfrm>
            <a:off x="2512381" y="176624"/>
            <a:ext cx="949022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http://digitalschool.minedu.gov.gr/modules/document/file.php/DSGYM-B108/HTML/aspida/main.html</a:t>
            </a:r>
            <a:r>
              <a:rPr lang="el-GR" sz="1200" b="1" dirty="0">
                <a:solidFill>
                  <a:srgbClr val="00B0F0"/>
                </a:solidFill>
              </a:rPr>
              <a:t> </a:t>
            </a:r>
          </a:p>
          <a:p>
            <a:pPr algn="ctr"/>
            <a:r>
              <a:rPr lang="el-GR" sz="1200" b="1" dirty="0">
                <a:solidFill>
                  <a:srgbClr val="0070C0"/>
                </a:solidFill>
              </a:rPr>
              <a:t>ΦΩΤΟΔΕΝΤΡΟ</a:t>
            </a:r>
          </a:p>
          <a:p>
            <a:r>
              <a:rPr lang="el-GR" sz="1200" b="1" dirty="0">
                <a:solidFill>
                  <a:srgbClr val="AD3029"/>
                </a:solidFill>
                <a:latin typeface="Arial" panose="020B0604020202020204" pitchFamily="34" charset="0"/>
              </a:rPr>
              <a:t>Σύνδεσμοι</a:t>
            </a:r>
            <a:endParaRPr lang="el-GR" sz="12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l-GR" sz="1200" b="1" dirty="0">
                <a:solidFill>
                  <a:srgbClr val="5E0000"/>
                </a:solidFill>
                <a:latin typeface="Arial" panose="020B0604020202020204" pitchFamily="34" charset="0"/>
              </a:rPr>
              <a:t>Περί ασπίδας</a:t>
            </a:r>
            <a:br>
              <a:rPr lang="el-GR" sz="12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l-GR" sz="1200" u="sng" dirty="0">
                <a:solidFill>
                  <a:srgbClr val="DE7900"/>
                </a:solidFill>
                <a:latin typeface="Arial" panose="020B0604020202020204" pitchFamily="34" charset="0"/>
                <a:hlinkClick r:id="rId3"/>
              </a:rPr>
              <a:t>http://www.ekivolos.gr/arxaia%20sparti.htm</a:t>
            </a:r>
            <a:br>
              <a:rPr lang="el-GR" sz="12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l-GR" sz="1200" u="sng" dirty="0">
                <a:solidFill>
                  <a:srgbClr val="DE7900"/>
                </a:solidFill>
                <a:latin typeface="Arial" panose="020B0604020202020204" pitchFamily="34" charset="0"/>
                <a:hlinkClick r:id="rId4"/>
              </a:rPr>
              <a:t>http://www.snhell.gr/kids/content.asp?id=181&amp;cat_id=7</a:t>
            </a:r>
            <a:endParaRPr lang="el-GR" sz="12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l-GR" sz="1200" b="1" dirty="0">
                <a:solidFill>
                  <a:srgbClr val="5E0000"/>
                </a:solidFill>
                <a:latin typeface="Arial" panose="020B0604020202020204" pitchFamily="34" charset="0"/>
              </a:rPr>
              <a:t>Περί μετάλλων</a:t>
            </a:r>
            <a:br>
              <a:rPr lang="el-GR" sz="1200" dirty="0">
                <a:solidFill>
                  <a:srgbClr val="5E0000"/>
                </a:solidFill>
                <a:latin typeface="Arial" panose="020B0604020202020204" pitchFamily="34" charset="0"/>
              </a:rPr>
            </a:br>
            <a:r>
              <a:rPr lang="el-GR" sz="1200" u="sng" dirty="0">
                <a:solidFill>
                  <a:srgbClr val="DE7900"/>
                </a:solidFill>
                <a:latin typeface="Arial" panose="020B0604020202020204" pitchFamily="34" charset="0"/>
                <a:hlinkClick r:id="rId5"/>
              </a:rPr>
              <a:t>http://www.e-paideia.net/Reviews/article.asp?lngReviewID=30012&amp;lngChapterID=-1&amp;lngItemID=32360</a:t>
            </a:r>
            <a:br>
              <a:rPr lang="el-GR" sz="1200" dirty="0">
                <a:solidFill>
                  <a:srgbClr val="5E0000"/>
                </a:solidFill>
                <a:latin typeface="Arial" panose="020B0604020202020204" pitchFamily="34" charset="0"/>
              </a:rPr>
            </a:br>
            <a:r>
              <a:rPr lang="el-GR" sz="1200" u="sng" dirty="0">
                <a:solidFill>
                  <a:srgbClr val="DE7900"/>
                </a:solidFill>
                <a:latin typeface="Arial" panose="020B0604020202020204" pitchFamily="34" charset="0"/>
                <a:hlinkClick r:id="rId6"/>
              </a:rPr>
              <a:t>http://dim-sapon.rod.sch.gr/ekdos_cd-rom/epagelmata/ganotis/ganotis.htm</a:t>
            </a:r>
            <a:br>
              <a:rPr lang="el-GR" sz="1200" dirty="0">
                <a:solidFill>
                  <a:srgbClr val="5E0000"/>
                </a:solidFill>
                <a:latin typeface="Arial" panose="020B0604020202020204" pitchFamily="34" charset="0"/>
              </a:rPr>
            </a:br>
            <a:r>
              <a:rPr lang="el-GR" sz="1200" u="sng" dirty="0">
                <a:solidFill>
                  <a:srgbClr val="DE7900"/>
                </a:solidFill>
                <a:latin typeface="Arial" panose="020B0604020202020204" pitchFamily="34" charset="0"/>
                <a:hlinkClick r:id="rId7"/>
              </a:rPr>
              <a:t>http://el.wikipedia.org/wiki/%CE%9A%CF%81%CE%AC%CE%BC%CE%B1</a:t>
            </a:r>
            <a:br>
              <a:rPr lang="el-GR" sz="1200" dirty="0">
                <a:solidFill>
                  <a:srgbClr val="5E0000"/>
                </a:solidFill>
                <a:latin typeface="Arial" panose="020B0604020202020204" pitchFamily="34" charset="0"/>
              </a:rPr>
            </a:br>
            <a:r>
              <a:rPr lang="el-GR" sz="1200" u="sng" dirty="0">
                <a:solidFill>
                  <a:srgbClr val="DE7900"/>
                </a:solidFill>
                <a:latin typeface="Arial" panose="020B0604020202020204" pitchFamily="34" charset="0"/>
                <a:hlinkClick r:id="rId8"/>
              </a:rPr>
              <a:t>http://users.att.sch.gr/ikomninou/Bronzi.htm#I</a:t>
            </a:r>
            <a:br>
              <a:rPr lang="el-GR" sz="1200" dirty="0">
                <a:solidFill>
                  <a:srgbClr val="5E0000"/>
                </a:solidFill>
                <a:latin typeface="Arial" panose="020B0604020202020204" pitchFamily="34" charset="0"/>
              </a:rPr>
            </a:br>
            <a:r>
              <a:rPr lang="el-GR" sz="1200" u="sng" dirty="0">
                <a:solidFill>
                  <a:srgbClr val="DE7900"/>
                </a:solidFill>
                <a:latin typeface="Arial" panose="020B0604020202020204" pitchFamily="34" charset="0"/>
                <a:hlinkClick r:id="rId9"/>
              </a:rPr>
              <a:t>http://sfr.ee.teiath.gr/historia/historia/selida518.htm</a:t>
            </a:r>
            <a:br>
              <a:rPr lang="el-GR" sz="1200" dirty="0">
                <a:solidFill>
                  <a:srgbClr val="5E0000"/>
                </a:solidFill>
                <a:latin typeface="Arial" panose="020B0604020202020204" pitchFamily="34" charset="0"/>
              </a:rPr>
            </a:br>
            <a:r>
              <a:rPr lang="el-GR" sz="1200" u="sng" dirty="0">
                <a:solidFill>
                  <a:srgbClr val="DE7900"/>
                </a:solidFill>
                <a:latin typeface="Arial" panose="020B0604020202020204" pitchFamily="34" charset="0"/>
                <a:hlinkClick r:id="rId10"/>
              </a:rPr>
              <a:t>http://www2.fhw.gr/chronos/01/gr/nl/economy/metal.html</a:t>
            </a:r>
            <a:br>
              <a:rPr lang="el-GR" sz="1200" dirty="0">
                <a:solidFill>
                  <a:srgbClr val="5E0000"/>
                </a:solidFill>
                <a:latin typeface="Arial" panose="020B0604020202020204" pitchFamily="34" charset="0"/>
              </a:rPr>
            </a:br>
            <a:r>
              <a:rPr lang="el-GR" sz="1200" u="sng" dirty="0">
                <a:solidFill>
                  <a:srgbClr val="DE7900"/>
                </a:solidFill>
                <a:latin typeface="Arial" panose="020B0604020202020204" pitchFamily="34" charset="0"/>
                <a:hlinkClick r:id="rId11"/>
              </a:rPr>
              <a:t>http://www.livepedia.gr</a:t>
            </a:r>
            <a:r>
              <a:rPr lang="el-GR" sz="1200" dirty="0">
                <a:solidFill>
                  <a:srgbClr val="5E0000"/>
                </a:solidFill>
                <a:latin typeface="Arial" panose="020B0604020202020204" pitchFamily="34" charset="0"/>
              </a:rPr>
              <a:t>: Όταν μπείτε στην ιστοσελίδα συμπληρώστε στο κουτάκι με την ένδειξη «Αναζήτηση»: Ελλάδα/Φυσιογραφία και πάλι επιλέξτε το λήμμα αυτό στην οθόνη που θα σας εμφανιστεί.</a:t>
            </a:r>
            <a:endParaRPr lang="el-GR" sz="12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l-GR" sz="1200" b="1" dirty="0">
                <a:solidFill>
                  <a:srgbClr val="5E0000"/>
                </a:solidFill>
                <a:latin typeface="Arial" panose="020B0604020202020204" pitchFamily="34" charset="0"/>
              </a:rPr>
              <a:t>Έθιμα γάμου στην Ελλάδα</a:t>
            </a:r>
            <a:br>
              <a:rPr lang="el-GR" sz="1200" dirty="0">
                <a:solidFill>
                  <a:srgbClr val="5E0000"/>
                </a:solidFill>
                <a:latin typeface="Arial" panose="020B0604020202020204" pitchFamily="34" charset="0"/>
              </a:rPr>
            </a:br>
            <a:r>
              <a:rPr lang="el-GR" sz="1200" u="sng" dirty="0">
                <a:solidFill>
                  <a:srgbClr val="DE7900"/>
                </a:solidFill>
                <a:latin typeface="Arial" panose="020B0604020202020204" pitchFamily="34" charset="0"/>
                <a:hlinkClick r:id="rId12"/>
              </a:rPr>
              <a:t>http://gym-thinal.ker.sch.gr/new_page_9.htm</a:t>
            </a:r>
            <a:br>
              <a:rPr lang="el-GR" sz="1200" dirty="0">
                <a:solidFill>
                  <a:srgbClr val="5E0000"/>
                </a:solidFill>
                <a:latin typeface="Arial" panose="020B0604020202020204" pitchFamily="34" charset="0"/>
              </a:rPr>
            </a:br>
            <a:r>
              <a:rPr lang="el-GR" sz="1200" u="sng" dirty="0">
                <a:solidFill>
                  <a:srgbClr val="DE7900"/>
                </a:solidFill>
                <a:latin typeface="Arial" panose="020B0604020202020204" pitchFamily="34" charset="0"/>
                <a:hlinkClick r:id="rId13"/>
              </a:rPr>
              <a:t>http://www.kalithea.gr/EL/Culture/Wedding/Page6.aspx</a:t>
            </a:r>
            <a:br>
              <a:rPr lang="el-GR" sz="1200" dirty="0">
                <a:solidFill>
                  <a:srgbClr val="5E0000"/>
                </a:solidFill>
                <a:latin typeface="Arial" panose="020B0604020202020204" pitchFamily="34" charset="0"/>
              </a:rPr>
            </a:br>
            <a:r>
              <a:rPr lang="el-GR" sz="1200" u="sng" dirty="0">
                <a:solidFill>
                  <a:srgbClr val="DE7900"/>
                </a:solidFill>
                <a:latin typeface="Arial" panose="020B0604020202020204" pitchFamily="34" charset="0"/>
                <a:hlinkClick r:id="rId14"/>
              </a:rPr>
              <a:t>http://www.dimitsana.net/index.php?/gr/content/view/full/75</a:t>
            </a:r>
            <a:br>
              <a:rPr lang="el-GR" sz="1200" dirty="0">
                <a:solidFill>
                  <a:srgbClr val="5E0000"/>
                </a:solidFill>
                <a:latin typeface="Arial" panose="020B0604020202020204" pitchFamily="34" charset="0"/>
              </a:rPr>
            </a:br>
            <a:r>
              <a:rPr lang="el-GR" sz="1200" u="sng" dirty="0">
                <a:solidFill>
                  <a:srgbClr val="DE7900"/>
                </a:solidFill>
                <a:latin typeface="Arial" panose="020B0604020202020204" pitchFamily="34" charset="0"/>
                <a:hlinkClick r:id="rId15"/>
              </a:rPr>
              <a:t>http://www.siatistanews.gr/ime2005/ime/ethima.html</a:t>
            </a:r>
            <a:br>
              <a:rPr lang="el-GR" sz="1200" dirty="0">
                <a:solidFill>
                  <a:srgbClr val="5E0000"/>
                </a:solidFill>
                <a:latin typeface="Arial" panose="020B0604020202020204" pitchFamily="34" charset="0"/>
              </a:rPr>
            </a:br>
            <a:r>
              <a:rPr lang="el-GR" sz="1200" u="sng" dirty="0">
                <a:solidFill>
                  <a:srgbClr val="DE7900"/>
                </a:solidFill>
                <a:latin typeface="Arial" panose="020B0604020202020204" pitchFamily="34" charset="0"/>
                <a:hlinkClick r:id="rId16"/>
              </a:rPr>
              <a:t>http://www.nafpaktia.gr/content/view/491/518/</a:t>
            </a:r>
            <a:br>
              <a:rPr lang="el-GR" sz="1200" dirty="0">
                <a:solidFill>
                  <a:srgbClr val="5E0000"/>
                </a:solidFill>
                <a:latin typeface="Arial" panose="020B0604020202020204" pitchFamily="34" charset="0"/>
              </a:rPr>
            </a:br>
            <a:r>
              <a:rPr lang="el-GR" sz="1200" u="sng" dirty="0">
                <a:solidFill>
                  <a:srgbClr val="DE7900"/>
                </a:solidFill>
                <a:latin typeface="Arial" panose="020B0604020202020204" pitchFamily="34" charset="0"/>
                <a:hlinkClick r:id="rId17"/>
              </a:rPr>
              <a:t>http://gym-n-souliou.ser.sch.gr/darnakoxoria/baptisi.htm</a:t>
            </a:r>
            <a:br>
              <a:rPr lang="el-GR" sz="1200" dirty="0">
                <a:solidFill>
                  <a:srgbClr val="5E0000"/>
                </a:solidFill>
                <a:latin typeface="Arial" panose="020B0604020202020204" pitchFamily="34" charset="0"/>
              </a:rPr>
            </a:br>
            <a:r>
              <a:rPr lang="el-GR" sz="1200" u="sng" dirty="0">
                <a:solidFill>
                  <a:srgbClr val="DE7900"/>
                </a:solidFill>
                <a:latin typeface="Arial" panose="020B0604020202020204" pitchFamily="34" charset="0"/>
                <a:hlinkClick r:id="rId18"/>
              </a:rPr>
              <a:t>http://www.ypepth.gr/docs/lyk_voukolion_istoria.doc</a:t>
            </a:r>
            <a:br>
              <a:rPr lang="el-GR" sz="1200" dirty="0">
                <a:solidFill>
                  <a:srgbClr val="5E0000"/>
                </a:solidFill>
                <a:latin typeface="Arial" panose="020B0604020202020204" pitchFamily="34" charset="0"/>
              </a:rPr>
            </a:br>
            <a:r>
              <a:rPr lang="el-GR" sz="1200" u="sng" dirty="0">
                <a:solidFill>
                  <a:srgbClr val="DE7900"/>
                </a:solidFill>
                <a:latin typeface="Arial" panose="020B0604020202020204" pitchFamily="34" charset="0"/>
                <a:hlinkClick r:id="rId19"/>
              </a:rPr>
              <a:t>http://www.e-amigdalies.gr/ithi%20ethima.htm</a:t>
            </a:r>
            <a:endParaRPr lang="el-GR" sz="1200" dirty="0">
              <a:solidFill>
                <a:srgbClr val="5E0000"/>
              </a:solidFill>
              <a:latin typeface="Arial" panose="020B0604020202020204" pitchFamily="34" charset="0"/>
            </a:endParaRPr>
          </a:p>
          <a:p>
            <a:r>
              <a:rPr lang="el-GR" sz="1200" b="1" dirty="0">
                <a:solidFill>
                  <a:srgbClr val="5E0000"/>
                </a:solidFill>
                <a:latin typeface="Arial" panose="020B0604020202020204" pitchFamily="34" charset="0"/>
              </a:rPr>
              <a:t>Γάμος και τέχνη</a:t>
            </a:r>
            <a:br>
              <a:rPr lang="el-GR" sz="1200" dirty="0">
                <a:solidFill>
                  <a:srgbClr val="5E0000"/>
                </a:solidFill>
                <a:latin typeface="Arial" panose="020B0604020202020204" pitchFamily="34" charset="0"/>
              </a:rPr>
            </a:br>
            <a:r>
              <a:rPr lang="el-GR" sz="1200" u="sng" dirty="0">
                <a:solidFill>
                  <a:srgbClr val="DE7900"/>
                </a:solidFill>
                <a:latin typeface="Arial" panose="020B0604020202020204" pitchFamily="34" charset="0"/>
                <a:hlinkClick r:id="rId20"/>
              </a:rPr>
              <a:t>http://www.tch.gr/greek/Events/All%20Events/2004/Figaro/E20.htm</a:t>
            </a:r>
            <a:br>
              <a:rPr lang="el-GR" sz="1200" dirty="0">
                <a:solidFill>
                  <a:srgbClr val="5E0000"/>
                </a:solidFill>
                <a:latin typeface="Arial" panose="020B0604020202020204" pitchFamily="34" charset="0"/>
              </a:rPr>
            </a:br>
            <a:r>
              <a:rPr lang="el-GR" sz="1200" u="sng" dirty="0">
                <a:solidFill>
                  <a:srgbClr val="DE7900"/>
                </a:solidFill>
                <a:latin typeface="Arial" panose="020B0604020202020204" pitchFamily="34" charset="0"/>
                <a:hlinkClick r:id="rId21"/>
              </a:rPr>
              <a:t>http://www.theatroedu.gr/rep_069.htm</a:t>
            </a:r>
            <a:br>
              <a:rPr lang="el-GR" sz="1200" dirty="0">
                <a:solidFill>
                  <a:srgbClr val="5E0000"/>
                </a:solidFill>
                <a:latin typeface="Arial" panose="020B0604020202020204" pitchFamily="34" charset="0"/>
              </a:rPr>
            </a:br>
            <a:r>
              <a:rPr lang="el-GR" sz="1200" u="sng" dirty="0">
                <a:solidFill>
                  <a:srgbClr val="DE7900"/>
                </a:solidFill>
                <a:latin typeface="Arial" panose="020B0604020202020204" pitchFamily="34" charset="0"/>
                <a:hlinkClick r:id="rId22"/>
              </a:rPr>
              <a:t>http://www.myriobiblos.gr/afieromata/dimotiko/index.html</a:t>
            </a:r>
            <a:br>
              <a:rPr lang="el-GR" sz="1200" dirty="0">
                <a:solidFill>
                  <a:srgbClr val="5E0000"/>
                </a:solidFill>
                <a:latin typeface="Arial" panose="020B0604020202020204" pitchFamily="34" charset="0"/>
              </a:rPr>
            </a:br>
            <a:r>
              <a:rPr lang="el-GR" sz="1200" u="sng" dirty="0">
                <a:solidFill>
                  <a:srgbClr val="DE7900"/>
                </a:solidFill>
                <a:latin typeface="Arial" panose="020B0604020202020204" pitchFamily="34" charset="0"/>
                <a:hlinkClick r:id="rId23"/>
              </a:rPr>
              <a:t>http://www.theatroedu.gr/EandT_educ_plays_GR.htm</a:t>
            </a:r>
            <a:br>
              <a:rPr lang="el-GR" sz="1200" dirty="0">
                <a:solidFill>
                  <a:srgbClr val="5E0000"/>
                </a:solidFill>
                <a:latin typeface="Arial" panose="020B0604020202020204" pitchFamily="34" charset="0"/>
              </a:rPr>
            </a:br>
            <a:r>
              <a:rPr lang="el-GR" sz="1200" u="sng" dirty="0">
                <a:solidFill>
                  <a:srgbClr val="DE7900"/>
                </a:solidFill>
                <a:latin typeface="Arial" panose="020B0604020202020204" pitchFamily="34" charset="0"/>
                <a:hlinkClick r:id="rId24"/>
              </a:rPr>
              <a:t>http://arcadia.ceid.upatras.gr/arkadia/culture/music/dimotiko.htm</a:t>
            </a:r>
            <a:br>
              <a:rPr lang="el-GR" sz="1200" dirty="0">
                <a:solidFill>
                  <a:srgbClr val="5E0000"/>
                </a:solidFill>
                <a:latin typeface="Arial" panose="020B0604020202020204" pitchFamily="34" charset="0"/>
              </a:rPr>
            </a:br>
            <a:endParaRPr lang="el-GR" sz="1200" dirty="0">
              <a:solidFill>
                <a:srgbClr val="5E0000"/>
              </a:solidFill>
              <a:latin typeface="Arial" panose="020B0604020202020204" pitchFamily="34" charset="0"/>
            </a:endParaRPr>
          </a:p>
          <a:p>
            <a:r>
              <a:rPr lang="el-GR" sz="1200" b="1" dirty="0">
                <a:solidFill>
                  <a:srgbClr val="5E0000"/>
                </a:solidFill>
                <a:latin typeface="Arial" panose="020B0604020202020204" pitchFamily="34" charset="0"/>
              </a:rPr>
              <a:t>Περιγραφικό κείμενο</a:t>
            </a:r>
            <a:br>
              <a:rPr lang="el-GR" sz="1200" dirty="0">
                <a:solidFill>
                  <a:srgbClr val="5E0000"/>
                </a:solidFill>
                <a:latin typeface="Arial" panose="020B0604020202020204" pitchFamily="34" charset="0"/>
              </a:rPr>
            </a:br>
            <a:r>
              <a:rPr lang="el-GR" sz="1200" u="sng" dirty="0">
                <a:solidFill>
                  <a:srgbClr val="DE7900"/>
                </a:solidFill>
                <a:latin typeface="Arial" panose="020B0604020202020204" pitchFamily="34" charset="0"/>
                <a:hlinkClick r:id="rId25"/>
              </a:rPr>
              <a:t>http://www.komvos.edu.gr/glwssa/EIdi_geni/geni/geni1.htm</a:t>
            </a:r>
            <a:endParaRPr lang="el-GR" sz="1200" b="0" i="0" u="none" strike="noStrike" dirty="0">
              <a:solidFill>
                <a:srgbClr val="5E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799551"/>
      </p:ext>
    </p:extLst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</TotalTime>
  <Words>936</Words>
  <Application>Microsoft Office PowerPoint</Application>
  <PresentationFormat>Ευρεία οθόνη</PresentationFormat>
  <Paragraphs>31</Paragraphs>
  <Slides>7</Slides>
  <Notes>0</Notes>
  <HiddenSlides>0</HiddenSlides>
  <MMClips>2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4" baseType="lpstr">
      <vt:lpstr>Arial</vt:lpstr>
      <vt:lpstr>Century Gothic</vt:lpstr>
      <vt:lpstr>Palatino Linotype</vt:lpstr>
      <vt:lpstr>Roboto</vt:lpstr>
      <vt:lpstr>Times New Roman</vt:lpstr>
      <vt:lpstr>Wingdings 3</vt:lpstr>
      <vt:lpstr>Θρόισμα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2</cp:revision>
  <dcterms:created xsi:type="dcterms:W3CDTF">2020-05-22T21:36:22Z</dcterms:created>
  <dcterms:modified xsi:type="dcterms:W3CDTF">2020-05-22T21:52:13Z</dcterms:modified>
</cp:coreProperties>
</file>