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hotodentro.edu.gr/v/item/ds/8521/9594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photodentro.edu.gr/v/item/ds/8521/9595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LDusDYY3jc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xanitouxronou.gr/i-istoria-tis-patatas-apo-tous-indianous-ke-ton-kapodistria-mechri-tis-meres-mas-pia-ine-i-magiki-sindesi-anamesa-stin-patata-ke-sti-graviera-naxou-choris-to-ena-proion-den-itan-toso-kalo-to-all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48609" y="1336669"/>
            <a:ext cx="6096000" cy="156966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/>
            <a:r>
              <a:rPr lang="el-GR" sz="3200" b="1" dirty="0">
                <a:solidFill>
                  <a:srgbClr val="295C69"/>
                </a:solidFill>
                <a:latin typeface="Lato"/>
              </a:rPr>
              <a:t>Ο Ιωάννης </a:t>
            </a:r>
            <a:r>
              <a:rPr lang="el-GR" sz="3200" b="1" dirty="0" smtClean="0">
                <a:solidFill>
                  <a:srgbClr val="295C69"/>
                </a:solidFill>
                <a:latin typeface="Lato"/>
              </a:rPr>
              <a:t>Καποδίστριας</a:t>
            </a:r>
          </a:p>
          <a:p>
            <a:pPr algn="ctr"/>
            <a:r>
              <a:rPr lang="el-GR" sz="3200" b="1" dirty="0" smtClean="0">
                <a:solidFill>
                  <a:srgbClr val="295C69"/>
                </a:solidFill>
                <a:latin typeface="Lato"/>
              </a:rPr>
              <a:t> </a:t>
            </a:r>
            <a:r>
              <a:rPr lang="el-GR" sz="3200" b="1" dirty="0">
                <a:solidFill>
                  <a:srgbClr val="295C69"/>
                </a:solidFill>
                <a:latin typeface="Lato"/>
              </a:rPr>
              <a:t>ως κυβερνήτης της Ελλάδας (1828-1831)</a:t>
            </a:r>
            <a:endParaRPr lang="el-GR" sz="3200" b="0" i="0" dirty="0">
              <a:solidFill>
                <a:srgbClr val="295C69"/>
              </a:solidFill>
              <a:effectLst/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725285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1216" y="144593"/>
            <a:ext cx="10005646" cy="637097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latin typeface="Arial" panose="020B0604020202020204" pitchFamily="34" charset="0"/>
              </a:rPr>
              <a:t>Αντιπολίτευση κατά του Καποδίστρια</a:t>
            </a:r>
          </a:p>
          <a:p>
            <a:endParaRPr lang="el-GR" sz="2400" dirty="0">
              <a:latin typeface="Arial" panose="020B0604020202020204" pitchFamily="34" charset="0"/>
            </a:endParaRPr>
          </a:p>
          <a:p>
            <a:r>
              <a:rPr lang="el-GR" sz="2400" b="1" dirty="0" smtClean="0">
                <a:latin typeface="Arial" panose="020B0604020202020204" pitchFamily="34" charset="0"/>
              </a:rPr>
              <a:t>1.  </a:t>
            </a:r>
            <a:r>
              <a:rPr lang="el-GR" sz="2400" dirty="0" smtClean="0">
                <a:latin typeface="Arial" panose="020B0604020202020204" pitchFamily="34" charset="0"/>
              </a:rPr>
              <a:t>Αντιδράσεις </a:t>
            </a:r>
            <a:r>
              <a:rPr lang="el-GR" sz="2400" dirty="0">
                <a:latin typeface="Arial" panose="020B0604020202020204" pitchFamily="34" charset="0"/>
              </a:rPr>
              <a:t>κατά της συγκεντρωτικής πολιτικής του Ι. Καποδίστρια από: </a:t>
            </a:r>
            <a:endParaRPr lang="el-GR" sz="2400" dirty="0" smtClean="0">
              <a:latin typeface="Arial" panose="020B0604020202020204" pitchFamily="34" charset="0"/>
            </a:endParaRPr>
          </a:p>
          <a:p>
            <a:r>
              <a:rPr lang="el-GR" sz="2400" b="1" dirty="0" smtClean="0">
                <a:latin typeface="Arial" panose="020B0604020202020204" pitchFamily="34" charset="0"/>
              </a:rPr>
              <a:t>α</a:t>
            </a:r>
            <a:r>
              <a:rPr lang="el-GR" sz="2400" b="1" dirty="0">
                <a:latin typeface="Arial" panose="020B0604020202020204" pitchFamily="34" charset="0"/>
              </a:rPr>
              <a:t>) </a:t>
            </a:r>
            <a:r>
              <a:rPr lang="el-GR" sz="2400" dirty="0">
                <a:latin typeface="Arial" panose="020B0604020202020204" pitchFamily="34" charset="0"/>
              </a:rPr>
              <a:t>προκρίτους με τοπική εξουσία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dirty="0" smtClean="0">
                <a:latin typeface="Arial" panose="020B0604020202020204" pitchFamily="34" charset="0"/>
              </a:rPr>
              <a:t>β</a:t>
            </a:r>
            <a:r>
              <a:rPr lang="el-GR" sz="2400" b="1" dirty="0">
                <a:latin typeface="Arial" panose="020B0604020202020204" pitchFamily="34" charset="0"/>
              </a:rPr>
              <a:t>) </a:t>
            </a:r>
            <a:r>
              <a:rPr lang="el-GR" sz="2400" dirty="0">
                <a:latin typeface="Arial" panose="020B0604020202020204" pitchFamily="34" charset="0"/>
              </a:rPr>
              <a:t>πλούσιους πλοιοκτήτες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dirty="0" smtClean="0">
                <a:latin typeface="Arial" panose="020B0604020202020204" pitchFamily="34" charset="0"/>
              </a:rPr>
              <a:t>γ</a:t>
            </a:r>
            <a:r>
              <a:rPr lang="el-GR" sz="2400" b="1" dirty="0">
                <a:latin typeface="Arial" panose="020B0604020202020204" pitchFamily="34" charset="0"/>
              </a:rPr>
              <a:t>) </a:t>
            </a:r>
            <a:r>
              <a:rPr lang="el-GR" sz="2400" dirty="0">
                <a:latin typeface="Arial" panose="020B0604020202020204" pitchFamily="34" charset="0"/>
              </a:rPr>
              <a:t>φαναριώτες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dirty="0" smtClean="0">
                <a:latin typeface="Arial" panose="020B0604020202020204" pitchFamily="34" charset="0"/>
              </a:rPr>
              <a:t>δ</a:t>
            </a:r>
            <a:r>
              <a:rPr lang="el-GR" sz="2400" b="1" dirty="0">
                <a:latin typeface="Arial" panose="020B0604020202020204" pitchFamily="34" charset="0"/>
              </a:rPr>
              <a:t>) </a:t>
            </a:r>
            <a:r>
              <a:rPr lang="el-GR" sz="2400" dirty="0">
                <a:latin typeface="Arial" panose="020B0604020202020204" pitchFamily="34" charset="0"/>
              </a:rPr>
              <a:t>φιλελεύθερους διανοούμενους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dirty="0" smtClean="0">
                <a:latin typeface="Arial" panose="020B0604020202020204" pitchFamily="34" charset="0"/>
              </a:rPr>
              <a:t>ε</a:t>
            </a:r>
            <a:r>
              <a:rPr lang="el-GR" sz="2400" b="1" dirty="0">
                <a:latin typeface="Arial" panose="020B0604020202020204" pitchFamily="34" charset="0"/>
              </a:rPr>
              <a:t>) </a:t>
            </a:r>
            <a:r>
              <a:rPr lang="el-GR" sz="2400" dirty="0">
                <a:latin typeface="Arial" panose="020B0604020202020204" pitchFamily="34" charset="0"/>
              </a:rPr>
              <a:t>Αγγλία και </a:t>
            </a:r>
            <a:r>
              <a:rPr lang="el-GR" sz="2400" dirty="0" smtClean="0">
                <a:latin typeface="Arial" panose="020B0604020202020204" pitchFamily="34" charset="0"/>
              </a:rPr>
              <a:t>Γαλλία</a:t>
            </a:r>
          </a:p>
          <a:p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dirty="0" smtClean="0">
                <a:latin typeface="Arial" panose="020B0604020202020204" pitchFamily="34" charset="0"/>
              </a:rPr>
              <a:t>2. </a:t>
            </a:r>
            <a:r>
              <a:rPr lang="el-GR" sz="2400" dirty="0">
                <a:latin typeface="Arial" panose="020B0604020202020204" pitchFamily="34" charset="0"/>
              </a:rPr>
              <a:t>Εξεγέρσεις κατά τους Καποδίστρια: </a:t>
            </a:r>
            <a:r>
              <a:rPr lang="el-GR" sz="2400" b="1" dirty="0">
                <a:latin typeface="Arial" panose="020B0604020202020204" pitchFamily="34" charset="0"/>
              </a:rPr>
              <a:t>α) </a:t>
            </a:r>
            <a:r>
              <a:rPr lang="el-GR" sz="2400" dirty="0">
                <a:latin typeface="Arial" panose="020B0604020202020204" pitchFamily="34" charset="0"/>
              </a:rPr>
              <a:t>ο Α. Μιαούλης ανατίναξε δύο πολεμικά πλοία.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                                                              </a:t>
            </a:r>
            <a:r>
              <a:rPr lang="el-GR" sz="2400" b="1" dirty="0">
                <a:latin typeface="Arial" panose="020B0604020202020204" pitchFamily="34" charset="0"/>
              </a:rPr>
              <a:t>β) </a:t>
            </a:r>
            <a:r>
              <a:rPr lang="el-GR" sz="2400" dirty="0">
                <a:latin typeface="Arial" panose="020B0604020202020204" pitchFamily="34" charset="0"/>
              </a:rPr>
              <a:t>η εφημερίδα </a:t>
            </a:r>
            <a:r>
              <a:rPr lang="el-GR" sz="2400" i="1" dirty="0">
                <a:latin typeface="Arial" panose="020B0604020202020204" pitchFamily="34" charset="0"/>
              </a:rPr>
              <a:t>Απόλλων </a:t>
            </a:r>
            <a:r>
              <a:rPr lang="el-GR" sz="2400" dirty="0">
                <a:latin typeface="Arial" panose="020B0604020202020204" pitchFamily="34" charset="0"/>
              </a:rPr>
              <a:t>στην Ύδρα προπαγάνδισε τη δολοφονία </a:t>
            </a:r>
            <a:r>
              <a:rPr lang="el-GR" sz="2400" dirty="0" smtClean="0">
                <a:latin typeface="Arial" panose="020B0604020202020204" pitchFamily="34" charset="0"/>
              </a:rPr>
              <a:t>του</a:t>
            </a:r>
          </a:p>
          <a:p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dirty="0" smtClean="0">
                <a:latin typeface="Arial" panose="020B0604020202020204" pitchFamily="34" charset="0"/>
              </a:rPr>
              <a:t>3.  </a:t>
            </a:r>
            <a:r>
              <a:rPr lang="el-GR" sz="2400" dirty="0">
                <a:latin typeface="Arial" panose="020B0604020202020204" pitchFamily="34" charset="0"/>
              </a:rPr>
              <a:t>27 Σεπτεμβρίου 1831 στο Ναύπλιο οι Κωνσταντίνος και Γεώργιος Μαυρομιχάλης δολοφόνησαν τον Καποδίστρια στο Ναύπλιο. 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94114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36046" y="2009894"/>
            <a:ext cx="8965354" cy="397031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l-GR" sz="2800" dirty="0" smtClean="0">
              <a:hlinkClick r:id="rId2"/>
            </a:endParaRPr>
          </a:p>
          <a:p>
            <a:r>
              <a:rPr lang="en-US" sz="2800" dirty="0" smtClean="0">
                <a:hlinkClick r:id="rId2"/>
              </a:rPr>
              <a:t>https</a:t>
            </a:r>
            <a:r>
              <a:rPr lang="en-US" sz="2800" dirty="0">
                <a:hlinkClick r:id="rId2"/>
              </a:rPr>
              <a:t>://</a:t>
            </a:r>
            <a:r>
              <a:rPr lang="en-US" sz="2800" dirty="0" smtClean="0">
                <a:hlinkClick r:id="rId2"/>
              </a:rPr>
              <a:t>photodentro.edu.gr/v/item/ds/8521/9594</a:t>
            </a:r>
            <a:endParaRPr lang="el-GR" sz="2800" dirty="0" smtClean="0"/>
          </a:p>
          <a:p>
            <a:endParaRPr lang="el-GR" sz="2800" dirty="0"/>
          </a:p>
          <a:p>
            <a:endParaRPr lang="el-GR" sz="2800" dirty="0" smtClean="0"/>
          </a:p>
          <a:p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 smtClean="0"/>
              <a:t>1</a:t>
            </a:r>
            <a:r>
              <a:rPr lang="el-GR" sz="2800" baseline="30000" dirty="0" smtClean="0"/>
              <a:t>η</a:t>
            </a:r>
            <a:r>
              <a:rPr lang="el-GR" sz="2800" dirty="0" smtClean="0"/>
              <a:t>    Για </a:t>
            </a:r>
            <a:r>
              <a:rPr lang="el-GR" sz="2800" dirty="0"/>
              <a:t>την άφιξη του Ι. Καποδίστρια κάντε μια ενδιαφέρουσα δραστηριότητα αξιοποιώντας πηγές και </a:t>
            </a:r>
            <a:r>
              <a:rPr lang="el-GR" sz="2800" dirty="0" smtClean="0"/>
              <a:t>πατώντας</a:t>
            </a:r>
          </a:p>
          <a:p>
            <a:endParaRPr lang="el-GR" sz="2800" dirty="0"/>
          </a:p>
        </p:txBody>
      </p:sp>
      <p:sp>
        <p:nvSpPr>
          <p:cNvPr id="3" name="Rectangle 2"/>
          <p:cNvSpPr/>
          <p:nvPr/>
        </p:nvSpPr>
        <p:spPr>
          <a:xfrm>
            <a:off x="2236045" y="413238"/>
            <a:ext cx="8965354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800" dirty="0"/>
              <a:t/>
            </a:r>
            <a:br>
              <a:rPr lang="el-GR" sz="2800" dirty="0"/>
            </a:br>
            <a:r>
              <a:rPr lang="el-GR" sz="2800" b="1" dirty="0" smtClean="0">
                <a:solidFill>
                  <a:srgbClr val="8D2424"/>
                </a:solidFill>
                <a:latin typeface="Arial" panose="020B0604020202020204" pitchFamily="34" charset="0"/>
              </a:rPr>
              <a:t>Δραστηριότητες</a:t>
            </a:r>
          </a:p>
          <a:p>
            <a:pPr algn="ctr"/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931646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82240" y="932795"/>
            <a:ext cx="8542020" cy="415498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endParaRPr lang="el-GR" sz="2400" b="1" smtClean="0">
              <a:latin typeface="Arial" panose="020B0604020202020204" pitchFamily="34" charset="0"/>
            </a:endParaRPr>
          </a:p>
          <a:p>
            <a:pPr algn="just"/>
            <a:endParaRPr lang="el-GR" sz="2400" b="1" dirty="0" smtClean="0">
              <a:latin typeface="Arial" panose="020B0604020202020204" pitchFamily="34" charset="0"/>
            </a:endParaRPr>
          </a:p>
          <a:p>
            <a:pPr algn="just"/>
            <a:r>
              <a:rPr lang="el-GR" sz="2400" b="1" dirty="0" smtClean="0">
                <a:latin typeface="Arial" panose="020B0604020202020204" pitchFamily="34" charset="0"/>
              </a:rPr>
              <a:t>2</a:t>
            </a:r>
            <a:r>
              <a:rPr lang="el-GR" sz="2400" b="1" baseline="30000" dirty="0" smtClean="0">
                <a:latin typeface="Arial" panose="020B0604020202020204" pitchFamily="34" charset="0"/>
              </a:rPr>
              <a:t>η</a:t>
            </a:r>
            <a:r>
              <a:rPr lang="el-GR" sz="2400" b="1" dirty="0" smtClean="0">
                <a:latin typeface="Arial" panose="020B0604020202020204" pitchFamily="34" charset="0"/>
              </a:rPr>
              <a:t> </a:t>
            </a:r>
            <a:r>
              <a:rPr lang="el-GR" sz="2400" dirty="0" smtClean="0">
                <a:latin typeface="Arial" panose="020B0604020202020204" pitchFamily="34" charset="0"/>
              </a:rPr>
              <a:t>   </a:t>
            </a:r>
            <a:r>
              <a:rPr lang="el-GR" sz="2400" dirty="0" smtClean="0">
                <a:latin typeface="Arial" panose="020B0604020202020204" pitchFamily="34" charset="0"/>
              </a:rPr>
              <a:t>Για </a:t>
            </a:r>
            <a:r>
              <a:rPr lang="el-GR" sz="2400" dirty="0">
                <a:latin typeface="Arial" panose="020B0604020202020204" pitchFamily="34" charset="0"/>
              </a:rPr>
              <a:t>τη δολοφονία του Ι. Καποδίστρια κάντε μια ενδιαφέρουσα δραστηριότητα αξιοποιώντας πηγές και </a:t>
            </a:r>
            <a:r>
              <a:rPr lang="el-GR" sz="2400" dirty="0" smtClean="0">
                <a:latin typeface="Arial" panose="020B0604020202020204" pitchFamily="34" charset="0"/>
              </a:rPr>
              <a:t>πατώντας</a:t>
            </a:r>
          </a:p>
          <a:p>
            <a:pPr algn="just"/>
            <a:endParaRPr lang="el-GR" sz="2400" dirty="0">
              <a:latin typeface="Arial" panose="020B0604020202020204" pitchFamily="34" charset="0"/>
            </a:endParaRPr>
          </a:p>
          <a:p>
            <a:pPr algn="just"/>
            <a:r>
              <a:rPr lang="en-US" sz="2400" dirty="0">
                <a:latin typeface="Arial" panose="020B0604020202020204" pitchFamily="34" charset="0"/>
                <a:hlinkClick r:id="rId2"/>
              </a:rPr>
              <a:t>https://</a:t>
            </a:r>
            <a:r>
              <a:rPr lang="en-US" sz="2400" dirty="0" smtClean="0">
                <a:latin typeface="Arial" panose="020B0604020202020204" pitchFamily="34" charset="0"/>
                <a:hlinkClick r:id="rId2"/>
              </a:rPr>
              <a:t>photodentro.edu.gr/v/item/ds/8521/9595</a:t>
            </a:r>
            <a:endParaRPr lang="el-GR" sz="2400" dirty="0" smtClean="0">
              <a:latin typeface="Arial" panose="020B0604020202020204" pitchFamily="34" charset="0"/>
            </a:endParaRPr>
          </a:p>
          <a:p>
            <a:pPr algn="just"/>
            <a:endParaRPr lang="el-GR" sz="2400" dirty="0">
              <a:latin typeface="Arial" panose="020B0604020202020204" pitchFamily="34" charset="0"/>
            </a:endParaRPr>
          </a:p>
          <a:p>
            <a:pPr algn="just"/>
            <a:endParaRPr lang="el-GR" sz="2400" dirty="0" smtClean="0">
              <a:latin typeface="Arial" panose="020B0604020202020204" pitchFamily="34" charset="0"/>
            </a:endParaRPr>
          </a:p>
          <a:p>
            <a:pPr algn="just"/>
            <a:endParaRPr lang="el-GR" sz="2400" dirty="0">
              <a:latin typeface="Arial" panose="020B0604020202020204" pitchFamily="34" charset="0"/>
            </a:endParaRPr>
          </a:p>
          <a:p>
            <a:pPr algn="just"/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191715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69703" y="1378371"/>
            <a:ext cx="8677881" cy="310854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l-GR" sz="2800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 smtClean="0">
                <a:latin typeface="Arial" panose="020B0604020202020204" pitchFamily="34" charset="0"/>
              </a:rPr>
              <a:t>Εκλέγεται </a:t>
            </a:r>
            <a:r>
              <a:rPr lang="el-GR" sz="2800" dirty="0">
                <a:latin typeface="Arial" panose="020B0604020202020204" pitchFamily="34" charset="0"/>
              </a:rPr>
              <a:t>Κυβερνήτης της Ελλάδας από τη συνέλευση της Τροιζήνας (άνοιξη 1827) για 7 </a:t>
            </a:r>
            <a:r>
              <a:rPr lang="el-GR" sz="2800" dirty="0" smtClean="0">
                <a:latin typeface="Arial" panose="020B0604020202020204" pitchFamily="34" charset="0"/>
              </a:rPr>
              <a:t>χρόνια</a:t>
            </a:r>
          </a:p>
          <a:p>
            <a:endParaRPr lang="el-GR" sz="28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>
                <a:latin typeface="Arial" panose="020B0604020202020204" pitchFamily="34" charset="0"/>
              </a:rPr>
              <a:t>1828: Άφιξη στο Ναύπλιο</a:t>
            </a:r>
          </a:p>
          <a:p>
            <a:r>
              <a:rPr lang="el-GR" sz="2800" u="sng" dirty="0">
                <a:latin typeface="Arial" panose="020B0604020202020204" pitchFamily="34" charset="0"/>
              </a:rPr>
              <a:t/>
            </a:r>
            <a:br>
              <a:rPr lang="el-GR" sz="2800" u="sng" dirty="0">
                <a:latin typeface="Arial" panose="020B0604020202020204" pitchFamily="34" charset="0"/>
              </a:rPr>
            </a:b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4173414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1092" y="676898"/>
            <a:ext cx="8680939" cy="526297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l-GR" sz="2400" u="sng" dirty="0" smtClean="0">
              <a:latin typeface="Arial" panose="020B0604020202020204" pitchFamily="34" charset="0"/>
            </a:endParaRPr>
          </a:p>
          <a:p>
            <a:pPr algn="ctr"/>
            <a:r>
              <a:rPr lang="el-GR" sz="2400" b="1" dirty="0" smtClean="0">
                <a:latin typeface="Arial" panose="020B0604020202020204" pitchFamily="34" charset="0"/>
              </a:rPr>
              <a:t>Η </a:t>
            </a:r>
            <a:r>
              <a:rPr lang="el-GR" sz="2400" b="1" dirty="0">
                <a:latin typeface="Arial" panose="020B0604020202020204" pitchFamily="34" charset="0"/>
              </a:rPr>
              <a:t>κατάσταση στην οποία βρίσκει τη </a:t>
            </a:r>
            <a:r>
              <a:rPr lang="el-GR" sz="2400" b="1" dirty="0" smtClean="0">
                <a:latin typeface="Arial" panose="020B0604020202020204" pitchFamily="34" charset="0"/>
              </a:rPr>
              <a:t>χώρα</a:t>
            </a:r>
          </a:p>
          <a:p>
            <a:pPr algn="ctr"/>
            <a:r>
              <a:rPr lang="el-GR" sz="2400" b="1" dirty="0" smtClean="0">
                <a:latin typeface="Arial" panose="020B0604020202020204" pitchFamily="34" charset="0"/>
              </a:rPr>
              <a:t> </a:t>
            </a:r>
            <a:r>
              <a:rPr lang="el-GR" sz="2400" b="1" dirty="0">
                <a:latin typeface="Arial" panose="020B0604020202020204" pitchFamily="34" charset="0"/>
              </a:rPr>
              <a:t>ο Καποδίστριας</a:t>
            </a:r>
            <a:r>
              <a:rPr lang="el-GR" sz="2400" b="1" dirty="0" smtClean="0">
                <a:latin typeface="Arial" panose="020B0604020202020204" pitchFamily="34" charset="0"/>
              </a:rPr>
              <a:t>:</a:t>
            </a:r>
          </a:p>
          <a:p>
            <a:pPr>
              <a:buFont typeface="+mj-lt"/>
              <a:buAutoNum type="arabicPeriod"/>
            </a:pPr>
            <a:endParaRPr lang="el-GR" sz="2400" u="sng" dirty="0"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l-GR" sz="2400" b="1" dirty="0" smtClean="0">
                <a:latin typeface="Arial" panose="020B0604020202020204" pitchFamily="34" charset="0"/>
              </a:rPr>
              <a:t> </a:t>
            </a:r>
            <a:r>
              <a:rPr lang="el-GR" sz="2400" dirty="0" smtClean="0">
                <a:latin typeface="Arial" panose="020B0604020202020204" pitchFamily="34" charset="0"/>
              </a:rPr>
              <a:t>εξαθλιωμένος λαός</a:t>
            </a:r>
          </a:p>
          <a:p>
            <a:pPr>
              <a:buFont typeface="+mj-lt"/>
              <a:buAutoNum type="arabicPeriod"/>
            </a:pPr>
            <a:endParaRPr lang="el-GR" sz="2400" dirty="0"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l-GR" sz="2400" b="1" dirty="0" smtClean="0">
                <a:latin typeface="Arial" panose="020B0604020202020204" pitchFamily="34" charset="0"/>
              </a:rPr>
              <a:t> </a:t>
            </a:r>
            <a:r>
              <a:rPr lang="el-GR" sz="2400" dirty="0" smtClean="0">
                <a:latin typeface="Arial" panose="020B0604020202020204" pitchFamily="34" charset="0"/>
              </a:rPr>
              <a:t>ληστές </a:t>
            </a:r>
            <a:r>
              <a:rPr lang="el-GR" sz="2400" dirty="0">
                <a:latin typeface="Arial" panose="020B0604020202020204" pitchFamily="34" charset="0"/>
              </a:rPr>
              <a:t>και πειρατές ελέγχουν μεγάλες </a:t>
            </a:r>
            <a:r>
              <a:rPr lang="el-GR" sz="2400" dirty="0" smtClean="0">
                <a:latin typeface="Arial" panose="020B0604020202020204" pitchFamily="34" charset="0"/>
              </a:rPr>
              <a:t>περιοχές</a:t>
            </a:r>
          </a:p>
          <a:p>
            <a:pPr>
              <a:buFont typeface="+mj-lt"/>
              <a:buAutoNum type="arabicPeriod"/>
            </a:pPr>
            <a:endParaRPr lang="el-GR" sz="2400" dirty="0"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l-GR" sz="2400" b="1" dirty="0" smtClean="0">
                <a:latin typeface="Arial" panose="020B0604020202020204" pitchFamily="34" charset="0"/>
              </a:rPr>
              <a:t> </a:t>
            </a:r>
            <a:r>
              <a:rPr lang="el-GR" sz="2400" dirty="0" smtClean="0">
                <a:latin typeface="Arial" panose="020B0604020202020204" pitchFamily="34" charset="0"/>
              </a:rPr>
              <a:t>ο </a:t>
            </a:r>
            <a:r>
              <a:rPr lang="el-GR" sz="2400" dirty="0">
                <a:latin typeface="Arial" panose="020B0604020202020204" pitchFamily="34" charset="0"/>
              </a:rPr>
              <a:t>αιγυπτιακός στρατός παραμένει στη </a:t>
            </a:r>
            <a:r>
              <a:rPr lang="el-GR" sz="2400" dirty="0" smtClean="0">
                <a:latin typeface="Arial" panose="020B0604020202020204" pitchFamily="34" charset="0"/>
              </a:rPr>
              <a:t>Ν.Δ. </a:t>
            </a:r>
            <a:r>
              <a:rPr lang="el-GR" sz="2400" dirty="0">
                <a:latin typeface="Arial" panose="020B0604020202020204" pitchFamily="34" charset="0"/>
              </a:rPr>
              <a:t>Πελοπόννησο </a:t>
            </a:r>
            <a:endParaRPr lang="el-GR" sz="2400" dirty="0" smtClean="0">
              <a:latin typeface="Arial" panose="020B0604020202020204" pitchFamily="34" charset="0"/>
            </a:endParaRPr>
          </a:p>
          <a:p>
            <a:endParaRPr lang="el-GR" sz="2400" dirty="0">
              <a:latin typeface="Arial" panose="020B0604020202020204" pitchFamily="34" charset="0"/>
            </a:endParaRPr>
          </a:p>
          <a:p>
            <a:r>
              <a:rPr lang="el-GR" sz="2400" b="1" dirty="0" smtClean="0">
                <a:latin typeface="Arial" panose="020B0604020202020204" pitchFamily="34" charset="0"/>
              </a:rPr>
              <a:t>4. </a:t>
            </a:r>
            <a:r>
              <a:rPr lang="el-GR" sz="2400" dirty="0" smtClean="0">
                <a:latin typeface="Arial" panose="020B0604020202020204" pitchFamily="34" charset="0"/>
              </a:rPr>
              <a:t>ο </a:t>
            </a:r>
            <a:r>
              <a:rPr lang="el-GR" sz="2400" dirty="0">
                <a:latin typeface="Arial" panose="020B0604020202020204" pitchFamily="34" charset="0"/>
              </a:rPr>
              <a:t>τουρκικός στρατός παραμένεις στη Στερεά </a:t>
            </a:r>
            <a:r>
              <a:rPr lang="el-GR" sz="2400" dirty="0" smtClean="0">
                <a:latin typeface="Arial" panose="020B0604020202020204" pitchFamily="34" charset="0"/>
              </a:rPr>
              <a:t>Ελλάδα</a:t>
            </a:r>
          </a:p>
          <a:p>
            <a:pPr>
              <a:buFont typeface="+mj-lt"/>
              <a:buAutoNum type="arabicPeriod"/>
            </a:pPr>
            <a:endParaRPr lang="el-GR" sz="2400" dirty="0"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endParaRPr lang="el-GR" sz="2400" dirty="0" smtClean="0">
              <a:latin typeface="Arial" panose="020B0604020202020204" pitchFamily="34" charset="0"/>
            </a:endParaRPr>
          </a:p>
          <a:p>
            <a:r>
              <a:rPr lang="el-GR" sz="2400" dirty="0">
                <a:latin typeface="Arial" panose="020B0604020202020204" pitchFamily="34" charset="0"/>
              </a:rPr>
              <a:t> </a:t>
            </a:r>
            <a:endParaRPr lang="el-GR" sz="24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89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66192" y="270028"/>
            <a:ext cx="9566031" cy="637097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latin typeface="Arial" panose="020B0604020202020204" pitchFamily="34" charset="0"/>
              </a:rPr>
              <a:t/>
            </a:r>
            <a:br>
              <a:rPr lang="el-GR" sz="2400" b="1" dirty="0">
                <a:latin typeface="Arial" panose="020B0604020202020204" pitchFamily="34" charset="0"/>
              </a:rPr>
            </a:br>
            <a:r>
              <a:rPr lang="el-GR" sz="2400" b="1" dirty="0">
                <a:latin typeface="Arial" panose="020B0604020202020204" pitchFamily="34" charset="0"/>
              </a:rPr>
              <a:t>​Ο Ι. Καποδίστριας στο διπλωματικό πεδίο </a:t>
            </a:r>
            <a:endParaRPr lang="el-GR" sz="2400" b="1" dirty="0" smtClean="0">
              <a:latin typeface="Arial" panose="020B0604020202020204" pitchFamily="34" charset="0"/>
            </a:endParaRPr>
          </a:p>
          <a:p>
            <a:pPr algn="ctr"/>
            <a:r>
              <a:rPr lang="el-GR" sz="2400" b="1" dirty="0" smtClean="0">
                <a:latin typeface="Arial" panose="020B0604020202020204" pitchFamily="34" charset="0"/>
              </a:rPr>
              <a:t>έχει </a:t>
            </a:r>
            <a:r>
              <a:rPr lang="el-GR" sz="2400" b="1" dirty="0">
                <a:latin typeface="Arial" panose="020B0604020202020204" pitchFamily="34" charset="0"/>
              </a:rPr>
              <a:t>σκοπό να επιτύχει: </a:t>
            </a:r>
            <a:endParaRPr lang="el-GR" sz="2400" b="1" dirty="0" smtClean="0">
              <a:latin typeface="Arial" panose="020B0604020202020204" pitchFamily="34" charset="0"/>
            </a:endParaRPr>
          </a:p>
          <a:p>
            <a:endParaRPr lang="el-GR" sz="2400" dirty="0"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αναγνώριση </a:t>
            </a:r>
            <a:r>
              <a:rPr lang="el-GR" sz="2400" dirty="0">
                <a:latin typeface="Arial" panose="020B0604020202020204" pitchFamily="34" charset="0"/>
              </a:rPr>
              <a:t>της ανεξαρτησίας της Ελλάδας</a:t>
            </a:r>
            <a:br>
              <a:rPr lang="el-GR" sz="2400" dirty="0">
                <a:latin typeface="Arial" panose="020B0604020202020204" pitchFamily="34" charset="0"/>
              </a:rPr>
            </a:br>
            <a:endParaRPr lang="el-GR" sz="2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 εξασφάλιση </a:t>
            </a:r>
            <a:r>
              <a:rPr lang="el-GR" sz="2400" dirty="0">
                <a:latin typeface="Arial" panose="020B0604020202020204" pitchFamily="34" charset="0"/>
              </a:rPr>
              <a:t>όσο το δυνατόν περισσότερων εδαφών για το ελληνικό κράτος</a:t>
            </a:r>
            <a:br>
              <a:rPr lang="el-GR" sz="2400" dirty="0">
                <a:latin typeface="Arial" panose="020B0604020202020204" pitchFamily="34" charset="0"/>
              </a:rPr>
            </a:br>
            <a:endParaRPr lang="el-GR" sz="2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 Παράλληλα</a:t>
            </a:r>
            <a:r>
              <a:rPr lang="el-GR" sz="2400" dirty="0">
                <a:latin typeface="Arial" panose="020B0604020202020204" pitchFamily="34" charset="0"/>
              </a:rPr>
              <a:t>, τη δημιουργία ενός σύγχρονου κράτους με ισχυρή κεντρική εξουσία κατά τα πρότυπα των αναπτυγμένων κρατών της δυτικής Ευρώπης.</a:t>
            </a:r>
            <a:br>
              <a:rPr lang="el-GR" sz="2400" dirty="0">
                <a:latin typeface="Arial" panose="020B0604020202020204" pitchFamily="34" charset="0"/>
              </a:rPr>
            </a:br>
            <a:endParaRPr lang="el-GR" sz="2400" dirty="0">
              <a:latin typeface="Arial" panose="020B0604020202020204" pitchFamily="34" charset="0"/>
            </a:endParaRPr>
          </a:p>
          <a:p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=&gt; Ο Καποδίστριας έθεσε τις βάσεις της οικονομίας, της δημόσιας διοίκησης, του στρατού και της εκπαίδευσης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251904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89286" y="824107"/>
            <a:ext cx="9671538" cy="526297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l-GR" sz="2400" b="1" dirty="0" smtClean="0">
              <a:latin typeface="Arial" panose="020B0604020202020204" pitchFamily="34" charset="0"/>
            </a:endParaRPr>
          </a:p>
          <a:p>
            <a:r>
              <a:rPr lang="el-GR" sz="2400" b="1" dirty="0" smtClean="0">
                <a:latin typeface="Arial" panose="020B0604020202020204" pitchFamily="34" charset="0"/>
              </a:rPr>
              <a:t>Πολίτευμα </a:t>
            </a:r>
            <a:r>
              <a:rPr lang="el-GR" sz="2400" b="1" dirty="0">
                <a:latin typeface="Arial" panose="020B0604020202020204" pitchFamily="34" charset="0"/>
              </a:rPr>
              <a:t>και Διοίκηση:</a:t>
            </a:r>
            <a:br>
              <a:rPr lang="el-GR" sz="2400" b="1" dirty="0">
                <a:latin typeface="Arial" panose="020B0604020202020204" pitchFamily="34" charset="0"/>
              </a:rPr>
            </a:br>
            <a:r>
              <a:rPr lang="el-GR" sz="2400" b="1" dirty="0">
                <a:latin typeface="Arial" panose="020B0604020202020204" pitchFamily="34" charset="0"/>
              </a:rPr>
              <a:t/>
            </a:r>
            <a:br>
              <a:rPr lang="el-GR" sz="2400" b="1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Ο Καποδίστριας</a:t>
            </a:r>
            <a:r>
              <a:rPr lang="el-GR" sz="2400" dirty="0" smtClean="0">
                <a:latin typeface="Arial" panose="020B0604020202020204" pitchFamily="34" charset="0"/>
              </a:rPr>
              <a:t>:</a:t>
            </a:r>
          </a:p>
          <a:p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dirty="0">
                <a:latin typeface="Arial" panose="020B0604020202020204" pitchFamily="34" charset="0"/>
              </a:rPr>
              <a:t>α) </a:t>
            </a:r>
            <a:r>
              <a:rPr lang="el-GR" sz="2400" dirty="0">
                <a:latin typeface="Arial" panose="020B0604020202020204" pitchFamily="34" charset="0"/>
              </a:rPr>
              <a:t>ανέστειλε την ισχύ του Συντάγματος της Τροιζήνας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dirty="0">
                <a:latin typeface="Arial" panose="020B0604020202020204" pitchFamily="34" charset="0"/>
              </a:rPr>
              <a:t>β) </a:t>
            </a:r>
            <a:r>
              <a:rPr lang="el-GR" sz="2400" dirty="0">
                <a:latin typeface="Arial" panose="020B0604020202020204" pitchFamily="34" charset="0"/>
              </a:rPr>
              <a:t>συγκέντρωσε όλες τις εξουσίες στα χέρια του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Η Δ' Εθνοσυνέλευση επικύρωσε τις αποφάσεις του Καποδίστρια (Άργος 1829</a:t>
            </a:r>
            <a:r>
              <a:rPr lang="el-GR" sz="2400" dirty="0" smtClean="0">
                <a:latin typeface="Arial" panose="020B0604020202020204" pitchFamily="34" charset="0"/>
              </a:rPr>
              <a:t>).</a:t>
            </a:r>
          </a:p>
          <a:p>
            <a:endParaRPr lang="el-GR" sz="2400" dirty="0">
              <a:latin typeface="Arial" panose="020B0604020202020204" pitchFamily="34" charset="0"/>
            </a:endParaRPr>
          </a:p>
          <a:p>
            <a:endParaRPr lang="el-GR" sz="2400" dirty="0" smtClean="0">
              <a:latin typeface="Arial" panose="020B0604020202020204" pitchFamily="34" charset="0"/>
            </a:endParaRP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62947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36772" y="682715"/>
            <a:ext cx="7791609" cy="55092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l-GR" sz="3200" dirty="0" smtClean="0">
              <a:hlinkClick r:id="rId2"/>
            </a:endParaRPr>
          </a:p>
          <a:p>
            <a:r>
              <a:rPr lang="en-US" sz="3200" dirty="0" smtClean="0">
                <a:hlinkClick r:id="rId2"/>
              </a:rPr>
              <a:t>https</a:t>
            </a:r>
            <a:r>
              <a:rPr lang="en-US" sz="3200" dirty="0">
                <a:hlinkClick r:id="rId2"/>
              </a:rPr>
              <a:t>://</a:t>
            </a:r>
            <a:r>
              <a:rPr lang="en-US" sz="3200" dirty="0" smtClean="0">
                <a:hlinkClick r:id="rId2"/>
              </a:rPr>
              <a:t>www.youtube.com/watch?v=FLDusDYY3jc</a:t>
            </a:r>
            <a:endParaRPr lang="el-GR" sz="3200" dirty="0" smtClean="0"/>
          </a:p>
          <a:p>
            <a:endParaRPr lang="el-GR" sz="3200" dirty="0"/>
          </a:p>
          <a:p>
            <a:r>
              <a:rPr lang="el-GR" sz="3200" b="1" dirty="0"/>
              <a:t>ΙΩΑΝΝΗΣ ΚΑΠΟΔΙΣΤΡΙΑΣ </a:t>
            </a:r>
            <a:r>
              <a:rPr lang="el-GR" sz="3200" b="1" dirty="0" smtClean="0"/>
              <a:t>– </a:t>
            </a:r>
          </a:p>
          <a:p>
            <a:r>
              <a:rPr lang="el-GR" sz="3200" b="1" dirty="0" smtClean="0"/>
              <a:t>ΜΕΓΑΛΟΙ </a:t>
            </a:r>
            <a:r>
              <a:rPr lang="el-GR" sz="3200" b="1" dirty="0"/>
              <a:t>ΕΛΛΗΝΕΣ </a:t>
            </a:r>
            <a:r>
              <a:rPr lang="el-GR" sz="3200" b="1" dirty="0" smtClean="0"/>
              <a:t>– </a:t>
            </a:r>
          </a:p>
          <a:p>
            <a:r>
              <a:rPr lang="el-GR" sz="3200" b="1" dirty="0" smtClean="0"/>
              <a:t>ΣΚΑΪ </a:t>
            </a:r>
            <a:r>
              <a:rPr lang="el-GR" sz="3200" b="1" dirty="0"/>
              <a:t>- </a:t>
            </a:r>
            <a:r>
              <a:rPr lang="el-GR" sz="3200" b="1" dirty="0" smtClean="0"/>
              <a:t>2009</a:t>
            </a:r>
            <a:endParaRPr lang="el-GR" sz="3200" dirty="0" smtClean="0"/>
          </a:p>
          <a:p>
            <a:endParaRPr lang="el-GR" sz="3200" dirty="0"/>
          </a:p>
          <a:p>
            <a:endParaRPr lang="el-GR" sz="3200" dirty="0" smtClean="0"/>
          </a:p>
          <a:p>
            <a:endParaRPr lang="el-GR" sz="3200" dirty="0" smtClean="0"/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223406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5251" y="1201412"/>
            <a:ext cx="4746317" cy="489364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sz="2400" b="1" dirty="0" smtClean="0">
                <a:latin typeface="Arial" panose="020B0604020202020204" pitchFamily="34" charset="0"/>
              </a:rPr>
              <a:t>Ένοπλες δυνάμεις</a:t>
            </a:r>
          </a:p>
          <a:p>
            <a:pPr>
              <a:buFont typeface="+mj-lt"/>
              <a:buAutoNum type="arabicPeriod"/>
            </a:pPr>
            <a:endParaRPr lang="el-GR" sz="2400" b="1" dirty="0">
              <a:latin typeface="Arial" panose="020B0604020202020204" pitchFamily="34" charset="0"/>
            </a:endParaRPr>
          </a:p>
          <a:p>
            <a:r>
              <a:rPr lang="el-GR" sz="2400" b="1" dirty="0" smtClean="0">
                <a:latin typeface="Arial" panose="020B0604020202020204" pitchFamily="34" charset="0"/>
              </a:rPr>
              <a:t>Ο </a:t>
            </a:r>
            <a:r>
              <a:rPr lang="el-GR" sz="2400" b="1" dirty="0">
                <a:latin typeface="Arial" panose="020B0604020202020204" pitchFamily="34" charset="0"/>
              </a:rPr>
              <a:t>Καποδίστριας</a:t>
            </a:r>
            <a:r>
              <a:rPr lang="el-GR" sz="2400" b="1" dirty="0" smtClean="0">
                <a:latin typeface="Arial" panose="020B0604020202020204" pitchFamily="34" charset="0"/>
              </a:rPr>
              <a:t>:</a:t>
            </a:r>
          </a:p>
          <a:p>
            <a:endParaRPr lang="el-GR" sz="2400" dirty="0">
              <a:latin typeface="Arial" panose="020B0604020202020204" pitchFamily="34" charset="0"/>
            </a:endParaRPr>
          </a:p>
          <a:p>
            <a:r>
              <a:rPr lang="el-GR" sz="2400" b="1" dirty="0" smtClean="0">
                <a:latin typeface="Arial" panose="020B0604020202020204" pitchFamily="34" charset="0"/>
              </a:rPr>
              <a:t>1. </a:t>
            </a:r>
            <a:r>
              <a:rPr lang="el-GR" sz="2400" dirty="0" smtClean="0">
                <a:latin typeface="Arial" panose="020B0604020202020204" pitchFamily="34" charset="0"/>
              </a:rPr>
              <a:t>Συγκρότησε </a:t>
            </a:r>
            <a:r>
              <a:rPr lang="el-GR" sz="2400" dirty="0">
                <a:latin typeface="Arial" panose="020B0604020202020204" pitchFamily="34" charset="0"/>
              </a:rPr>
              <a:t>τακτικό στρατό, αξιοποιώντας τους αγωνιστές της επανάστασης.</a:t>
            </a:r>
          </a:p>
          <a:p>
            <a:r>
              <a:rPr lang="el-GR" sz="2400" b="1" dirty="0" smtClean="0">
                <a:latin typeface="Arial" panose="020B0604020202020204" pitchFamily="34" charset="0"/>
              </a:rPr>
              <a:t>2. </a:t>
            </a:r>
            <a:r>
              <a:rPr lang="el-GR" sz="2400" dirty="0" smtClean="0">
                <a:latin typeface="Arial" panose="020B0604020202020204" pitchFamily="34" charset="0"/>
              </a:rPr>
              <a:t>Ίδρυσε </a:t>
            </a:r>
            <a:r>
              <a:rPr lang="el-GR" sz="2400" dirty="0">
                <a:latin typeface="Arial" panose="020B0604020202020204" pitchFamily="34" charset="0"/>
              </a:rPr>
              <a:t>τον "Λόχο των Ευελπίδων".</a:t>
            </a:r>
          </a:p>
          <a:p>
            <a:r>
              <a:rPr lang="el-GR" sz="2400" b="1" dirty="0" smtClean="0">
                <a:latin typeface="Arial" panose="020B0604020202020204" pitchFamily="34" charset="0"/>
              </a:rPr>
              <a:t>3. </a:t>
            </a:r>
            <a:r>
              <a:rPr lang="el-GR" sz="2400" dirty="0" smtClean="0">
                <a:latin typeface="Arial" panose="020B0604020202020204" pitchFamily="34" charset="0"/>
              </a:rPr>
              <a:t>Οργάνωσε </a:t>
            </a:r>
            <a:r>
              <a:rPr lang="el-GR" sz="2400" dirty="0">
                <a:latin typeface="Arial" panose="020B0604020202020204" pitchFamily="34" charset="0"/>
              </a:rPr>
              <a:t>τακτικό πολεμικό ναυτικό</a:t>
            </a:r>
          </a:p>
          <a:p>
            <a:r>
              <a:rPr lang="el-GR" sz="2400" b="1" dirty="0" smtClean="0">
                <a:latin typeface="Arial" panose="020B0604020202020204" pitchFamily="34" charset="0"/>
              </a:rPr>
              <a:t>4. </a:t>
            </a:r>
            <a:r>
              <a:rPr lang="el-GR" sz="2400" dirty="0" smtClean="0">
                <a:latin typeface="Arial" panose="020B0604020202020204" pitchFamily="34" charset="0"/>
              </a:rPr>
              <a:t>Καταπολέμησε </a:t>
            </a:r>
            <a:r>
              <a:rPr lang="el-GR" sz="2400" dirty="0">
                <a:latin typeface="Arial" panose="020B0604020202020204" pitchFamily="34" charset="0"/>
              </a:rPr>
              <a:t>την πειρατεία. </a:t>
            </a:r>
            <a:endParaRPr lang="el-GR" sz="2400" dirty="0" smtClean="0">
              <a:latin typeface="Arial" panose="020B0604020202020204" pitchFamily="34" charset="0"/>
            </a:endParaRPr>
          </a:p>
          <a:p>
            <a:endParaRPr lang="el-GR" sz="2400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85183" y="1292086"/>
            <a:ext cx="6003234" cy="489364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2A2A2A"/>
                </a:solidFill>
                <a:latin typeface="Arial" panose="020B0604020202020204" pitchFamily="34" charset="0"/>
              </a:rPr>
              <a:t>Οικονομία</a:t>
            </a:r>
          </a:p>
          <a:p>
            <a:endParaRPr lang="el-GR" sz="2400" dirty="0">
              <a:solidFill>
                <a:srgbClr val="2A2A2A"/>
              </a:solidFill>
              <a:latin typeface="Arial" panose="020B0604020202020204" pitchFamily="34" charset="0"/>
            </a:endParaRPr>
          </a:p>
          <a:p>
            <a:r>
              <a:rPr lang="el-GR" sz="2400" b="1" dirty="0" smtClean="0">
                <a:solidFill>
                  <a:srgbClr val="2A2A2A"/>
                </a:solidFill>
                <a:latin typeface="Arial" panose="020B0604020202020204" pitchFamily="34" charset="0"/>
              </a:rPr>
              <a:t>Ο </a:t>
            </a:r>
            <a:r>
              <a:rPr lang="el-GR" sz="2400" b="1" dirty="0">
                <a:solidFill>
                  <a:srgbClr val="2A2A2A"/>
                </a:solidFill>
                <a:latin typeface="Arial" panose="020B0604020202020204" pitchFamily="34" charset="0"/>
              </a:rPr>
              <a:t>Καποδίστριας</a:t>
            </a:r>
            <a:r>
              <a:rPr lang="el-GR" sz="2400" b="1" dirty="0" smtClean="0">
                <a:solidFill>
                  <a:srgbClr val="2A2A2A"/>
                </a:solidFill>
                <a:latin typeface="Arial" panose="020B0604020202020204" pitchFamily="34" charset="0"/>
              </a:rPr>
              <a:t>:</a:t>
            </a:r>
          </a:p>
          <a:p>
            <a:r>
              <a:rPr lang="el-GR" sz="2400" dirty="0"/>
              <a:t/>
            </a:r>
            <a:br>
              <a:rPr lang="el-GR" sz="2400" dirty="0"/>
            </a:br>
            <a:r>
              <a:rPr lang="el-GR" sz="2400" b="1" dirty="0">
                <a:solidFill>
                  <a:srgbClr val="2A2A2A"/>
                </a:solidFill>
                <a:latin typeface="Arial" panose="020B0604020202020204" pitchFamily="34" charset="0"/>
              </a:rPr>
              <a:t>α) </a:t>
            </a:r>
            <a:r>
              <a:rPr lang="el-GR" sz="2400" dirty="0">
                <a:solidFill>
                  <a:srgbClr val="2A2A2A"/>
                </a:solidFill>
                <a:latin typeface="Arial" panose="020B0604020202020204" pitchFamily="34" charset="0"/>
              </a:rPr>
              <a:t>από εισφορές Ελλήνων του Εξωτερικού και φιλελλήνων σχημάτισε ένα πρώτο κρατικό ταμείο.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b="1" dirty="0">
                <a:solidFill>
                  <a:srgbClr val="2A2A2A"/>
                </a:solidFill>
                <a:latin typeface="Arial" panose="020B0604020202020204" pitchFamily="34" charset="0"/>
              </a:rPr>
              <a:t>β) </a:t>
            </a:r>
            <a:r>
              <a:rPr lang="el-GR" sz="2400" dirty="0">
                <a:solidFill>
                  <a:srgbClr val="2A2A2A"/>
                </a:solidFill>
                <a:latin typeface="Arial" panose="020B0604020202020204" pitchFamily="34" charset="0"/>
              </a:rPr>
              <a:t>Ίδρυσε Τράπεζα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b="1" dirty="0">
                <a:solidFill>
                  <a:srgbClr val="2A2A2A"/>
                </a:solidFill>
                <a:latin typeface="Arial" panose="020B0604020202020204" pitchFamily="34" charset="0"/>
              </a:rPr>
              <a:t>γ) </a:t>
            </a:r>
            <a:r>
              <a:rPr lang="el-GR" sz="2400" dirty="0">
                <a:solidFill>
                  <a:srgbClr val="2A2A2A"/>
                </a:solidFill>
                <a:latin typeface="Arial" panose="020B0604020202020204" pitchFamily="34" charset="0"/>
              </a:rPr>
              <a:t>Έκοψε νόμισμα (φοίνικα).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b="1" dirty="0">
                <a:solidFill>
                  <a:srgbClr val="2A2A2A"/>
                </a:solidFill>
                <a:latin typeface="Arial" panose="020B0604020202020204" pitchFamily="34" charset="0"/>
              </a:rPr>
              <a:t>δ) </a:t>
            </a:r>
            <a:r>
              <a:rPr lang="el-GR" sz="2400" dirty="0">
                <a:solidFill>
                  <a:srgbClr val="2A2A2A"/>
                </a:solidFill>
                <a:latin typeface="Arial" panose="020B0604020202020204" pitchFamily="34" charset="0"/>
              </a:rPr>
              <a:t>Περιόρισε δραστικά τις δημόσιες δαπάνες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b="1" dirty="0">
                <a:solidFill>
                  <a:srgbClr val="2A2A2A"/>
                </a:solidFill>
                <a:latin typeface="Arial" panose="020B0604020202020204" pitchFamily="34" charset="0"/>
              </a:rPr>
              <a:t>ε) </a:t>
            </a:r>
            <a:r>
              <a:rPr lang="el-GR" sz="2400" dirty="0">
                <a:solidFill>
                  <a:srgbClr val="2A2A2A"/>
                </a:solidFill>
                <a:latin typeface="Arial" panose="020B0604020202020204" pitchFamily="34" charset="0"/>
              </a:rPr>
              <a:t>προσπάθησε να εκσυγχρονίσει τη γεωργία </a:t>
            </a:r>
            <a:r>
              <a:rPr lang="el-GR" sz="2400" dirty="0">
                <a:solidFill>
                  <a:srgbClr val="34946E"/>
                </a:solidFill>
                <a:latin typeface="Arial" panose="020B0604020202020204" pitchFamily="34" charset="0"/>
                <a:hlinkClick r:id="rId2"/>
              </a:rPr>
              <a:t>(π.χ. καλλιέργεια πατάτας). 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677549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93122" y="483303"/>
            <a:ext cx="7964557" cy="600164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sz="2400" b="1" dirty="0" smtClean="0">
                <a:latin typeface="Arial" panose="020B0604020202020204" pitchFamily="34" charset="0"/>
              </a:rPr>
              <a:t>Εκπαίδευση</a:t>
            </a:r>
          </a:p>
          <a:p>
            <a:r>
              <a:rPr lang="el-GR" sz="2400" b="1" dirty="0">
                <a:latin typeface="Arial" panose="020B0604020202020204" pitchFamily="34" charset="0"/>
              </a:rPr>
              <a:t/>
            </a:r>
            <a:br>
              <a:rPr lang="el-GR" sz="2400" b="1" dirty="0">
                <a:latin typeface="Arial" panose="020B0604020202020204" pitchFamily="34" charset="0"/>
              </a:rPr>
            </a:br>
            <a:r>
              <a:rPr lang="el-GR" sz="2400" b="1" dirty="0">
                <a:latin typeface="Arial" panose="020B0604020202020204" pitchFamily="34" charset="0"/>
              </a:rPr>
              <a:t>Ο Καποδίστριας ίδρυσε</a:t>
            </a:r>
            <a:r>
              <a:rPr lang="el-GR" sz="2400" b="1" dirty="0" smtClean="0">
                <a:latin typeface="Arial" panose="020B0604020202020204" pitchFamily="34" charset="0"/>
              </a:rPr>
              <a:t>:</a:t>
            </a:r>
          </a:p>
          <a:p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dirty="0">
                <a:latin typeface="Arial" panose="020B0604020202020204" pitchFamily="34" charset="0"/>
              </a:rPr>
              <a:t>1. </a:t>
            </a:r>
            <a:r>
              <a:rPr lang="el-GR" sz="2400" dirty="0">
                <a:latin typeface="Arial" panose="020B0604020202020204" pitchFamily="34" charset="0"/>
              </a:rPr>
              <a:t>Το </a:t>
            </a:r>
            <a:r>
              <a:rPr lang="el-GR" sz="2400" i="1" u="sng" dirty="0">
                <a:latin typeface="Arial" panose="020B0604020202020204" pitchFamily="34" charset="0"/>
              </a:rPr>
              <a:t>Ορφανοτροφείο της Αίγινας</a:t>
            </a:r>
            <a:r>
              <a:rPr lang="el-GR" sz="2400" dirty="0">
                <a:latin typeface="Arial" panose="020B0604020202020204" pitchFamily="34" charset="0"/>
              </a:rPr>
              <a:t> που περιλάμβανε: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                α)  τρία αλληλοδιδακτικά σχολεία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                β) τρία ελληνικά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                γ) χειροτεχνία (επαγγελματικές σχολές).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dirty="0">
                <a:latin typeface="Arial" panose="020B0604020202020204" pitchFamily="34" charset="0"/>
              </a:rPr>
              <a:t>2. </a:t>
            </a:r>
            <a:r>
              <a:rPr lang="el-GR" sz="2400" dirty="0">
                <a:latin typeface="Arial" panose="020B0604020202020204" pitchFamily="34" charset="0"/>
              </a:rPr>
              <a:t>Το </a:t>
            </a:r>
            <a:r>
              <a:rPr lang="el-GR" sz="2400" i="1" u="sng" dirty="0">
                <a:latin typeface="Arial" panose="020B0604020202020204" pitchFamily="34" charset="0"/>
              </a:rPr>
              <a:t>Πρότυπον Σχολείον</a:t>
            </a:r>
            <a:r>
              <a:rPr lang="el-GR" sz="2400" i="1" dirty="0">
                <a:latin typeface="Arial" panose="020B0604020202020204" pitchFamily="34" charset="0"/>
              </a:rPr>
              <a:t> </a:t>
            </a:r>
            <a:r>
              <a:rPr lang="el-GR" sz="2400" dirty="0">
                <a:latin typeface="Arial" panose="020B0604020202020204" pitchFamily="34" charset="0"/>
              </a:rPr>
              <a:t>για εκπαίδευση δασκάλων σε αλληλοδιδακτικά σχολεία.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dirty="0">
                <a:latin typeface="Arial" panose="020B0604020202020204" pitchFamily="34" charset="0"/>
              </a:rPr>
              <a:t>3. </a:t>
            </a:r>
            <a:r>
              <a:rPr lang="el-GR" sz="2400" dirty="0">
                <a:latin typeface="Arial" panose="020B0604020202020204" pitchFamily="34" charset="0"/>
              </a:rPr>
              <a:t>Το </a:t>
            </a:r>
            <a:r>
              <a:rPr lang="el-GR" sz="2400" i="1" u="sng" dirty="0">
                <a:latin typeface="Arial" panose="020B0604020202020204" pitchFamily="34" charset="0"/>
              </a:rPr>
              <a:t>Κεντρικόν Σχολείον</a:t>
            </a:r>
            <a:r>
              <a:rPr lang="el-GR" sz="2400" i="1" dirty="0">
                <a:latin typeface="Arial" panose="020B0604020202020204" pitchFamily="34" charset="0"/>
              </a:rPr>
              <a:t> </a:t>
            </a:r>
            <a:r>
              <a:rPr lang="el-GR" sz="2400" dirty="0">
                <a:latin typeface="Arial" panose="020B0604020202020204" pitchFamily="34" charset="0"/>
              </a:rPr>
              <a:t>για όσους επιθυμούσαν να συνεχίσουν τις σπουδές τους στο εξωτερικό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dirty="0">
                <a:latin typeface="Arial" panose="020B0604020202020204" pitchFamily="34" charset="0"/>
              </a:rPr>
              <a:t>4. </a:t>
            </a:r>
            <a:r>
              <a:rPr lang="el-GR" sz="2400" dirty="0">
                <a:latin typeface="Arial" panose="020B0604020202020204" pitchFamily="34" charset="0"/>
              </a:rPr>
              <a:t>Το </a:t>
            </a:r>
            <a:r>
              <a:rPr lang="el-GR" sz="2400" i="1" u="sng" dirty="0">
                <a:latin typeface="Arial" panose="020B0604020202020204" pitchFamily="34" charset="0"/>
              </a:rPr>
              <a:t>Πρότυπον Αγροκήπιον</a:t>
            </a:r>
            <a:r>
              <a:rPr lang="el-GR" sz="2400" i="1" dirty="0">
                <a:latin typeface="Arial" panose="020B0604020202020204" pitchFamily="34" charset="0"/>
              </a:rPr>
              <a:t> </a:t>
            </a:r>
            <a:r>
              <a:rPr lang="el-GR" sz="2400" dirty="0">
                <a:latin typeface="Arial" panose="020B0604020202020204" pitchFamily="34" charset="0"/>
              </a:rPr>
              <a:t> στην Τίρυνθα.  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 smtClean="0">
                <a:latin typeface="Arial" panose="020B0604020202020204" pitchFamily="34" charset="0"/>
              </a:rPr>
              <a:t>=&gt; Δεν </a:t>
            </a:r>
            <a:r>
              <a:rPr lang="el-GR" sz="2400" dirty="0">
                <a:latin typeface="Arial" panose="020B0604020202020204" pitchFamily="34" charset="0"/>
              </a:rPr>
              <a:t>προχώρησε στην ίδρυση Πανεπιστημίου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717689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6763" y="302359"/>
            <a:ext cx="9157253" cy="612475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2A2A2A"/>
                </a:solidFill>
                <a:latin typeface="Arial" panose="020B0604020202020204" pitchFamily="34" charset="0"/>
              </a:rPr>
              <a:t>Ολοκλήρωση της Επανάστασης</a:t>
            </a:r>
          </a:p>
          <a:p>
            <a:endParaRPr lang="el-GR" sz="2800" dirty="0">
              <a:solidFill>
                <a:srgbClr val="2A2A2A"/>
              </a:solidFill>
              <a:latin typeface="Arial" panose="020B0604020202020204" pitchFamily="34" charset="0"/>
            </a:endParaRPr>
          </a:p>
          <a:p>
            <a:endParaRPr lang="el-GR" sz="2800" dirty="0" smtClean="0">
              <a:solidFill>
                <a:srgbClr val="2A2A2A"/>
              </a:solidFill>
              <a:latin typeface="Arial" panose="020B0604020202020204" pitchFamily="34" charset="0"/>
            </a:endParaRPr>
          </a:p>
          <a:p>
            <a:r>
              <a:rPr lang="el-GR" sz="2800" dirty="0" smtClean="0">
                <a:solidFill>
                  <a:srgbClr val="2A2A2A"/>
                </a:solidFill>
                <a:latin typeface="Arial" panose="020B0604020202020204" pitchFamily="34" charset="0"/>
              </a:rPr>
              <a:t>Εκκρεμότητες </a:t>
            </a:r>
            <a:r>
              <a:rPr lang="el-GR" sz="2800" dirty="0">
                <a:solidFill>
                  <a:srgbClr val="2A2A2A"/>
                </a:solidFill>
                <a:latin typeface="Arial" panose="020B0604020202020204" pitchFamily="34" charset="0"/>
              </a:rPr>
              <a:t>κατά την άφιξη του Καποδίστρια</a:t>
            </a:r>
            <a:r>
              <a:rPr lang="el-GR" sz="2800" dirty="0" smtClean="0">
                <a:solidFill>
                  <a:srgbClr val="2A2A2A"/>
                </a:solidFill>
                <a:latin typeface="Arial" panose="020B0604020202020204" pitchFamily="34" charset="0"/>
              </a:rPr>
              <a:t>:</a:t>
            </a:r>
          </a:p>
          <a:p>
            <a:r>
              <a:rPr lang="el-GR" sz="2800" dirty="0"/>
              <a:t/>
            </a:r>
            <a:br>
              <a:rPr lang="el-GR" sz="2800" dirty="0"/>
            </a:br>
            <a:r>
              <a:rPr lang="el-GR" sz="2800" b="1" dirty="0">
                <a:solidFill>
                  <a:srgbClr val="2A2A2A"/>
                </a:solidFill>
                <a:latin typeface="Arial" panose="020B0604020202020204" pitchFamily="34" charset="0"/>
              </a:rPr>
              <a:t>α) πολεμικές επιχειρήσεις </a:t>
            </a:r>
            <a:r>
              <a:rPr lang="el-GR" sz="2800" dirty="0">
                <a:solidFill>
                  <a:srgbClr val="2A2A2A"/>
                </a:solidFill>
                <a:latin typeface="Arial" panose="020B0604020202020204" pitchFamily="34" charset="0"/>
              </a:rPr>
              <a:t>(τελευταία μάχη στην Πέτρα της Βοιωτίας, 12/09/1829)</a:t>
            </a:r>
            <a:r>
              <a:rPr lang="el-GR" sz="2800" dirty="0"/>
              <a:t/>
            </a:r>
            <a:br>
              <a:rPr lang="el-GR" sz="2800" dirty="0"/>
            </a:br>
            <a:r>
              <a:rPr lang="el-GR" sz="2800" b="1" dirty="0">
                <a:solidFill>
                  <a:srgbClr val="2A2A2A"/>
                </a:solidFill>
                <a:latin typeface="Arial" panose="020B0604020202020204" pitchFamily="34" charset="0"/>
              </a:rPr>
              <a:t>β) βαθμός ανεξαρτησίας: </a:t>
            </a:r>
            <a:r>
              <a:rPr lang="el-GR" sz="2800" dirty="0">
                <a:solidFill>
                  <a:srgbClr val="2A2A2A"/>
                </a:solidFill>
                <a:latin typeface="Arial" panose="020B0604020202020204" pitchFamily="34" charset="0"/>
              </a:rPr>
              <a:t>σύμφωνα με το Πρωτόκολλο του Λονδίνου (1830) αναγνωριζόταν ανεξάρτητο ελληνικό κράτος με σύνορα τη γραμμή Σπερχειού-Αχελώου. </a:t>
            </a:r>
            <a:r>
              <a:rPr lang="el-GR" sz="2800" dirty="0"/>
              <a:t/>
            </a:r>
            <a:br>
              <a:rPr lang="el-GR" sz="2800" dirty="0"/>
            </a:br>
            <a:r>
              <a:rPr lang="el-GR" sz="2800" b="1" dirty="0">
                <a:solidFill>
                  <a:srgbClr val="2A2A2A"/>
                </a:solidFill>
                <a:latin typeface="Arial" panose="020B0604020202020204" pitchFamily="34" charset="0"/>
              </a:rPr>
              <a:t>γ) τελική ρύθμιση συνόρων: </a:t>
            </a:r>
            <a:r>
              <a:rPr lang="el-GR" sz="2800" dirty="0">
                <a:solidFill>
                  <a:srgbClr val="2A2A2A"/>
                </a:solidFill>
                <a:latin typeface="Arial" panose="020B0604020202020204" pitchFamily="34" charset="0"/>
              </a:rPr>
              <a:t>σύμφωνα με τη Συνθήκη της Κωνσταντινούπολης (1832) αναγνωρίστηκε η γραμμή Αμβρακικού-Παγασητικού</a:t>
            </a:r>
            <a:r>
              <a:rPr lang="el-GR" sz="2800" dirty="0" smtClean="0">
                <a:solidFill>
                  <a:srgbClr val="2A2A2A"/>
                </a:solidFill>
                <a:latin typeface="Arial" panose="020B0604020202020204" pitchFamily="34" charset="0"/>
              </a:rPr>
              <a:t>.</a:t>
            </a: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408639537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</TotalTime>
  <Words>176</Words>
  <Application>Microsoft Office PowerPoint</Application>
  <PresentationFormat>Widescreen</PresentationFormat>
  <Paragraphs>80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Lato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ΤΑΣΙΟΠΟΥΛΟΥ</dc:creator>
  <cp:lastModifiedBy>huawei</cp:lastModifiedBy>
  <cp:revision>4</cp:revision>
  <dcterms:created xsi:type="dcterms:W3CDTF">2023-09-02T23:31:35Z</dcterms:created>
  <dcterms:modified xsi:type="dcterms:W3CDTF">2023-09-03T20:59:06Z</dcterms:modified>
</cp:coreProperties>
</file>