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97" r:id="rId3"/>
    <p:sldId id="303" r:id="rId4"/>
    <p:sldId id="304" r:id="rId5"/>
    <p:sldId id="305" r:id="rId6"/>
    <p:sldId id="306" r:id="rId7"/>
    <p:sldId id="287" r:id="rId8"/>
    <p:sldId id="298" r:id="rId9"/>
    <p:sldId id="269" r:id="rId10"/>
    <p:sldId id="284" r:id="rId11"/>
    <p:sldId id="285" r:id="rId12"/>
    <p:sldId id="286" r:id="rId13"/>
    <p:sldId id="258" r:id="rId14"/>
    <p:sldId id="259" r:id="rId15"/>
    <p:sldId id="283" r:id="rId16"/>
    <p:sldId id="260" r:id="rId17"/>
    <p:sldId id="261" r:id="rId18"/>
    <p:sldId id="264" r:id="rId19"/>
    <p:sldId id="266" r:id="rId20"/>
    <p:sldId id="265" r:id="rId21"/>
    <p:sldId id="275" r:id="rId22"/>
    <p:sldId id="276" r:id="rId23"/>
    <p:sldId id="299" r:id="rId24"/>
    <p:sldId id="277" r:id="rId25"/>
    <p:sldId id="279" r:id="rId26"/>
    <p:sldId id="293" r:id="rId27"/>
    <p:sldId id="300" r:id="rId28"/>
    <p:sldId id="301" r:id="rId29"/>
    <p:sldId id="302" r:id="rId30"/>
    <p:sldId id="280" r:id="rId31"/>
    <p:sldId id="281" r:id="rId32"/>
    <p:sldId id="282" r:id="rId33"/>
    <p:sldId id="263" r:id="rId34"/>
    <p:sldId id="289" r:id="rId35"/>
    <p:sldId id="291" r:id="rId36"/>
    <p:sldId id="290" r:id="rId37"/>
    <p:sldId id="268" r:id="rId38"/>
    <p:sldId id="292" r:id="rId39"/>
    <p:sldId id="267" r:id="rId40"/>
    <p:sldId id="270" r:id="rId41"/>
    <p:sldId id="271" r:id="rId42"/>
    <p:sldId id="272" r:id="rId43"/>
    <p:sldId id="273" r:id="rId44"/>
    <p:sldId id="274" r:id="rId45"/>
    <p:sldId id="294" r:id="rId46"/>
    <p:sldId id="295"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33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8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dirty="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books.edu.gr/ebooks/v/html/8547/2218/Keimena-Neoellinikis-Logotechnias_G-Gymnasiou_html-empl/index05_02.html"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Ny8L6Kf4WvA&amp;t=1040s" TargetMode="External"/><Relationship Id="rId13" Type="http://schemas.openxmlformats.org/officeDocument/2006/relationships/hyperlink" Target="https://www.youtube.com/watch?v=Ny8L6Kf4WvA&amp;t=2224s" TargetMode="External"/><Relationship Id="rId18" Type="http://schemas.openxmlformats.org/officeDocument/2006/relationships/hyperlink" Target="https://www.youtube.com/watch?v=Ny8L6Kf4WvA&amp;t=3538s" TargetMode="External"/><Relationship Id="rId3" Type="http://schemas.openxmlformats.org/officeDocument/2006/relationships/hyperlink" Target="https://www.youtube.com/watch?v=Ny8L6Kf4WvA&amp;t=58s" TargetMode="External"/><Relationship Id="rId7" Type="http://schemas.openxmlformats.org/officeDocument/2006/relationships/hyperlink" Target="https://www.youtube.com/watch?v=Ny8L6Kf4WvA&amp;t=810s" TargetMode="External"/><Relationship Id="rId12" Type="http://schemas.openxmlformats.org/officeDocument/2006/relationships/hyperlink" Target="https://www.youtube.com/watch?v=Ny8L6Kf4WvA&amp;t=1978s" TargetMode="External"/><Relationship Id="rId17" Type="http://schemas.openxmlformats.org/officeDocument/2006/relationships/hyperlink" Target="https://www.youtube.com/watch?v=Ny8L6Kf4WvA&amp;t=3028s" TargetMode="External"/><Relationship Id="rId2" Type="http://schemas.openxmlformats.org/officeDocument/2006/relationships/hyperlink" Target="https://video.link/w/YeB1b" TargetMode="External"/><Relationship Id="rId16" Type="http://schemas.openxmlformats.org/officeDocument/2006/relationships/hyperlink" Target="https://www.youtube.com/watch?v=Ny8L6Kf4WvA&amp;t=2991s" TargetMode="External"/><Relationship Id="rId1" Type="http://schemas.openxmlformats.org/officeDocument/2006/relationships/slideLayout" Target="../slideLayouts/slideLayout7.xml"/><Relationship Id="rId6" Type="http://schemas.openxmlformats.org/officeDocument/2006/relationships/hyperlink" Target="https://www.youtube.com/watch?v=Ny8L6Kf4WvA&amp;t=601s" TargetMode="External"/><Relationship Id="rId11" Type="http://schemas.openxmlformats.org/officeDocument/2006/relationships/hyperlink" Target="https://www.youtube.com/watch?v=Ny8L6Kf4WvA&amp;t=1537s" TargetMode="External"/><Relationship Id="rId5" Type="http://schemas.openxmlformats.org/officeDocument/2006/relationships/hyperlink" Target="https://www.youtube.com/watch?v=Ny8L6Kf4WvA&amp;t=236s" TargetMode="External"/><Relationship Id="rId15" Type="http://schemas.openxmlformats.org/officeDocument/2006/relationships/hyperlink" Target="https://www.youtube.com/watch?v=Ny8L6Kf4WvA&amp;t=2634s" TargetMode="External"/><Relationship Id="rId10" Type="http://schemas.openxmlformats.org/officeDocument/2006/relationships/hyperlink" Target="https://www.youtube.com/watch?v=Ny8L6Kf4WvA&amp;t=1326s" TargetMode="External"/><Relationship Id="rId4" Type="http://schemas.openxmlformats.org/officeDocument/2006/relationships/hyperlink" Target="https://www.youtube.com/watch?v=Ny8L6Kf4WvA&amp;t=154s" TargetMode="External"/><Relationship Id="rId9" Type="http://schemas.openxmlformats.org/officeDocument/2006/relationships/hyperlink" Target="https://www.youtube.com/watch?v=Ny8L6Kf4WvA&amp;t=1080s" TargetMode="External"/><Relationship Id="rId14" Type="http://schemas.openxmlformats.org/officeDocument/2006/relationships/hyperlink" Target="https://www.youtube.com/watch?v=Ny8L6Kf4WvA&amp;t=2438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sers.sch.gr/ipap/Ellinikos_Politismos/Istoria_c/c-02-08.htm#messologgi"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video.link/w/IvB1b" TargetMode="External"/><Relationship Id="rId2" Type="http://schemas.openxmlformats.org/officeDocument/2006/relationships/hyperlink" Target="https://www.youtube.com/watch?v=1waTI9-T7DQ" TargetMode="External"/><Relationship Id="rId1" Type="http://schemas.openxmlformats.org/officeDocument/2006/relationships/slideLayout" Target="../slideLayouts/slideLayout7.xml"/><Relationship Id="rId4" Type="http://schemas.openxmlformats.org/officeDocument/2006/relationships/hyperlink" Target="https://video.link/w/NwB1b"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ebooks.edu.gr/ebooks/v/html/8547/2330/Istoria-Neoellinikis-Logotechnias_A-B-G-Gymnasiou_html-apli/index_05_02.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el.wikipedia.org/wiki/%CE%A0%CE%B1%CE%B3%CE%BA%CF%8C%CF%83%CE%BC%CE%B9%CE%B1_%CE%97%CE%BC%CE%AD%CF%81%CE%B1_%CE%95%CE%BB%CE%BB%CE%B7%CE%BD%CE%B9%CE%BA%CE%AE%CF%82_%CE%93%CE%BB%CF%8E%CF%83%CF%83%CE%B1%CF%8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zakynthos-museumsolomos.gr/"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athinakomninou.weebly.com/sxhmatalogou.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empl/index05_02.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greek-language.gr/greekLang/modern_greek/tools/lexica/search.html?lq=%CE%BF%CE%BE%CF%85%CE%BC%CF%89%CF%81%CE%BF&amp;sin=al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photodentro.edu.gr/lor/r/8521/3983?locale=e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ekebi.gr/magazines/flipbook/showissue.asp?file=44710&amp;code=5083" TargetMode="External"/><Relationship Id="rId3" Type="http://schemas.openxmlformats.org/officeDocument/2006/relationships/hyperlink" Target="http://zakynthos-museumsolomos.gr/aithousa-solomou.html" TargetMode="External"/><Relationship Id="rId7" Type="http://schemas.openxmlformats.org/officeDocument/2006/relationships/hyperlink" Target="http://www.ert-archives.gr/7915" TargetMode="External"/><Relationship Id="rId2" Type="http://schemas.openxmlformats.org/officeDocument/2006/relationships/hyperlink" Target="http://zakynthos-museumsolomos.gr/gennisi.html" TargetMode="External"/><Relationship Id="rId1" Type="http://schemas.openxmlformats.org/officeDocument/2006/relationships/slideLayout" Target="../slideLayouts/slideLayout7.xml"/><Relationship Id="rId6" Type="http://schemas.openxmlformats.org/officeDocument/2006/relationships/hyperlink" Target="http://www.ert-archives.gr/7921" TargetMode="External"/><Relationship Id="rId5" Type="http://schemas.openxmlformats.org/officeDocument/2006/relationships/hyperlink" Target="http://www.ert-archives.gr/7359" TargetMode="External"/><Relationship Id="rId10" Type="http://schemas.openxmlformats.org/officeDocument/2006/relationships/hyperlink" Target="http://www.ekebi.gr/magazines/flipbook/showissue.asp?file=129553&amp;code=8868" TargetMode="External"/><Relationship Id="rId4" Type="http://schemas.openxmlformats.org/officeDocument/2006/relationships/hyperlink" Target="http://openarchives.gr/" TargetMode="External"/><Relationship Id="rId9" Type="http://schemas.openxmlformats.org/officeDocument/2006/relationships/hyperlink" Target="http://www.ekebi.gr/magazines/flipbook/showissue.asp?file=90676&amp;code=200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books.edu.gr/ebooks/v/html/8547/2218/Keimena-Neoellinikis-Logotechnias_G-Gymnasiou_html-empl/index05_02.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7EE096A-9C87-4EB6-B3C6-54001EACE9B6}"/>
              </a:ext>
            </a:extLst>
          </p:cNvPr>
          <p:cNvSpPr/>
          <p:nvPr/>
        </p:nvSpPr>
        <p:spPr>
          <a:xfrm>
            <a:off x="1880454" y="296948"/>
            <a:ext cx="8431091" cy="461665"/>
          </a:xfrm>
          <a:prstGeom prst="rect">
            <a:avLst/>
          </a:prstGeom>
          <a:solidFill>
            <a:schemeClr val="bg1">
              <a:lumMod val="95000"/>
            </a:schemeClr>
          </a:solidFill>
          <a:ln>
            <a:solidFill>
              <a:srgbClr val="FF0000"/>
            </a:solidFill>
          </a:ln>
        </p:spPr>
        <p:txBody>
          <a:bodyPr wrap="none">
            <a:spAutoFit/>
          </a:bodyPr>
          <a:lstStyle/>
          <a:p>
            <a:r>
              <a:rPr lang="el-GR" sz="2400" b="1" i="1" dirty="0">
                <a:solidFill>
                  <a:srgbClr val="1772AF"/>
                </a:solidFill>
                <a:latin typeface="Pontano Sans"/>
              </a:rPr>
              <a:t>ΔΙΟΝΥΣΙΟΣ ΣΟΛΩΜΟΣ (1798-1857), «Ελεύθεροι </a:t>
            </a:r>
            <a:r>
              <a:rPr lang="el-GR" sz="2400" b="1" i="1" dirty="0" err="1">
                <a:solidFill>
                  <a:srgbClr val="1772AF"/>
                </a:solidFill>
                <a:latin typeface="Pontano Sans"/>
              </a:rPr>
              <a:t>Πολιορκημένοι</a:t>
            </a:r>
            <a:r>
              <a:rPr lang="el-GR" sz="2400" b="1" i="1" dirty="0">
                <a:solidFill>
                  <a:srgbClr val="1772AF"/>
                </a:solidFill>
                <a:latin typeface="Pontano Sans"/>
              </a:rPr>
              <a:t>»</a:t>
            </a:r>
            <a:endParaRPr lang="el-GR" sz="2400" b="1" i="1" dirty="0">
              <a:solidFill>
                <a:srgbClr val="1772AF"/>
              </a:solidFill>
              <a:effectLst/>
              <a:latin typeface="Pontano Sans"/>
            </a:endParaRPr>
          </a:p>
        </p:txBody>
      </p:sp>
      <p:pic>
        <p:nvPicPr>
          <p:cNvPr id="2050" name="Picture 2" descr="https://encrypted-tbn3.gstatic.com/images?q=tbn:ANd9GcSc6uDZrTMKZEvqwe3Ja3msqBqDhBYKTXWnrLSRl3VBrwOQ-CPR">
            <a:extLst>
              <a:ext uri="{FF2B5EF4-FFF2-40B4-BE49-F238E27FC236}">
                <a16:creationId xmlns:a16="http://schemas.microsoft.com/office/drawing/2014/main" id="{DB41E40A-136E-4E68-AF07-D573D2302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660" y="945045"/>
            <a:ext cx="6480699" cy="57931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80F611-1D14-4085-A205-E420C80014C7}"/>
              </a:ext>
            </a:extLst>
          </p:cNvPr>
          <p:cNvSpPr txBox="1"/>
          <p:nvPr/>
        </p:nvSpPr>
        <p:spPr>
          <a:xfrm>
            <a:off x="102093" y="1060855"/>
            <a:ext cx="4496540" cy="1754326"/>
          </a:xfrm>
          <a:prstGeom prst="rect">
            <a:avLst/>
          </a:prstGeom>
          <a:noFill/>
          <a:ln>
            <a:solidFill>
              <a:srgbClr val="FF0000"/>
            </a:solidFill>
          </a:ln>
        </p:spPr>
        <p:txBody>
          <a:bodyPr wrap="square">
            <a:spAutoFit/>
          </a:bodyPr>
          <a:lstStyle/>
          <a:p>
            <a:endParaRPr lang="el-GR" dirty="0">
              <a:hlinkClick r:id="rId3"/>
            </a:endParaRPr>
          </a:p>
          <a:p>
            <a:r>
              <a:rPr lang="el-GR" dirty="0">
                <a:hlinkClick r:id="rId3"/>
              </a:rPr>
              <a:t>http://ebooks.edu.gr/ebooks/v/html/8547/2218/Keimena-Neoellinikis-Logotechnias_G-Gymnasiou_html-empl/index05_02.html</a:t>
            </a:r>
            <a:endParaRPr lang="el-GR" dirty="0"/>
          </a:p>
          <a:p>
            <a:endParaRPr lang="el-GR" dirty="0"/>
          </a:p>
        </p:txBody>
      </p:sp>
    </p:spTree>
    <p:extLst>
      <p:ext uri="{BB962C8B-B14F-4D97-AF65-F5344CB8AC3E}">
        <p14:creationId xmlns:p14="http://schemas.microsoft.com/office/powerpoint/2010/main" val="895316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F13A8E-575B-4488-AE93-0DB8D56E0665}"/>
              </a:ext>
            </a:extLst>
          </p:cNvPr>
          <p:cNvSpPr txBox="1"/>
          <p:nvPr/>
        </p:nvSpPr>
        <p:spPr>
          <a:xfrm>
            <a:off x="954351" y="305068"/>
            <a:ext cx="4964096" cy="6186309"/>
          </a:xfrm>
          <a:prstGeom prst="rect">
            <a:avLst/>
          </a:prstGeom>
          <a:solidFill>
            <a:schemeClr val="bg1">
              <a:lumMod val="95000"/>
            </a:schemeClr>
          </a:solidFill>
          <a:ln>
            <a:solidFill>
              <a:srgbClr val="0070C0"/>
            </a:solidFill>
          </a:ln>
        </p:spPr>
        <p:txBody>
          <a:bodyPr wrap="square">
            <a:spAutoFit/>
          </a:bodyPr>
          <a:lstStyle/>
          <a:p>
            <a:pPr algn="just"/>
            <a:endParaRPr lang="en-US" dirty="0">
              <a:solidFill>
                <a:srgbClr val="99CA3C"/>
              </a:solidFill>
              <a:hlinkClick r:id="rId2">
                <a:extLst>
                  <a:ext uri="{A12FA001-AC4F-418D-AE19-62706E023703}">
                    <ahyp:hlinkClr xmlns:ahyp="http://schemas.microsoft.com/office/drawing/2018/hyperlinkcolor" val="tx"/>
                  </a:ext>
                </a:extLst>
              </a:hlinkClick>
            </a:endParaRPr>
          </a:p>
          <a:p>
            <a:pPr algn="just"/>
            <a:r>
              <a:rPr lang="el-GR" dirty="0">
                <a:solidFill>
                  <a:srgbClr val="99CA3C"/>
                </a:solidFill>
                <a:hlinkClick r:id="rId2">
                  <a:extLst>
                    <a:ext uri="{A12FA001-AC4F-418D-AE19-62706E023703}">
                      <ahyp:hlinkClr xmlns:ahyp="http://schemas.microsoft.com/office/drawing/2018/hyperlinkcolor" val="tx"/>
                    </a:ext>
                  </a:extLst>
                </a:hlinkClick>
              </a:rPr>
              <a:t>https://video.link/w/</a:t>
            </a:r>
            <a:r>
              <a:rPr lang="el-GR" dirty="0">
                <a:solidFill>
                  <a:srgbClr val="7030A0"/>
                </a:solidFill>
                <a:hlinkClick r:id="rId2">
                  <a:extLst>
                    <a:ext uri="{A12FA001-AC4F-418D-AE19-62706E023703}">
                      <ahyp:hlinkClr xmlns:ahyp="http://schemas.microsoft.com/office/drawing/2018/hyperlinkcolor" val="tx"/>
                    </a:ext>
                  </a:extLst>
                </a:hlinkClick>
              </a:rPr>
              <a:t>YeB1b</a:t>
            </a:r>
            <a:endParaRPr lang="en-US" dirty="0">
              <a:solidFill>
                <a:srgbClr val="7030A0"/>
              </a:solidFill>
            </a:endParaRPr>
          </a:p>
          <a:p>
            <a:pPr algn="just"/>
            <a:endParaRPr lang="en-US" dirty="0">
              <a:solidFill>
                <a:srgbClr val="7030A0"/>
              </a:solidFill>
            </a:endParaRPr>
          </a:p>
          <a:p>
            <a:pPr algn="just"/>
            <a:endParaRPr lang="en-US" dirty="0"/>
          </a:p>
          <a:p>
            <a:pPr algn="just"/>
            <a:endParaRPr lang="en-US" dirty="0"/>
          </a:p>
          <a:p>
            <a:pPr algn="just"/>
            <a:r>
              <a:rPr lang="el-GR" b="0" i="0" dirty="0">
                <a:solidFill>
                  <a:srgbClr val="030303"/>
                </a:solidFill>
                <a:effectLst/>
                <a:latin typeface="Roboto"/>
              </a:rPr>
              <a:t>Η λαϊκή λειτουργία του Γιάννη Μαρκόπουλου Ελεύθεροι </a:t>
            </a:r>
            <a:r>
              <a:rPr lang="el-GR" b="0" i="0" dirty="0" err="1">
                <a:solidFill>
                  <a:srgbClr val="030303"/>
                </a:solidFill>
                <a:effectLst/>
                <a:latin typeface="Roboto"/>
              </a:rPr>
              <a:t>Πολιορκημένοι</a:t>
            </a:r>
            <a:r>
              <a:rPr lang="el-GR" b="0" i="0" dirty="0">
                <a:solidFill>
                  <a:srgbClr val="030303"/>
                </a:solidFill>
                <a:effectLst/>
                <a:latin typeface="Roboto"/>
              </a:rPr>
              <a:t>, βασισμένη στο έργο του Εθνικού μας ποιητή Διονυσίου Σολωμού. </a:t>
            </a:r>
            <a:endParaRPr lang="en-US" b="0" i="0" dirty="0">
              <a:solidFill>
                <a:srgbClr val="030303"/>
              </a:solidFill>
              <a:effectLst/>
              <a:latin typeface="Roboto"/>
            </a:endParaRPr>
          </a:p>
          <a:p>
            <a:pPr algn="just"/>
            <a:endParaRPr lang="en-US" b="1" i="0" dirty="0">
              <a:solidFill>
                <a:srgbClr val="030303"/>
              </a:solidFill>
              <a:effectLst/>
              <a:latin typeface="Roboto"/>
            </a:endParaRPr>
          </a:p>
          <a:p>
            <a:pPr algn="just"/>
            <a:r>
              <a:rPr lang="el-GR" b="1" i="0" dirty="0">
                <a:solidFill>
                  <a:srgbClr val="030303"/>
                </a:solidFill>
                <a:effectLst/>
                <a:latin typeface="Roboto"/>
              </a:rPr>
              <a:t>Τραγουδούν: </a:t>
            </a:r>
            <a:endParaRPr lang="en-US" b="1" i="0" dirty="0">
              <a:solidFill>
                <a:srgbClr val="030303"/>
              </a:solidFill>
              <a:effectLst/>
              <a:latin typeface="Roboto"/>
            </a:endParaRPr>
          </a:p>
          <a:p>
            <a:pPr algn="just"/>
            <a:r>
              <a:rPr lang="el-GR" b="0" i="0" dirty="0">
                <a:solidFill>
                  <a:srgbClr val="030303"/>
                </a:solidFill>
                <a:effectLst/>
                <a:latin typeface="Roboto"/>
              </a:rPr>
              <a:t>Χαράλαμπος </a:t>
            </a:r>
            <a:r>
              <a:rPr lang="el-GR" b="0" i="0" dirty="0" err="1">
                <a:solidFill>
                  <a:srgbClr val="030303"/>
                </a:solidFill>
                <a:effectLst/>
                <a:latin typeface="Roboto"/>
              </a:rPr>
              <a:t>Γαργανουράκης</a:t>
            </a:r>
            <a:r>
              <a:rPr lang="el-GR" b="0" i="0" dirty="0">
                <a:solidFill>
                  <a:srgbClr val="030303"/>
                </a:solidFill>
                <a:effectLst/>
                <a:latin typeface="Roboto"/>
              </a:rPr>
              <a:t>,</a:t>
            </a:r>
            <a:endParaRPr lang="en-US" b="0" i="0" dirty="0">
              <a:solidFill>
                <a:srgbClr val="030303"/>
              </a:solidFill>
              <a:effectLst/>
              <a:latin typeface="Roboto"/>
            </a:endParaRPr>
          </a:p>
          <a:p>
            <a:pPr algn="just"/>
            <a:r>
              <a:rPr lang="el-GR" b="0" i="0" dirty="0">
                <a:solidFill>
                  <a:srgbClr val="030303"/>
                </a:solidFill>
                <a:effectLst/>
                <a:latin typeface="Roboto"/>
              </a:rPr>
              <a:t> Ηλίας Κλωναρίδης,</a:t>
            </a:r>
            <a:endParaRPr lang="en-US" b="0" i="0" dirty="0">
              <a:solidFill>
                <a:srgbClr val="030303"/>
              </a:solidFill>
              <a:effectLst/>
              <a:latin typeface="Roboto"/>
            </a:endParaRPr>
          </a:p>
          <a:p>
            <a:pPr algn="just"/>
            <a:r>
              <a:rPr lang="el-GR" b="0" i="0" dirty="0">
                <a:solidFill>
                  <a:srgbClr val="030303"/>
                </a:solidFill>
                <a:effectLst/>
                <a:latin typeface="Roboto"/>
              </a:rPr>
              <a:t> Βασιλική </a:t>
            </a:r>
            <a:r>
              <a:rPr lang="el-GR" b="0" i="0" dirty="0" err="1">
                <a:solidFill>
                  <a:srgbClr val="030303"/>
                </a:solidFill>
                <a:effectLst/>
                <a:latin typeface="Roboto"/>
              </a:rPr>
              <a:t>Λαβίνα</a:t>
            </a:r>
            <a:r>
              <a:rPr lang="el-GR" b="0" i="0" dirty="0">
                <a:solidFill>
                  <a:srgbClr val="030303"/>
                </a:solidFill>
                <a:effectLst/>
                <a:latin typeface="Roboto"/>
              </a:rPr>
              <a:t>.</a:t>
            </a:r>
            <a:endParaRPr lang="en-US" b="0" i="0" dirty="0">
              <a:solidFill>
                <a:srgbClr val="030303"/>
              </a:solidFill>
              <a:effectLst/>
              <a:latin typeface="Roboto"/>
            </a:endParaRPr>
          </a:p>
          <a:p>
            <a:pPr algn="just"/>
            <a:endParaRPr lang="en-US" b="0" i="0" dirty="0">
              <a:solidFill>
                <a:srgbClr val="030303"/>
              </a:solidFill>
              <a:effectLst/>
              <a:latin typeface="Roboto"/>
            </a:endParaRPr>
          </a:p>
          <a:p>
            <a:pPr algn="just"/>
            <a:r>
              <a:rPr lang="el-GR" b="0" i="0" dirty="0">
                <a:solidFill>
                  <a:srgbClr val="030303"/>
                </a:solidFill>
                <a:effectLst/>
                <a:latin typeface="Roboto"/>
              </a:rPr>
              <a:t> </a:t>
            </a:r>
            <a:r>
              <a:rPr lang="el-GR" b="1" i="0" dirty="0">
                <a:solidFill>
                  <a:srgbClr val="030303"/>
                </a:solidFill>
                <a:effectLst/>
                <a:latin typeface="Roboto"/>
              </a:rPr>
              <a:t>Αφηγείται</a:t>
            </a:r>
            <a:r>
              <a:rPr lang="el-GR" b="0" i="0" dirty="0">
                <a:solidFill>
                  <a:srgbClr val="030303"/>
                </a:solidFill>
                <a:effectLst/>
                <a:latin typeface="Roboto"/>
              </a:rPr>
              <a:t> η ηθοποιός Νίκη Τριανταφυλλίδη. </a:t>
            </a:r>
            <a:endParaRPr lang="en-US" b="0" i="0" dirty="0">
              <a:solidFill>
                <a:srgbClr val="030303"/>
              </a:solidFill>
              <a:effectLst/>
              <a:latin typeface="Roboto"/>
            </a:endParaRPr>
          </a:p>
          <a:p>
            <a:pPr algn="just"/>
            <a:endParaRPr lang="en-US" b="0" i="0" dirty="0">
              <a:solidFill>
                <a:srgbClr val="030303"/>
              </a:solidFill>
              <a:effectLst/>
              <a:latin typeface="Roboto"/>
            </a:endParaRPr>
          </a:p>
          <a:p>
            <a:pPr algn="just"/>
            <a:r>
              <a:rPr lang="el-GR" b="1" i="0" dirty="0">
                <a:solidFill>
                  <a:srgbClr val="030303"/>
                </a:solidFill>
                <a:effectLst/>
                <a:latin typeface="Roboto"/>
              </a:rPr>
              <a:t>Συμμετέχει</a:t>
            </a:r>
            <a:r>
              <a:rPr lang="el-GR" b="0" i="0" dirty="0">
                <a:solidFill>
                  <a:srgbClr val="030303"/>
                </a:solidFill>
                <a:effectLst/>
                <a:latin typeface="Roboto"/>
              </a:rPr>
              <a:t> το Χορωδιακό Εργαστήρι Νέων Καλλιτεχνών. </a:t>
            </a:r>
            <a:endParaRPr lang="en-US" b="0" i="0" dirty="0">
              <a:solidFill>
                <a:srgbClr val="030303"/>
              </a:solidFill>
              <a:effectLst/>
              <a:latin typeface="Roboto"/>
            </a:endParaRPr>
          </a:p>
          <a:p>
            <a:pPr algn="just"/>
            <a:endParaRPr lang="en-US" dirty="0">
              <a:solidFill>
                <a:srgbClr val="030303"/>
              </a:solidFill>
              <a:latin typeface="Roboto"/>
            </a:endParaRPr>
          </a:p>
          <a:p>
            <a:pPr algn="just"/>
            <a:endParaRPr lang="en-US" b="0" i="0" dirty="0">
              <a:solidFill>
                <a:srgbClr val="030303"/>
              </a:solidFill>
              <a:effectLst/>
              <a:latin typeface="Roboto"/>
            </a:endParaRPr>
          </a:p>
          <a:p>
            <a:pPr algn="just"/>
            <a:r>
              <a:rPr lang="el-GR" b="1" i="0" dirty="0">
                <a:solidFill>
                  <a:srgbClr val="030303"/>
                </a:solidFill>
                <a:effectLst/>
                <a:latin typeface="Roboto"/>
              </a:rPr>
              <a:t>Προλογίζει</a:t>
            </a:r>
            <a:r>
              <a:rPr lang="el-GR" b="0" i="0" dirty="0">
                <a:solidFill>
                  <a:srgbClr val="030303"/>
                </a:solidFill>
                <a:effectLst/>
                <a:latin typeface="Roboto"/>
              </a:rPr>
              <a:t> ο Γιάννης Μαρκόπουλος </a:t>
            </a:r>
            <a:r>
              <a:rPr lang="el-GR" b="0" i="0" dirty="0">
                <a:effectLst/>
                <a:latin typeface="Roboto"/>
                <a:hlinkClick r:id="rId3"/>
              </a:rPr>
              <a:t>00:58</a:t>
            </a:r>
            <a:endParaRPr lang="en-US" b="0" i="0" dirty="0">
              <a:effectLst/>
              <a:latin typeface="Roboto"/>
            </a:endParaRPr>
          </a:p>
          <a:p>
            <a:pPr algn="just"/>
            <a:endParaRPr lang="el-GR" dirty="0"/>
          </a:p>
        </p:txBody>
      </p:sp>
      <p:sp>
        <p:nvSpPr>
          <p:cNvPr id="5" name="TextBox 4">
            <a:extLst>
              <a:ext uri="{FF2B5EF4-FFF2-40B4-BE49-F238E27FC236}">
                <a16:creationId xmlns:a16="http://schemas.microsoft.com/office/drawing/2014/main" id="{CE75079C-FDD4-4B64-95C3-E51756FA60A1}"/>
              </a:ext>
            </a:extLst>
          </p:cNvPr>
          <p:cNvSpPr txBox="1"/>
          <p:nvPr/>
        </p:nvSpPr>
        <p:spPr>
          <a:xfrm>
            <a:off x="6273555" y="305068"/>
            <a:ext cx="5817831" cy="6247864"/>
          </a:xfrm>
          <a:prstGeom prst="rect">
            <a:avLst/>
          </a:prstGeom>
          <a:solidFill>
            <a:schemeClr val="bg1">
              <a:lumMod val="95000"/>
            </a:schemeClr>
          </a:solidFill>
          <a:ln>
            <a:solidFill>
              <a:srgbClr val="FF0000"/>
            </a:solidFill>
          </a:ln>
        </p:spPr>
        <p:txBody>
          <a:bodyPr wrap="square">
            <a:spAutoFit/>
          </a:bodyPr>
          <a:lstStyle/>
          <a:p>
            <a:r>
              <a:rPr lang="el-GR" sz="1600" b="0" i="0" dirty="0">
                <a:solidFill>
                  <a:srgbClr val="030303"/>
                </a:solidFill>
                <a:effectLst/>
                <a:latin typeface="Roboto"/>
              </a:rPr>
              <a:t>ΣΤΟΧΑΣΜΟΣ - ΕΙΣΑΓΩΓΗ </a:t>
            </a:r>
            <a:r>
              <a:rPr lang="el-GR" sz="1600" b="0" i="0" dirty="0">
                <a:effectLst/>
                <a:latin typeface="Roboto"/>
                <a:hlinkClick r:id="rId4"/>
              </a:rPr>
              <a:t>02:34</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ΜΗΤΕΡΑ ΜΕΓΑΛΟΨΥΧΗ </a:t>
            </a:r>
            <a:r>
              <a:rPr lang="el-GR" sz="1600" b="0" i="0" dirty="0">
                <a:effectLst/>
                <a:latin typeface="Roboto"/>
                <a:hlinkClick r:id="rId5"/>
              </a:rPr>
              <a:t>03:56</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ΤΟ ΧΑΡΑΜΑ </a:t>
            </a:r>
            <a:r>
              <a:rPr lang="el-GR" sz="1600" b="0" i="0" dirty="0">
                <a:effectLst/>
                <a:latin typeface="Roboto"/>
                <a:hlinkClick r:id="rId6"/>
              </a:rPr>
              <a:t>10:01</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ΑΚΡΑ ΤΟΥ ΤΑΦΟΥ ΣΙΩΠΗ </a:t>
            </a:r>
            <a:r>
              <a:rPr lang="el-GR" sz="1600" b="0" i="0" dirty="0">
                <a:effectLst/>
                <a:latin typeface="Roboto"/>
                <a:hlinkClick r:id="rId7"/>
              </a:rPr>
              <a:t>13:30</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ΑΛΛ' ΗΛΙΟΣ ΑΛΛ' ΑΟΡΑΤΟΣ </a:t>
            </a:r>
            <a:r>
              <a:rPr lang="el-GR" sz="1600" b="0" i="0" dirty="0">
                <a:effectLst/>
                <a:latin typeface="Roboto"/>
                <a:hlinkClick r:id="rId8"/>
              </a:rPr>
              <a:t>17:20</a:t>
            </a:r>
            <a:r>
              <a:rPr lang="el-GR" sz="1600" b="0" i="0" dirty="0">
                <a:solidFill>
                  <a:srgbClr val="030303"/>
                </a:solidFill>
                <a:effectLst/>
                <a:latin typeface="Roboto"/>
              </a:rPr>
              <a:t> - </a:t>
            </a:r>
            <a:r>
              <a:rPr lang="el-GR" sz="1600" b="0" i="0" dirty="0">
                <a:effectLst/>
                <a:latin typeface="Roboto"/>
                <a:hlinkClick r:id="rId9"/>
              </a:rPr>
              <a:t>18:00</a:t>
            </a:r>
            <a:endParaRPr lang="en-US" sz="1600" b="0" i="0" dirty="0">
              <a:effectLst/>
              <a:latin typeface="Roboto"/>
            </a:endParaRPr>
          </a:p>
          <a:p>
            <a:r>
              <a:rPr lang="el-GR" sz="1600" b="0" i="0" dirty="0">
                <a:solidFill>
                  <a:srgbClr val="030303"/>
                </a:solidFill>
                <a:effectLst/>
                <a:latin typeface="Roboto"/>
              </a:rPr>
              <a:t> </a:t>
            </a:r>
            <a:endParaRPr lang="en-US" sz="1600" b="0" i="0" dirty="0">
              <a:solidFill>
                <a:srgbClr val="030303"/>
              </a:solidFill>
              <a:effectLst/>
              <a:latin typeface="Roboto"/>
            </a:endParaRPr>
          </a:p>
          <a:p>
            <a:r>
              <a:rPr lang="el-GR" sz="1600" b="0" i="0" dirty="0">
                <a:solidFill>
                  <a:srgbClr val="030303"/>
                </a:solidFill>
                <a:effectLst/>
                <a:latin typeface="Roboto"/>
              </a:rPr>
              <a:t>Η ΘΕΛΗΣΗ ΜΟΥ ΒΡΑΧΟΣ </a:t>
            </a:r>
            <a:r>
              <a:rPr lang="el-GR" sz="1600" b="0" i="0" dirty="0">
                <a:effectLst/>
                <a:latin typeface="Roboto"/>
                <a:hlinkClick r:id="rId10"/>
              </a:rPr>
              <a:t>22:06</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ΠΕΙΡΑΣΜΟΣ </a:t>
            </a:r>
            <a:r>
              <a:rPr lang="el-GR" sz="1600" b="0" i="0" dirty="0">
                <a:effectLst/>
                <a:latin typeface="Roboto"/>
                <a:hlinkClick r:id="rId11"/>
              </a:rPr>
              <a:t>25:37</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ΟΙ ΓΥΝΑΙΚΕΣ... </a:t>
            </a:r>
            <a:r>
              <a:rPr lang="el-GR" sz="1600" b="0" i="0" dirty="0">
                <a:effectLst/>
                <a:latin typeface="Roboto"/>
                <a:hlinkClick r:id="rId12"/>
              </a:rPr>
              <a:t>32:58</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ΟΠΟΥ Ν' ΕΡΜΙΑ ΚΑΙ ΣΚΟΤΕΙΝΙΑ </a:t>
            </a:r>
            <a:r>
              <a:rPr lang="el-GR" sz="1600" b="0" i="0" dirty="0">
                <a:effectLst/>
                <a:latin typeface="Roboto"/>
                <a:hlinkClick r:id="rId13"/>
              </a:rPr>
              <a:t>37:04</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ΒΑΡΩΝΤΑΣ ΓΥΡΟΥ ΟΛΟΓΥΡΑ </a:t>
            </a:r>
            <a:r>
              <a:rPr lang="el-GR" sz="1600" b="0" i="0" dirty="0">
                <a:effectLst/>
                <a:latin typeface="Roboto"/>
                <a:hlinkClick r:id="rId14"/>
              </a:rPr>
              <a:t>40:38</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ΜΙΑ ΦΟΥΧΤΑ ΧΩΜΑ (ΕΠΑΨΑΝ ΤΑ ΦΙΛΙΑ ΣΤΗ ΓΗ) </a:t>
            </a:r>
            <a:r>
              <a:rPr lang="el-GR" sz="1600" b="0" i="0" dirty="0">
                <a:effectLst/>
                <a:latin typeface="Roboto"/>
                <a:hlinkClick r:id="rId15"/>
              </a:rPr>
              <a:t>43:54</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ΑΡΑΠΙΑΣ ΑΤΙ... </a:t>
            </a:r>
            <a:r>
              <a:rPr lang="el-GR" sz="1600" b="0" i="0" dirty="0">
                <a:effectLst/>
                <a:latin typeface="Roboto"/>
                <a:hlinkClick r:id="rId16"/>
              </a:rPr>
              <a:t>49:51</a:t>
            </a:r>
            <a:r>
              <a:rPr lang="el-GR" sz="1600" b="0" i="0" dirty="0">
                <a:solidFill>
                  <a:srgbClr val="030303"/>
                </a:solidFill>
                <a:effectLst/>
                <a:latin typeface="Roboto"/>
              </a:rPr>
              <a:t> - </a:t>
            </a:r>
            <a:r>
              <a:rPr lang="el-GR" sz="1600" b="0" i="0" dirty="0">
                <a:effectLst/>
                <a:latin typeface="Roboto"/>
                <a:hlinkClick r:id="rId17"/>
              </a:rPr>
              <a:t>50:28</a:t>
            </a:r>
            <a:r>
              <a:rPr lang="el-GR" sz="1600" b="0" i="0" dirty="0">
                <a:solidFill>
                  <a:srgbClr val="030303"/>
                </a:solidFill>
                <a:effectLst/>
                <a:latin typeface="Roboto"/>
              </a:rPr>
              <a:t> </a:t>
            </a:r>
            <a:endParaRPr lang="en-US" sz="1600" b="0" i="0" dirty="0">
              <a:solidFill>
                <a:srgbClr val="030303"/>
              </a:solidFill>
              <a:effectLst/>
              <a:latin typeface="Roboto"/>
            </a:endParaRPr>
          </a:p>
          <a:p>
            <a:endParaRPr lang="en-US" sz="1600" b="0" i="0" dirty="0">
              <a:solidFill>
                <a:srgbClr val="030303"/>
              </a:solidFill>
              <a:effectLst/>
              <a:latin typeface="Roboto"/>
            </a:endParaRPr>
          </a:p>
          <a:p>
            <a:r>
              <a:rPr lang="el-GR" sz="1600" b="0" i="0" dirty="0">
                <a:solidFill>
                  <a:srgbClr val="030303"/>
                </a:solidFill>
                <a:effectLst/>
                <a:latin typeface="Roboto"/>
              </a:rPr>
              <a:t>ΕΞΟΔΟΣ - ΔΡΟΜΟ ΝΑ ΣΧΙΣΟΥΝ ΤΑ ΣΠΑΘΙΑ </a:t>
            </a:r>
            <a:r>
              <a:rPr lang="el-GR" sz="1600" b="0" i="0" dirty="0">
                <a:effectLst/>
                <a:latin typeface="Roboto"/>
                <a:hlinkClick r:id="rId18"/>
              </a:rPr>
              <a:t>58:58</a:t>
            </a:r>
            <a:endParaRPr lang="el-GR" sz="1600" dirty="0"/>
          </a:p>
        </p:txBody>
      </p:sp>
    </p:spTree>
    <p:extLst>
      <p:ext uri="{BB962C8B-B14F-4D97-AF65-F5344CB8AC3E}">
        <p14:creationId xmlns:p14="http://schemas.microsoft.com/office/powerpoint/2010/main" val="524906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E54754-AF19-4269-9CA6-A688723A4900}"/>
              </a:ext>
            </a:extLst>
          </p:cNvPr>
          <p:cNvSpPr>
            <a:spLocks noChangeArrowheads="1"/>
          </p:cNvSpPr>
          <p:nvPr/>
        </p:nvSpPr>
        <p:spPr bwMode="auto">
          <a:xfrm>
            <a:off x="133980" y="542514"/>
            <a:ext cx="4746908" cy="6186309"/>
          </a:xfrm>
          <a:prstGeom prst="rect">
            <a:avLst/>
          </a:prstGeom>
          <a:solidFill>
            <a:srgbClr val="F1F1F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b="1" i="0" u="none" strike="noStrike" cap="none" normalizeH="0" baseline="0" dirty="0">
              <a:ln>
                <a:noFill/>
              </a:ln>
              <a:solidFill>
                <a:srgbClr val="2196F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2196F3"/>
                </a:solidFill>
                <a:effectLst/>
                <a:latin typeface="Verdana" panose="020B0604030504040204" pitchFamily="34" charset="0"/>
              </a:rPr>
              <a:t>Πολιορκία Μεσολογγίου</a:t>
            </a:r>
            <a:r>
              <a:rPr kumimoji="0" lang="el-GR" altLang="el-GR" b="0" i="0" u="none" strike="noStrike" cap="none" normalizeH="0" baseline="0" dirty="0">
                <a:ln>
                  <a:noFill/>
                </a:ln>
                <a:solidFill>
                  <a:srgbClr val="000000"/>
                </a:solidFill>
                <a:effectLst/>
                <a:latin typeface="Verdana" panose="020B0604030504040204" pitchFamily="34" charset="0"/>
              </a:rPr>
              <a:t> </a:t>
            </a:r>
            <a:endParaRPr kumimoji="0" lang="en-US" altLang="el-GR" b="0" i="0" u="none" strike="noStrike" cap="none" normalizeH="0" baseline="0" dirty="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dirty="0">
              <a:solidFill>
                <a:srgbClr val="000000"/>
              </a:solidFill>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000000"/>
                </a:solidFill>
                <a:effectLst/>
                <a:latin typeface="Verdana" panose="020B0604030504040204" pitchFamily="34" charset="0"/>
              </a:rPr>
              <a:t>(διάβασε τα γεγονότα στο σχολικό βιβλίο της Ιστορίας, </a:t>
            </a:r>
            <a:endParaRPr kumimoji="0" lang="en-US" altLang="el-GR" b="0" i="0" u="none" strike="noStrike" cap="none" normalizeH="0" baseline="0" dirty="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000000"/>
                </a:solidFill>
                <a:effectLst/>
                <a:latin typeface="Verdana" panose="020B0604030504040204" pitchFamily="34" charset="0"/>
              </a:rPr>
              <a:t>δες πλούσιο εικονογραφικό υλικό </a:t>
            </a:r>
            <a:r>
              <a:rPr kumimoji="0" lang="en-US" altLang="el-GR" b="0" i="0" u="none" strike="noStrike" cap="none" normalizeH="0" baseline="0" dirty="0">
                <a:ln>
                  <a:noFill/>
                </a:ln>
                <a:solidFill>
                  <a:srgbClr val="000000"/>
                </a:solidFill>
                <a:effectLst/>
                <a:latin typeface="Verdan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dirty="0">
              <a:solidFill>
                <a:srgbClr val="000000"/>
              </a:solidFill>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b="0" i="0" u="none" strike="noStrike" cap="none" normalizeH="0" baseline="0" dirty="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0" i="0" u="none" strike="noStrike" cap="none" normalizeH="0" baseline="0" dirty="0">
                <a:ln>
                  <a:noFill/>
                </a:ln>
                <a:solidFill>
                  <a:srgbClr val="0000FF"/>
                </a:solidFill>
                <a:effectLst/>
                <a:latin typeface="Verdana" panose="020B0604030504040204" pitchFamily="34" charset="0"/>
                <a:hlinkClick r:id="rId2"/>
              </a:rPr>
              <a:t>http://users.sch.gr/ipap/Ellinikos_Politismos/Istoria_c/c-02-08.htm#messologgi</a:t>
            </a:r>
            <a:endParaRPr lang="en-US" altLang="el-GR" dirty="0">
              <a:solidFill>
                <a:srgbClr val="000000"/>
              </a:solidFill>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b="0" i="0" u="none" strike="noStrike" cap="none" normalizeH="0" baseline="0" dirty="0">
              <a:ln>
                <a:noFill/>
              </a:ln>
              <a:solidFill>
                <a:srgbClr val="000000"/>
              </a:solidFill>
              <a:effectLst/>
              <a:latin typeface="Verdana" panose="020B0604030504040204" pitchFamily="34" charset="0"/>
            </a:endParaRPr>
          </a:p>
          <a:p>
            <a:pPr defTabSz="914400"/>
            <a:r>
              <a:rPr lang="el-GR" b="1" i="0" dirty="0">
                <a:solidFill>
                  <a:srgbClr val="000000"/>
                </a:solidFill>
                <a:effectLst/>
                <a:latin typeface="Segoe UI" panose="020B0502040204020203" pitchFamily="34" charset="0"/>
              </a:rPr>
              <a:t>ΚΕΦΑΛΑΙΟ ΔΕΥΤΕΡΟ</a:t>
            </a:r>
            <a:br>
              <a:rPr lang="el-GR" b="1" i="0" dirty="0">
                <a:solidFill>
                  <a:srgbClr val="000000"/>
                </a:solidFill>
                <a:effectLst/>
                <a:latin typeface="Segoe UI" panose="020B0502040204020203" pitchFamily="34" charset="0"/>
              </a:rPr>
            </a:br>
            <a:r>
              <a:rPr lang="el-GR" b="1" i="0" dirty="0">
                <a:solidFill>
                  <a:srgbClr val="000000"/>
                </a:solidFill>
                <a:effectLst/>
                <a:latin typeface="Segoe UI" panose="020B0502040204020203" pitchFamily="34" charset="0"/>
              </a:rPr>
              <a:t>Η ΕΛΛΗΝΙΚΗ ΕΠΑΝΑΣΤΑΣΗ ΤΟY 1821 ΣΤΟ ΠΛΑΙΣΙΟ ΤΗΣ ΑΝΑΔYΣΗΣ ΤΩΝ ΕΘΝΙΚΩΝ ΙΔΕΩΝ ΚΑΙ ΤΟY ΦΙΛΕΛΕYΘΕΡΙΣΜΟY ΣΤΗΝ ΕYΡΩΠΗ</a:t>
            </a:r>
            <a:endParaRPr lang="en-US" b="1" i="0" dirty="0">
              <a:solidFill>
                <a:srgbClr val="000000"/>
              </a:solidFill>
              <a:effectLst/>
              <a:latin typeface="Segoe UI" panose="020B0502040204020203" pitchFamily="34" charset="0"/>
            </a:endParaRPr>
          </a:p>
          <a:p>
            <a:pPr defTabSz="914400"/>
            <a:endParaRPr lang="el-GR" b="1" i="0" dirty="0">
              <a:solidFill>
                <a:srgbClr val="000000"/>
              </a:solidFill>
              <a:effectLst/>
              <a:latin typeface="Segoe UI" panose="020B0502040204020203" pitchFamily="34" charset="0"/>
            </a:endParaRPr>
          </a:p>
          <a:p>
            <a:pPr defTabSz="914400"/>
            <a:r>
              <a:rPr lang="el-GR" b="1" i="0" dirty="0">
                <a:solidFill>
                  <a:srgbClr val="000000"/>
                </a:solidFill>
                <a:effectLst/>
                <a:latin typeface="Segoe UI" panose="020B0502040204020203" pitchFamily="34" charset="0"/>
              </a:rPr>
              <a:t>ΕΝΟΤΗΤΑ 8. Η εξέλιξη της ελληνικής επανάστασης (1821-1827)</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dirty="0">
              <a:solidFill>
                <a:srgbClr val="000000"/>
              </a:solidFill>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0000FF"/>
                </a:solidFill>
                <a:effectLst/>
                <a:latin typeface="Verdana" panose="020B0604030504040204" pitchFamily="34" charset="0"/>
              </a:rPr>
              <a:t>      </a:t>
            </a:r>
            <a:r>
              <a:rPr kumimoji="0" lang="el-GR" altLang="el-GR" b="0" i="0" u="none" strike="noStrike" cap="none" normalizeH="0" baseline="0" dirty="0">
                <a:ln>
                  <a:noFill/>
                </a:ln>
                <a:solidFill>
                  <a:schemeClr val="tx1"/>
                </a:solidFill>
                <a:effectLst/>
              </a:rPr>
              <a:t> </a:t>
            </a:r>
          </a:p>
        </p:txBody>
      </p:sp>
      <p:pic>
        <p:nvPicPr>
          <p:cNvPr id="2050" name="Picture 2" descr="Μεσολόγγι">
            <a:hlinkClick r:id="rId2"/>
            <a:extLst>
              <a:ext uri="{FF2B5EF4-FFF2-40B4-BE49-F238E27FC236}">
                <a16:creationId xmlns:a16="http://schemas.microsoft.com/office/drawing/2014/main" id="{0915C499-947E-4228-BAD5-466BB31AD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31" y="416480"/>
            <a:ext cx="172268"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FF194E6-D4A2-4CFB-8EAB-4AC3D96A2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006" y="71021"/>
            <a:ext cx="7184994" cy="5739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231B61-5C93-45D4-9A0F-FDE6020E1E31}"/>
              </a:ext>
            </a:extLst>
          </p:cNvPr>
          <p:cNvSpPr txBox="1"/>
          <p:nvPr/>
        </p:nvSpPr>
        <p:spPr>
          <a:xfrm>
            <a:off x="5959062" y="6155709"/>
            <a:ext cx="6098958" cy="369332"/>
          </a:xfrm>
          <a:prstGeom prst="rect">
            <a:avLst/>
          </a:prstGeom>
          <a:solidFill>
            <a:schemeClr val="bg1"/>
          </a:solidFill>
          <a:ln>
            <a:solidFill>
              <a:srgbClr val="FF0000"/>
            </a:solidFill>
          </a:ln>
        </p:spPr>
        <p:txBody>
          <a:bodyPr wrap="square">
            <a:spAutoFit/>
          </a:bodyPr>
          <a:lstStyle/>
          <a:p>
            <a:r>
              <a:rPr lang="el-GR" b="1" i="1" dirty="0">
                <a:solidFill>
                  <a:srgbClr val="444444"/>
                </a:solidFill>
                <a:effectLst/>
                <a:latin typeface="Helvetica Neue"/>
              </a:rPr>
              <a:t>Πολιορκίες του Μεσολογγίου, Ζωγράφος Δ</a:t>
            </a:r>
            <a:r>
              <a:rPr lang="en-US" b="1" i="1" dirty="0">
                <a:solidFill>
                  <a:srgbClr val="444444"/>
                </a:solidFill>
                <a:effectLst/>
                <a:latin typeface="Helvetica Neue"/>
              </a:rPr>
              <a:t>.</a:t>
            </a:r>
            <a:endParaRPr lang="el-GR" b="1" i="1" dirty="0"/>
          </a:p>
        </p:txBody>
      </p:sp>
    </p:spTree>
    <p:extLst>
      <p:ext uri="{BB962C8B-B14F-4D97-AF65-F5344CB8AC3E}">
        <p14:creationId xmlns:p14="http://schemas.microsoft.com/office/powerpoint/2010/main" val="1338593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CD013CD-F75E-4804-A98B-C946111A4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96" y="186431"/>
            <a:ext cx="10352657" cy="5939161"/>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F4541F-C8DF-43FC-9767-B06D800DAF2A}"/>
              </a:ext>
            </a:extLst>
          </p:cNvPr>
          <p:cNvSpPr txBox="1"/>
          <p:nvPr/>
        </p:nvSpPr>
        <p:spPr>
          <a:xfrm>
            <a:off x="2605597" y="6302237"/>
            <a:ext cx="6098958" cy="369332"/>
          </a:xfrm>
          <a:prstGeom prst="rect">
            <a:avLst/>
          </a:prstGeom>
          <a:solidFill>
            <a:schemeClr val="bg1"/>
          </a:solidFill>
          <a:ln>
            <a:solidFill>
              <a:srgbClr val="FF0000"/>
            </a:solidFill>
          </a:ln>
        </p:spPr>
        <p:txBody>
          <a:bodyPr wrap="square">
            <a:spAutoFit/>
          </a:bodyPr>
          <a:lstStyle/>
          <a:p>
            <a:r>
              <a:rPr lang="el-GR" b="1" i="1" dirty="0">
                <a:solidFill>
                  <a:srgbClr val="444444"/>
                </a:solidFill>
                <a:effectLst/>
                <a:latin typeface="Helvetica Neue"/>
              </a:rPr>
              <a:t>Μεσολόγγι, Απόκρουση επίθεσης</a:t>
            </a:r>
            <a:endParaRPr lang="el-GR" b="1" i="1" dirty="0"/>
          </a:p>
        </p:txBody>
      </p:sp>
    </p:spTree>
    <p:extLst>
      <p:ext uri="{BB962C8B-B14F-4D97-AF65-F5344CB8AC3E}">
        <p14:creationId xmlns:p14="http://schemas.microsoft.com/office/powerpoint/2010/main" val="2372836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ccunion.files.wordpress.com/2012/04/exodos-mesologgiou.jpg">
            <a:extLst>
              <a:ext uri="{FF2B5EF4-FFF2-40B4-BE49-F238E27FC236}">
                <a16:creationId xmlns:a16="http://schemas.microsoft.com/office/drawing/2014/main" id="{FBC8C960-2C1B-4DE0-B98B-C0996F3A5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90" y="1203804"/>
            <a:ext cx="7620000" cy="475297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3272AB5-09F8-42B7-A97F-B6FC2E62EEA1}"/>
              </a:ext>
            </a:extLst>
          </p:cNvPr>
          <p:cNvSpPr/>
          <p:nvPr/>
        </p:nvSpPr>
        <p:spPr>
          <a:xfrm>
            <a:off x="1082616" y="377309"/>
            <a:ext cx="3069174" cy="369332"/>
          </a:xfrm>
          <a:prstGeom prst="rect">
            <a:avLst/>
          </a:prstGeom>
        </p:spPr>
        <p:txBody>
          <a:bodyPr wrap="none">
            <a:spAutoFit/>
          </a:bodyPr>
          <a:lstStyle/>
          <a:p>
            <a:r>
              <a:rPr lang="el-GR" i="1" dirty="0">
                <a:solidFill>
                  <a:srgbClr val="2C2B2B"/>
                </a:solidFill>
                <a:latin typeface="arial" panose="020B0604020202020204" pitchFamily="34" charset="0"/>
              </a:rPr>
              <a:t>Το </a:t>
            </a:r>
            <a:r>
              <a:rPr lang="el-GR" i="1" dirty="0" err="1">
                <a:solidFill>
                  <a:srgbClr val="2C2B2B"/>
                </a:solidFill>
                <a:latin typeface="arial" panose="020B0604020202020204" pitchFamily="34" charset="0"/>
              </a:rPr>
              <a:t>πολιορκημένο</a:t>
            </a:r>
            <a:r>
              <a:rPr lang="el-GR" i="1" dirty="0">
                <a:solidFill>
                  <a:srgbClr val="2C2B2B"/>
                </a:solidFill>
                <a:latin typeface="arial" panose="020B0604020202020204" pitchFamily="34" charset="0"/>
              </a:rPr>
              <a:t> Μεσολόγγι</a:t>
            </a:r>
            <a:endParaRPr lang="el-GR" i="1" dirty="0"/>
          </a:p>
        </p:txBody>
      </p:sp>
    </p:spTree>
    <p:extLst>
      <p:ext uri="{BB962C8B-B14F-4D97-AF65-F5344CB8AC3E}">
        <p14:creationId xmlns:p14="http://schemas.microsoft.com/office/powerpoint/2010/main" val="1062596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CA7A2F7-E970-49E5-AC4D-BB3153C18929}"/>
              </a:ext>
            </a:extLst>
          </p:cNvPr>
          <p:cNvSpPr/>
          <p:nvPr/>
        </p:nvSpPr>
        <p:spPr>
          <a:xfrm>
            <a:off x="418363" y="424934"/>
            <a:ext cx="5411674" cy="646331"/>
          </a:xfrm>
          <a:prstGeom prst="rect">
            <a:avLst/>
          </a:prstGeom>
          <a:ln>
            <a:solidFill>
              <a:srgbClr val="FF0000"/>
            </a:solidFill>
          </a:ln>
        </p:spPr>
        <p:txBody>
          <a:bodyPr wrap="none">
            <a:spAutoFit/>
          </a:bodyPr>
          <a:lstStyle/>
          <a:p>
            <a:r>
              <a:rPr lang="el-GR" dirty="0">
                <a:hlinkClick r:id="rId2"/>
              </a:rPr>
              <a:t>https://www.youtube.com/watch?v=1waTI9-T7DQ</a:t>
            </a:r>
            <a:endParaRPr lang="el-GR" dirty="0"/>
          </a:p>
          <a:p>
            <a:endParaRPr lang="el-GR" dirty="0"/>
          </a:p>
        </p:txBody>
      </p:sp>
      <p:sp>
        <p:nvSpPr>
          <p:cNvPr id="3" name="Ορθογώνιο 2">
            <a:extLst>
              <a:ext uri="{FF2B5EF4-FFF2-40B4-BE49-F238E27FC236}">
                <a16:creationId xmlns:a16="http://schemas.microsoft.com/office/drawing/2014/main" id="{232FA63F-AE47-4F8B-9EC9-5DF3C9BA4467}"/>
              </a:ext>
            </a:extLst>
          </p:cNvPr>
          <p:cNvSpPr/>
          <p:nvPr/>
        </p:nvSpPr>
        <p:spPr>
          <a:xfrm>
            <a:off x="498262" y="1127664"/>
            <a:ext cx="6096000" cy="1703415"/>
          </a:xfrm>
          <a:prstGeom prst="rect">
            <a:avLst/>
          </a:prstGeom>
          <a:ln>
            <a:solidFill>
              <a:srgbClr val="FF0000"/>
            </a:solidFill>
          </a:ln>
        </p:spPr>
        <p:txBody>
          <a:bodyPr>
            <a:spAutoFit/>
          </a:bodyPr>
          <a:lstStyle/>
          <a:p>
            <a:pPr algn="just">
              <a:lnSpc>
                <a:spcPct val="150000"/>
              </a:lnSpc>
            </a:pPr>
            <a:r>
              <a:rPr lang="el-GR" dirty="0">
                <a:solidFill>
                  <a:srgbClr val="0A0A0A"/>
                </a:solidFill>
                <a:latin typeface="Roboto"/>
              </a:rPr>
              <a:t>Οι ελεύθεροι </a:t>
            </a:r>
            <a:r>
              <a:rPr lang="el-GR" dirty="0" err="1">
                <a:solidFill>
                  <a:srgbClr val="0A0A0A"/>
                </a:solidFill>
                <a:latin typeface="Roboto"/>
              </a:rPr>
              <a:t>πολιορκημένοι</a:t>
            </a:r>
            <a:r>
              <a:rPr lang="el-GR" dirty="0">
                <a:solidFill>
                  <a:srgbClr val="0A0A0A"/>
                </a:solidFill>
                <a:latin typeface="Roboto"/>
              </a:rPr>
              <a:t> του Μεσολογγίου που άλλαξαν την πορεία της ελληνικής Επανάστασης και συγκλόνισαν την ευρωπαϊκή κοινή γνώμη στη </a:t>
            </a:r>
          </a:p>
          <a:p>
            <a:pPr algn="just">
              <a:lnSpc>
                <a:spcPct val="150000"/>
              </a:lnSpc>
            </a:pPr>
            <a:r>
              <a:rPr lang="el-GR" dirty="0">
                <a:solidFill>
                  <a:srgbClr val="0A0A0A"/>
                </a:solidFill>
                <a:latin typeface="Roboto"/>
              </a:rPr>
              <a:t>«Μηχανή του Χρόνου» με Χρίστο Βασιλόπουλο. </a:t>
            </a:r>
            <a:endParaRPr lang="el-GR" dirty="0"/>
          </a:p>
        </p:txBody>
      </p:sp>
      <p:sp>
        <p:nvSpPr>
          <p:cNvPr id="4" name="Ορθογώνιο 3">
            <a:extLst>
              <a:ext uri="{FF2B5EF4-FFF2-40B4-BE49-F238E27FC236}">
                <a16:creationId xmlns:a16="http://schemas.microsoft.com/office/drawing/2014/main" id="{A93D65A9-2FE1-4E04-80B5-93146C789BCD}"/>
              </a:ext>
            </a:extLst>
          </p:cNvPr>
          <p:cNvSpPr/>
          <p:nvPr/>
        </p:nvSpPr>
        <p:spPr>
          <a:xfrm>
            <a:off x="596163" y="3678300"/>
            <a:ext cx="7334059" cy="1477328"/>
          </a:xfrm>
          <a:prstGeom prst="rect">
            <a:avLst/>
          </a:prstGeom>
          <a:ln>
            <a:solidFill>
              <a:srgbClr val="FF0000"/>
            </a:solidFill>
          </a:ln>
        </p:spPr>
        <p:txBody>
          <a:bodyPr wrap="none">
            <a:spAutoFit/>
          </a:bodyPr>
          <a:lstStyle/>
          <a:p>
            <a:r>
              <a:rPr lang="en-US" dirty="0">
                <a:hlinkClick r:id="rId3"/>
              </a:rPr>
              <a:t>https://video.link/w/IvB1b</a:t>
            </a:r>
            <a:endParaRPr lang="en-US" dirty="0"/>
          </a:p>
          <a:p>
            <a:endParaRPr lang="el-GR" dirty="0"/>
          </a:p>
          <a:p>
            <a:r>
              <a:rPr lang="el-GR" dirty="0"/>
              <a:t>Άκρα του τάφου σιωπή - Νίκος </a:t>
            </a:r>
            <a:r>
              <a:rPr lang="el-GR" dirty="0" err="1"/>
              <a:t>Ξυλούρης</a:t>
            </a:r>
            <a:endParaRPr lang="el-GR" dirty="0"/>
          </a:p>
          <a:p>
            <a:endParaRPr lang="el-GR" dirty="0"/>
          </a:p>
          <a:p>
            <a:r>
              <a:rPr lang="el-GR" dirty="0"/>
              <a:t>Ελεύθεροι </a:t>
            </a:r>
            <a:r>
              <a:rPr lang="el-GR" dirty="0" err="1"/>
              <a:t>Πολιορκημένοι</a:t>
            </a:r>
            <a:r>
              <a:rPr lang="el-GR" dirty="0"/>
              <a:t>, Διονύσιος Σολωμός, Γιάννης Μαρκόπουλος</a:t>
            </a:r>
          </a:p>
        </p:txBody>
      </p:sp>
      <p:sp>
        <p:nvSpPr>
          <p:cNvPr id="5" name="Ορθογώνιο 4">
            <a:extLst>
              <a:ext uri="{FF2B5EF4-FFF2-40B4-BE49-F238E27FC236}">
                <a16:creationId xmlns:a16="http://schemas.microsoft.com/office/drawing/2014/main" id="{E4DC531E-D1B2-44BF-8A36-9010AEC9025D}"/>
              </a:ext>
            </a:extLst>
          </p:cNvPr>
          <p:cNvSpPr/>
          <p:nvPr/>
        </p:nvSpPr>
        <p:spPr>
          <a:xfrm>
            <a:off x="596163" y="5402684"/>
            <a:ext cx="6790642" cy="1200329"/>
          </a:xfrm>
          <a:prstGeom prst="rect">
            <a:avLst/>
          </a:prstGeom>
          <a:ln>
            <a:solidFill>
              <a:srgbClr val="FF0000"/>
            </a:solidFill>
          </a:ln>
        </p:spPr>
        <p:txBody>
          <a:bodyPr wrap="none">
            <a:spAutoFit/>
          </a:bodyPr>
          <a:lstStyle/>
          <a:p>
            <a:r>
              <a:rPr lang="en-US" dirty="0">
                <a:hlinkClick r:id="rId4"/>
              </a:rPr>
              <a:t>https://video.link/w/NwB1b</a:t>
            </a:r>
            <a:endParaRPr lang="en-US" dirty="0"/>
          </a:p>
          <a:p>
            <a:endParaRPr lang="el-GR" dirty="0"/>
          </a:p>
          <a:p>
            <a:r>
              <a:rPr lang="el-GR" dirty="0"/>
              <a:t>ΕΛΕΥΘΕΡΟΙ ΠΟΛΙΟΡΚΗΜΕΝΟΙ - Ο ΠΕΙΡΑΣΜΟΣ * Γ. ΜΑΡΚΟΠΟΥΛΟΣ</a:t>
            </a:r>
          </a:p>
          <a:p>
            <a:endParaRPr lang="el-GR" dirty="0"/>
          </a:p>
        </p:txBody>
      </p:sp>
    </p:spTree>
    <p:extLst>
      <p:ext uri="{BB962C8B-B14F-4D97-AF65-F5344CB8AC3E}">
        <p14:creationId xmlns:p14="http://schemas.microsoft.com/office/powerpoint/2010/main" val="2013626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72B0D-48E2-42A7-BAEA-B37EAF802C75}"/>
              </a:ext>
            </a:extLst>
          </p:cNvPr>
          <p:cNvSpPr txBox="1"/>
          <p:nvPr/>
        </p:nvSpPr>
        <p:spPr>
          <a:xfrm>
            <a:off x="1229558" y="732381"/>
            <a:ext cx="6098958" cy="5262979"/>
          </a:xfrm>
          <a:prstGeom prst="rect">
            <a:avLst/>
          </a:prstGeom>
          <a:solidFill>
            <a:schemeClr val="bg1">
              <a:lumMod val="95000"/>
            </a:schemeClr>
          </a:solidFill>
          <a:ln>
            <a:solidFill>
              <a:srgbClr val="0070C0"/>
            </a:solidFill>
          </a:ln>
        </p:spPr>
        <p:txBody>
          <a:bodyPr wrap="square">
            <a:spAutoFit/>
          </a:bodyPr>
          <a:lstStyle/>
          <a:p>
            <a:endParaRPr lang="el-GR" dirty="0">
              <a:hlinkClick r:id="rId2"/>
            </a:endParaRPr>
          </a:p>
          <a:p>
            <a:endParaRPr lang="el-GR" dirty="0">
              <a:hlinkClick r:id="rId2"/>
            </a:endParaRPr>
          </a:p>
          <a:p>
            <a:r>
              <a:rPr lang="el-GR" dirty="0">
                <a:hlinkClick r:id="rId2"/>
              </a:rPr>
              <a:t>http://ebooks.edu.gr/ebooks/v/html/8547/2330/Istoria-Neoellinikis-Logotechnias_A-B-G-Gymnasiou_html-apli/index_05_02.html</a:t>
            </a:r>
            <a:endParaRPr lang="el-GR" dirty="0"/>
          </a:p>
          <a:p>
            <a:endParaRPr lang="el-GR" dirty="0"/>
          </a:p>
          <a:p>
            <a:endParaRPr lang="el-GR" dirty="0"/>
          </a:p>
          <a:p>
            <a:endParaRPr lang="el-GR" dirty="0"/>
          </a:p>
          <a:p>
            <a:r>
              <a:rPr lang="el-GR" b="0" i="0" dirty="0">
                <a:solidFill>
                  <a:srgbClr val="000000"/>
                </a:solidFill>
                <a:effectLst/>
                <a:latin typeface="Verdana" panose="020B0604030504040204" pitchFamily="34" charset="0"/>
              </a:rPr>
              <a:t>Η Επτανησιακή Σχολή, Ο Διονύσιος Σολωμός, ΙΣΤΟΡΙΑ ΝΕΟΕΛΛΗΝΙΚΗΣ ΛΟΓΟΤΕΧΝΙΑΣ</a:t>
            </a:r>
          </a:p>
          <a:p>
            <a:endParaRPr lang="el-GR" dirty="0"/>
          </a:p>
          <a:p>
            <a:r>
              <a:rPr lang="el-GR" b="1" i="0" dirty="0">
                <a:solidFill>
                  <a:srgbClr val="000000"/>
                </a:solidFill>
                <a:effectLst/>
                <a:latin typeface="Times New Roman" panose="02020603050405020304" pitchFamily="18" charset="0"/>
              </a:rPr>
              <a:t>ΕΝΟΤΗΤΑ 5: </a:t>
            </a:r>
            <a:r>
              <a:rPr lang="el-GR" b="1" i="1" dirty="0">
                <a:solidFill>
                  <a:srgbClr val="000000"/>
                </a:solidFill>
                <a:effectLst/>
                <a:latin typeface="Times New Roman" panose="02020603050405020304" pitchFamily="18" charset="0"/>
              </a:rPr>
              <a:t>Η Νεοελληνική Λογοτεχνία μετά τον Αγώνα και μέχρι τη Γενιά του 1880</a:t>
            </a:r>
            <a:endParaRPr lang="el-GR" dirty="0"/>
          </a:p>
          <a:p>
            <a:endParaRPr lang="el-GR" dirty="0"/>
          </a:p>
          <a:p>
            <a:r>
              <a:rPr lang="el-GR" sz="1400" b="1" i="1" dirty="0"/>
              <a:t>ΕΛΛΗΝΙΚΟΣ ΠΟΛΙΤΙΣΜΟΣ</a:t>
            </a:r>
          </a:p>
          <a:p>
            <a:endParaRPr lang="el-GR" sz="1400" b="1" i="1" dirty="0"/>
          </a:p>
          <a:p>
            <a:endParaRPr lang="el-GR" sz="1400" b="1" i="1" dirty="0"/>
          </a:p>
          <a:p>
            <a:endParaRPr lang="el-GR" sz="1400" b="1" i="1" dirty="0"/>
          </a:p>
          <a:p>
            <a:endParaRPr lang="el-GR" sz="1400" b="1" i="1" dirty="0"/>
          </a:p>
          <a:p>
            <a:endParaRPr lang="el-GR" sz="1400" b="1" i="1" dirty="0"/>
          </a:p>
        </p:txBody>
      </p:sp>
    </p:spTree>
    <p:extLst>
      <p:ext uri="{BB962C8B-B14F-4D97-AF65-F5344CB8AC3E}">
        <p14:creationId xmlns:p14="http://schemas.microsoft.com/office/powerpoint/2010/main" val="4038358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2E9BE9E8-FF31-4B7B-AA7E-A654CA41A386}"/>
              </a:ext>
            </a:extLst>
          </p:cNvPr>
          <p:cNvSpPr/>
          <p:nvPr/>
        </p:nvSpPr>
        <p:spPr>
          <a:xfrm>
            <a:off x="266330" y="85519"/>
            <a:ext cx="11461072" cy="6697346"/>
          </a:xfrm>
          <a:prstGeom prst="rect">
            <a:avLst/>
          </a:prstGeom>
          <a:solidFill>
            <a:schemeClr val="bg1"/>
          </a:solidFill>
          <a:ln>
            <a:solidFill>
              <a:srgbClr val="FF0000"/>
            </a:solidFill>
          </a:ln>
        </p:spPr>
        <p:txBody>
          <a:bodyPr wrap="square">
            <a:spAutoFit/>
          </a:bodyPr>
          <a:lstStyle/>
          <a:p>
            <a:pPr algn="ctr">
              <a:lnSpc>
                <a:spcPct val="150000"/>
              </a:lnSpc>
            </a:pPr>
            <a:r>
              <a:rPr lang="el-GR" b="1" u="sng" dirty="0">
                <a:solidFill>
                  <a:srgbClr val="2C2B2B"/>
                </a:solidFill>
                <a:latin typeface="arial" panose="020B0604020202020204" pitchFamily="34" charset="0"/>
              </a:rPr>
              <a:t>Ιστορία της Νεοελληνικής Λογοτεχνίας (σχολικό βιβλίο) (Κεφάλαιο 5, ενότητα 2)</a:t>
            </a:r>
            <a:endParaRPr lang="el-GR" dirty="0">
              <a:solidFill>
                <a:srgbClr val="2C2B2B"/>
              </a:solidFill>
              <a:latin typeface="arial" panose="020B0604020202020204" pitchFamily="34" charset="0"/>
            </a:endParaRPr>
          </a:p>
          <a:p>
            <a:pPr>
              <a:lnSpc>
                <a:spcPct val="150000"/>
              </a:lnSpc>
            </a:pPr>
            <a:r>
              <a:rPr lang="el-GR" b="1" dirty="0">
                <a:solidFill>
                  <a:srgbClr val="333333"/>
                </a:solidFill>
                <a:latin typeface="Pontano Sans"/>
              </a:rPr>
              <a:t>1/ Τι ήταν ο Ρομαντισμός; Δώστε τα βασικά χαρακτηριστικά του.</a:t>
            </a:r>
          </a:p>
          <a:p>
            <a:pPr>
              <a:lnSpc>
                <a:spcPct val="150000"/>
              </a:lnSpc>
            </a:pPr>
            <a:r>
              <a:rPr lang="el-GR" dirty="0">
                <a:solidFill>
                  <a:srgbClr val="2C2B2B"/>
                </a:solidFill>
                <a:latin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l-GR" b="1" dirty="0">
                <a:solidFill>
                  <a:srgbClr val="333333"/>
                </a:solidFill>
                <a:latin typeface="Pontano Sans"/>
              </a:rPr>
              <a:t>2/ Συμπληρώστε τα κενά:</a:t>
            </a:r>
          </a:p>
          <a:p>
            <a:pPr>
              <a:lnSpc>
                <a:spcPct val="150000"/>
              </a:lnSpc>
            </a:pPr>
            <a:r>
              <a:rPr lang="el-GR" b="1" dirty="0">
                <a:solidFill>
                  <a:srgbClr val="333333"/>
                </a:solidFill>
                <a:latin typeface="Pontano Sans"/>
              </a:rPr>
              <a:t>      </a:t>
            </a:r>
            <a:r>
              <a:rPr lang="el-GR" dirty="0">
                <a:solidFill>
                  <a:srgbClr val="333333"/>
                </a:solidFill>
                <a:latin typeface="Pontano Sans"/>
              </a:rPr>
              <a:t>Γενάρχης της Επτανησιακής Σχολής είναι ο εθνικός μας ποιητής _______________________. Οι ποιητές που προετοίμασαν το δρόμο του και έζησαν πριν από αυτόν, στην εποχή του Διαφωτισμού, ονομάστηκαν,_______________________ (Αντώνιος </a:t>
            </a:r>
            <a:r>
              <a:rPr lang="el-GR" dirty="0" err="1">
                <a:solidFill>
                  <a:srgbClr val="333333"/>
                </a:solidFill>
                <a:latin typeface="Pontano Sans"/>
              </a:rPr>
              <a:t>Μαρτελάος</a:t>
            </a:r>
            <a:r>
              <a:rPr lang="el-GR" dirty="0">
                <a:solidFill>
                  <a:srgbClr val="333333"/>
                </a:solidFill>
                <a:latin typeface="Pontano Sans"/>
              </a:rPr>
              <a:t>, Νικόλαος </a:t>
            </a:r>
            <a:r>
              <a:rPr lang="el-GR" dirty="0" err="1">
                <a:solidFill>
                  <a:srgbClr val="333333"/>
                </a:solidFill>
                <a:latin typeface="Pontano Sans"/>
              </a:rPr>
              <a:t>Κουτούζης</a:t>
            </a:r>
            <a:r>
              <a:rPr lang="el-GR" dirty="0">
                <a:solidFill>
                  <a:srgbClr val="333333"/>
                </a:solidFill>
                <a:latin typeface="Pontano Sans"/>
              </a:rPr>
              <a:t>). Μια δεύτερη κατηγορία αποτελούν οι __________________ ποιητές που είναι σύγχρονοι ή μεταγενέστεροι από το Σολωμό και υιοθέτησαν το πρότυπό του. Οι ποιητές αυτοί αποτελούν την κυρίως Επτανησιακή Σχολή (Αντώνιος </a:t>
            </a:r>
            <a:r>
              <a:rPr lang="el-GR" dirty="0" err="1">
                <a:solidFill>
                  <a:srgbClr val="333333"/>
                </a:solidFill>
                <a:latin typeface="Pontano Sans"/>
              </a:rPr>
              <a:t>Μάτεσις</a:t>
            </a:r>
            <a:r>
              <a:rPr lang="el-GR" dirty="0">
                <a:solidFill>
                  <a:srgbClr val="333333"/>
                </a:solidFill>
                <a:latin typeface="Pontano Sans"/>
              </a:rPr>
              <a:t>, Γεώργιος Τερτσέτης, Ιούλιος Τυπάλδος, Ιάκωβος Πολυλάς, Γεράσιμος </a:t>
            </a:r>
            <a:r>
              <a:rPr lang="el-GR" dirty="0" err="1">
                <a:solidFill>
                  <a:srgbClr val="333333"/>
                </a:solidFill>
                <a:latin typeface="Pontano Sans"/>
              </a:rPr>
              <a:t>Μαρκοράς</a:t>
            </a:r>
            <a:r>
              <a:rPr lang="el-GR" dirty="0">
                <a:solidFill>
                  <a:srgbClr val="333333"/>
                </a:solidFill>
                <a:latin typeface="Pontano Sans"/>
              </a:rPr>
              <a:t>, Γεώργιος </a:t>
            </a:r>
            <a:r>
              <a:rPr lang="el-GR" dirty="0" err="1">
                <a:solidFill>
                  <a:srgbClr val="333333"/>
                </a:solidFill>
                <a:latin typeface="Pontano Sans"/>
              </a:rPr>
              <a:t>Καλοσγούρος</a:t>
            </a:r>
            <a:r>
              <a:rPr lang="el-GR" dirty="0">
                <a:solidFill>
                  <a:srgbClr val="333333"/>
                </a:solidFill>
                <a:latin typeface="Pontano Sans"/>
              </a:rPr>
              <a:t>, </a:t>
            </a:r>
            <a:r>
              <a:rPr lang="el-GR" dirty="0" err="1">
                <a:solidFill>
                  <a:srgbClr val="333333"/>
                </a:solidFill>
                <a:latin typeface="Pontano Sans"/>
              </a:rPr>
              <a:t>Λορέντζος</a:t>
            </a:r>
            <a:r>
              <a:rPr lang="el-GR" dirty="0">
                <a:solidFill>
                  <a:srgbClr val="333333"/>
                </a:solidFill>
                <a:latin typeface="Pontano Sans"/>
              </a:rPr>
              <a:t> Μαβίλης). Τέλος μια τρίτη κατηγορία είναι οι __________________________, λογοτέχνες δηλαδή οι οποίοι, αν και είναι Επτανήσιοι και ανήκουν στην ίδια εποχή, βρίσκονται έξω από την επίδραση του Σολωμού (Ανδρέας Κάλβος, Αριστοτέλης Βαλαωρίτης).</a:t>
            </a:r>
          </a:p>
          <a:p>
            <a:pPr>
              <a:lnSpc>
                <a:spcPct val="150000"/>
              </a:lnSpc>
            </a:pPr>
            <a:endParaRPr lang="el-GR" dirty="0">
              <a:solidFill>
                <a:srgbClr val="333333"/>
              </a:solidFill>
              <a:effectLst/>
              <a:latin typeface="Pontano Sans"/>
            </a:endParaRPr>
          </a:p>
        </p:txBody>
      </p:sp>
    </p:spTree>
    <p:extLst>
      <p:ext uri="{BB962C8B-B14F-4D97-AF65-F5344CB8AC3E}">
        <p14:creationId xmlns:p14="http://schemas.microsoft.com/office/powerpoint/2010/main" val="24733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B1E41CA-BC00-4CAC-AE66-6404CB5D24A8}"/>
              </a:ext>
            </a:extLst>
          </p:cNvPr>
          <p:cNvSpPr/>
          <p:nvPr/>
        </p:nvSpPr>
        <p:spPr>
          <a:xfrm>
            <a:off x="550415" y="288076"/>
            <a:ext cx="11390051" cy="6281848"/>
          </a:xfrm>
          <a:prstGeom prst="rect">
            <a:avLst/>
          </a:prstGeom>
          <a:solidFill>
            <a:schemeClr val="bg1"/>
          </a:solidFill>
          <a:ln>
            <a:solidFill>
              <a:srgbClr val="FF0000"/>
            </a:solidFill>
          </a:ln>
        </p:spPr>
        <p:txBody>
          <a:bodyPr wrap="square">
            <a:spAutoFit/>
          </a:bodyPr>
          <a:lstStyle/>
          <a:p>
            <a:pPr>
              <a:lnSpc>
                <a:spcPct val="150000"/>
              </a:lnSpc>
            </a:pPr>
            <a:endParaRPr lang="el-GR" b="1" dirty="0">
              <a:solidFill>
                <a:srgbClr val="333333"/>
              </a:solidFill>
              <a:latin typeface="Pontano Sans"/>
            </a:endParaRPr>
          </a:p>
          <a:p>
            <a:pPr>
              <a:lnSpc>
                <a:spcPct val="150000"/>
              </a:lnSpc>
            </a:pPr>
            <a:r>
              <a:rPr lang="el-GR" b="1" dirty="0">
                <a:solidFill>
                  <a:srgbClr val="333333"/>
                </a:solidFill>
                <a:latin typeface="Pontano Sans"/>
              </a:rPr>
              <a:t>Ο Διονύσιος Σολωμός (1798-1857) </a:t>
            </a:r>
            <a:r>
              <a:rPr lang="el-GR" dirty="0">
                <a:solidFill>
                  <a:srgbClr val="333333"/>
                </a:solidFill>
                <a:latin typeface="Pontano Sans"/>
              </a:rPr>
              <a:t>γεννήθηκε στη ____________ και πέθανε στην _____________, όπου είχε στο μεταξύ μετοικήσει. Η γέννησή του συμπίπτει χρονικά με το θάνατο του _____________ στο Βελιγράδι, όπως παρατήρησε ο Κωστής Παλαμάς προλογίζοντας τα </a:t>
            </a:r>
            <a:r>
              <a:rPr lang="el-GR" i="1" dirty="0">
                <a:solidFill>
                  <a:srgbClr val="333333"/>
                </a:solidFill>
                <a:latin typeface="Pontano Sans"/>
              </a:rPr>
              <a:t>Άπαντα</a:t>
            </a:r>
            <a:r>
              <a:rPr lang="el-GR" dirty="0">
                <a:solidFill>
                  <a:srgbClr val="333333"/>
                </a:solidFill>
                <a:latin typeface="Pontano Sans"/>
              </a:rPr>
              <a:t> του Σολωμού (1901). </a:t>
            </a:r>
          </a:p>
          <a:p>
            <a:pPr>
              <a:lnSpc>
                <a:spcPct val="150000"/>
              </a:lnSpc>
            </a:pPr>
            <a:r>
              <a:rPr lang="el-GR" dirty="0">
                <a:solidFill>
                  <a:srgbClr val="333333"/>
                </a:solidFill>
                <a:latin typeface="Pontano Sans"/>
              </a:rPr>
              <a:t>Ο Ρήγας αγωνίστηκε, μαρτύρησε και άνοιξε το δρόμο για την ελευθερία. </a:t>
            </a:r>
          </a:p>
          <a:p>
            <a:pPr>
              <a:lnSpc>
                <a:spcPct val="150000"/>
              </a:lnSpc>
            </a:pPr>
            <a:endParaRPr lang="el-GR" dirty="0">
              <a:solidFill>
                <a:srgbClr val="333333"/>
              </a:solidFill>
              <a:latin typeface="Pontano Sans"/>
            </a:endParaRPr>
          </a:p>
          <a:p>
            <a:pPr>
              <a:lnSpc>
                <a:spcPct val="150000"/>
              </a:lnSpc>
            </a:pPr>
            <a:r>
              <a:rPr lang="el-GR" dirty="0">
                <a:solidFill>
                  <a:srgbClr val="333333"/>
                </a:solidFill>
                <a:latin typeface="Pontano Sans"/>
              </a:rPr>
              <a:t>Ο Σολωμός ύμνησε την ___________, το _____________, τα _____________________________ και τις __________ των Ελλήνων στη διάρκεια του _____________________ αγώνα. </a:t>
            </a:r>
          </a:p>
          <a:p>
            <a:pPr>
              <a:lnSpc>
                <a:spcPct val="150000"/>
              </a:lnSpc>
            </a:pPr>
            <a:endParaRPr lang="el-GR" dirty="0">
              <a:solidFill>
                <a:srgbClr val="333333"/>
              </a:solidFill>
              <a:latin typeface="Pontano Sans"/>
            </a:endParaRPr>
          </a:p>
          <a:p>
            <a:pPr>
              <a:lnSpc>
                <a:spcPct val="150000"/>
              </a:lnSpc>
            </a:pPr>
            <a:r>
              <a:rPr lang="el-GR" dirty="0">
                <a:solidFill>
                  <a:srgbClr val="333333"/>
                </a:solidFill>
                <a:latin typeface="Pontano Sans"/>
              </a:rPr>
              <a:t>Η ποίηση του Σολωμού επικεντρώθηκε στα μεγάλα θέματα που απασχόλησαν φιλοσόφους και ποιητές μέσα στους αιώνες: ______________________________________________________. </a:t>
            </a:r>
          </a:p>
          <a:p>
            <a:pPr>
              <a:lnSpc>
                <a:spcPct val="150000"/>
              </a:lnSpc>
            </a:pPr>
            <a:r>
              <a:rPr lang="el-GR" dirty="0">
                <a:solidFill>
                  <a:srgbClr val="333333"/>
                </a:solidFill>
                <a:latin typeface="Pontano Sans"/>
              </a:rPr>
              <a:t>Στα ποιήματά του η ελευθερία θριαμβεύει ενάντια στη φύση και η θρησκεία ενάντια στο θάνατο. Στην ποίησή του συνδέονται ο θάνατος με τον έρωτα, ο οποίος στη σολωμική ποίηση είναι πάντα αγνός. </a:t>
            </a:r>
          </a:p>
          <a:p>
            <a:pPr>
              <a:lnSpc>
                <a:spcPct val="150000"/>
              </a:lnSpc>
            </a:pPr>
            <a:endParaRPr lang="el-GR" dirty="0">
              <a:solidFill>
                <a:srgbClr val="333333"/>
              </a:solidFill>
              <a:latin typeface="Pontano Sans"/>
            </a:endParaRPr>
          </a:p>
          <a:p>
            <a:pPr>
              <a:lnSpc>
                <a:spcPct val="150000"/>
              </a:lnSpc>
            </a:pPr>
            <a:r>
              <a:rPr lang="el-GR" dirty="0">
                <a:solidFill>
                  <a:srgbClr val="333333"/>
                </a:solidFill>
                <a:latin typeface="Pontano Sans"/>
              </a:rPr>
              <a:t>Ο Σολωμός ήταν ο πρώτος που ανέδειξε τη _________________________ ως μοναδική για την έμμετρη δημιουργία.</a:t>
            </a:r>
            <a:endParaRPr lang="el-GR" dirty="0">
              <a:solidFill>
                <a:srgbClr val="333333"/>
              </a:solidFill>
              <a:effectLst/>
              <a:latin typeface="Pontano Sans"/>
            </a:endParaRPr>
          </a:p>
        </p:txBody>
      </p:sp>
    </p:spTree>
    <p:extLst>
      <p:ext uri="{BB962C8B-B14F-4D97-AF65-F5344CB8AC3E}">
        <p14:creationId xmlns:p14="http://schemas.microsoft.com/office/powerpoint/2010/main" val="362160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B4D62E7-9477-4457-992F-E478810033AF}"/>
              </a:ext>
            </a:extLst>
          </p:cNvPr>
          <p:cNvSpPr/>
          <p:nvPr/>
        </p:nvSpPr>
        <p:spPr>
          <a:xfrm>
            <a:off x="242657" y="687488"/>
            <a:ext cx="8874710" cy="6003054"/>
          </a:xfrm>
          <a:prstGeom prst="rect">
            <a:avLst/>
          </a:prstGeom>
          <a:ln>
            <a:solidFill>
              <a:srgbClr val="FF0000"/>
            </a:solidFill>
          </a:ln>
        </p:spPr>
        <p:txBody>
          <a:bodyPr wrap="square">
            <a:spAutoFit/>
          </a:bodyPr>
          <a:lstStyle/>
          <a:p>
            <a:r>
              <a:rPr lang="el-GR" b="1" dirty="0">
                <a:solidFill>
                  <a:srgbClr val="333333"/>
                </a:solidFill>
                <a:latin typeface="Pontano Sans"/>
              </a:rPr>
              <a:t>3/ Η ζωή του</a:t>
            </a:r>
          </a:p>
          <a:p>
            <a:endParaRPr lang="el-GR" b="1" dirty="0">
              <a:solidFill>
                <a:srgbClr val="333333"/>
              </a:solidFill>
              <a:latin typeface="Pontano Sans"/>
            </a:endParaRPr>
          </a:p>
          <a:p>
            <a:pPr>
              <a:lnSpc>
                <a:spcPct val="150000"/>
              </a:lnSpc>
            </a:pPr>
            <a:r>
              <a:rPr lang="el-GR" dirty="0">
                <a:solidFill>
                  <a:srgbClr val="333333"/>
                </a:solidFill>
                <a:latin typeface="Pontano Sans"/>
              </a:rPr>
              <a:t>Μετά το θάνατο του πατέρα του, ο Σολωμός θα μεταβεί στην ___________, όπου κατ’ αρχάς θα φοιτήσει στο Λύκειο της ____________ και έπειτα θα σπουδάσει νομικά στο Πανεπιστήμιο της ___________. </a:t>
            </a:r>
          </a:p>
          <a:p>
            <a:pPr>
              <a:lnSpc>
                <a:spcPct val="150000"/>
              </a:lnSpc>
            </a:pPr>
            <a:endParaRPr lang="el-GR" dirty="0">
              <a:solidFill>
                <a:srgbClr val="333333"/>
              </a:solidFill>
              <a:latin typeface="Pontano Sans"/>
            </a:endParaRPr>
          </a:p>
          <a:p>
            <a:pPr>
              <a:lnSpc>
                <a:spcPct val="150000"/>
              </a:lnSpc>
            </a:pPr>
            <a:r>
              <a:rPr lang="el-GR" dirty="0">
                <a:solidFill>
                  <a:srgbClr val="333333"/>
                </a:solidFill>
                <a:latin typeface="Pontano Sans"/>
              </a:rPr>
              <a:t>Στη Ζάκυνθο θα επιστρέψει το 1818 και από το 1828 θα εγκατασταθεί μόνιμα στην Κέρκυρα. </a:t>
            </a:r>
          </a:p>
          <a:p>
            <a:pPr>
              <a:lnSpc>
                <a:spcPct val="150000"/>
              </a:lnSpc>
            </a:pPr>
            <a:endParaRPr lang="el-GR" dirty="0">
              <a:solidFill>
                <a:srgbClr val="333333"/>
              </a:solidFill>
              <a:latin typeface="Pontano Sans"/>
            </a:endParaRPr>
          </a:p>
          <a:p>
            <a:pPr>
              <a:lnSpc>
                <a:spcPct val="150000"/>
              </a:lnSpc>
            </a:pPr>
            <a:r>
              <a:rPr lang="el-GR" dirty="0">
                <a:solidFill>
                  <a:srgbClr val="333333"/>
                </a:solidFill>
                <a:latin typeface="Pontano Sans"/>
              </a:rPr>
              <a:t>Η ποιητική δημιουργία του Σολωμού κατανέμεται σε δύο περιόδους: τη ___________, από την επιστροφή στο νησί του μέχρι το 1828, και την _____________, </a:t>
            </a:r>
          </a:p>
          <a:p>
            <a:pPr>
              <a:lnSpc>
                <a:spcPct val="150000"/>
              </a:lnSpc>
            </a:pPr>
            <a:endParaRPr lang="el-GR" dirty="0">
              <a:solidFill>
                <a:srgbClr val="333333"/>
              </a:solidFill>
              <a:latin typeface="Pontano Sans"/>
            </a:endParaRPr>
          </a:p>
          <a:p>
            <a:pPr>
              <a:lnSpc>
                <a:spcPct val="150000"/>
              </a:lnSpc>
            </a:pPr>
            <a:r>
              <a:rPr lang="el-GR" dirty="0">
                <a:solidFill>
                  <a:srgbClr val="333333"/>
                </a:solidFill>
                <a:latin typeface="Pontano Sans"/>
              </a:rPr>
              <a:t>που περιλαμβάνει την ώριμη δημιουργία του και τελειώνει με το θάνατό του στην πρωτεύουσα των Ιονίων νήσων.</a:t>
            </a:r>
          </a:p>
          <a:p>
            <a:pPr>
              <a:lnSpc>
                <a:spcPct val="150000"/>
              </a:lnSpc>
            </a:pPr>
            <a:r>
              <a:rPr lang="el-GR" b="0" i="0" dirty="0">
                <a:solidFill>
                  <a:srgbClr val="202122"/>
                </a:solidFill>
                <a:effectLst/>
                <a:latin typeface="Arial" panose="020B0604020202020204" pitchFamily="34" charset="0"/>
              </a:rPr>
              <a:t> Η ημερομηνία θανάτου του (9 Φεβρουαρίου) έχει οριστεί ως η </a:t>
            </a:r>
            <a:r>
              <a:rPr lang="el-GR" b="0" i="0" u="sng" dirty="0">
                <a:solidFill>
                  <a:srgbClr val="FAA700"/>
                </a:solidFill>
                <a:effectLst/>
                <a:latin typeface="Arial" panose="020B0604020202020204" pitchFamily="34" charset="0"/>
                <a:hlinkClick r:id="rId2"/>
              </a:rPr>
              <a:t>Παγκόσμια Ημέρα Ελληνικής Γλώσσας</a:t>
            </a:r>
            <a:r>
              <a:rPr lang="el-GR" b="0" i="0" dirty="0">
                <a:solidFill>
                  <a:srgbClr val="202122"/>
                </a:solidFill>
                <a:effectLst/>
                <a:latin typeface="Arial" panose="020B0604020202020204" pitchFamily="34" charset="0"/>
              </a:rPr>
              <a:t>.</a:t>
            </a:r>
            <a:endParaRPr lang="el-GR" dirty="0">
              <a:solidFill>
                <a:srgbClr val="333333"/>
              </a:solidFill>
              <a:effectLst/>
              <a:latin typeface="Pontano Sans"/>
            </a:endParaRPr>
          </a:p>
        </p:txBody>
      </p:sp>
    </p:spTree>
    <p:extLst>
      <p:ext uri="{BB962C8B-B14F-4D97-AF65-F5344CB8AC3E}">
        <p14:creationId xmlns:p14="http://schemas.microsoft.com/office/powerpoint/2010/main" val="4262719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59245FE-CB10-4B7D-AA9E-5F67184EFB31}"/>
              </a:ext>
            </a:extLst>
          </p:cNvPr>
          <p:cNvSpPr/>
          <p:nvPr/>
        </p:nvSpPr>
        <p:spPr>
          <a:xfrm>
            <a:off x="497150" y="160654"/>
            <a:ext cx="11283518" cy="6281848"/>
          </a:xfrm>
          <a:prstGeom prst="rect">
            <a:avLst/>
          </a:prstGeom>
          <a:solidFill>
            <a:schemeClr val="bg1"/>
          </a:solidFill>
          <a:ln>
            <a:solidFill>
              <a:srgbClr val="FF0000"/>
            </a:solidFill>
          </a:ln>
        </p:spPr>
        <p:txBody>
          <a:bodyPr wrap="square">
            <a:spAutoFit/>
          </a:bodyPr>
          <a:lstStyle/>
          <a:p>
            <a:pPr>
              <a:lnSpc>
                <a:spcPct val="150000"/>
              </a:lnSpc>
            </a:pPr>
            <a:r>
              <a:rPr lang="el-GR" b="1" dirty="0">
                <a:solidFill>
                  <a:srgbClr val="FF0000"/>
                </a:solidFill>
                <a:latin typeface="Pontano Sans"/>
              </a:rPr>
              <a:t>3/ Πού γνώρισε τον ρομαντισμό ο Σολωμός;</a:t>
            </a:r>
            <a:endParaRPr lang="el-GR" b="1" dirty="0">
              <a:solidFill>
                <a:srgbClr val="333333"/>
              </a:solidFill>
              <a:latin typeface="Pontano Sans"/>
            </a:endParaRPr>
          </a:p>
          <a:p>
            <a:pPr>
              <a:lnSpc>
                <a:spcPct val="150000"/>
              </a:lnSpc>
            </a:pPr>
            <a:r>
              <a:rPr lang="el-GR" dirty="0">
                <a:solidFill>
                  <a:srgbClr val="2C2B2B"/>
                </a:solidFill>
                <a:latin typeface="arial" panose="020B0604020202020204" pitchFamily="34" charset="0"/>
              </a:rPr>
              <a:t>_____________________________________________________________________________________________________________________________________________</a:t>
            </a:r>
          </a:p>
          <a:p>
            <a:pPr>
              <a:lnSpc>
                <a:spcPct val="150000"/>
              </a:lnSpc>
            </a:pPr>
            <a:endParaRPr lang="el-GR" dirty="0">
              <a:solidFill>
                <a:srgbClr val="2C2B2B"/>
              </a:solidFill>
              <a:latin typeface="arial" panose="020B0604020202020204" pitchFamily="34" charset="0"/>
            </a:endParaRPr>
          </a:p>
          <a:p>
            <a:pPr>
              <a:lnSpc>
                <a:spcPct val="150000"/>
              </a:lnSpc>
            </a:pPr>
            <a:r>
              <a:rPr lang="el-GR" b="1" dirty="0">
                <a:solidFill>
                  <a:srgbClr val="FF0000"/>
                </a:solidFill>
                <a:latin typeface="Pontano Sans"/>
              </a:rPr>
              <a:t>4/ Τι τον βοήθησε να αποκαταστήσει τη σχέση του με τη μητρική του γλώσσα;</a:t>
            </a:r>
            <a:endParaRPr lang="el-GR" b="1" dirty="0">
              <a:solidFill>
                <a:srgbClr val="333333"/>
              </a:solidFill>
              <a:latin typeface="Pontano Sans"/>
            </a:endParaRPr>
          </a:p>
          <a:p>
            <a:pPr>
              <a:lnSpc>
                <a:spcPct val="150000"/>
              </a:lnSpc>
            </a:pPr>
            <a:r>
              <a:rPr lang="el-GR" dirty="0">
                <a:solidFill>
                  <a:srgbClr val="2C2B2B"/>
                </a:solidFill>
                <a:latin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lnSpc>
                <a:spcPct val="150000"/>
              </a:lnSpc>
            </a:pPr>
            <a:r>
              <a:rPr lang="el-GR" i="1" dirty="0">
                <a:solidFill>
                  <a:srgbClr val="2C2B2B"/>
                </a:solidFill>
                <a:latin typeface="arial" panose="020B0604020202020204" pitchFamily="34" charset="0"/>
              </a:rPr>
              <a:t>Ο Σολωμός μελέτησε σε βάθος τη δημοτική ποίηση και χρησιμοποίησε την </a:t>
            </a:r>
            <a:r>
              <a:rPr lang="el-GR" i="1" dirty="0" err="1">
                <a:solidFill>
                  <a:srgbClr val="2C2B2B"/>
                </a:solidFill>
                <a:latin typeface="arial" panose="020B0604020202020204" pitchFamily="34" charset="0"/>
              </a:rPr>
              <a:t>εικονοπλαστική</a:t>
            </a:r>
            <a:r>
              <a:rPr lang="el-GR" i="1" dirty="0">
                <a:solidFill>
                  <a:srgbClr val="2C2B2B"/>
                </a:solidFill>
                <a:latin typeface="arial" panose="020B0604020202020204" pitchFamily="34" charset="0"/>
              </a:rPr>
              <a:t> της στη δική του ποίηση. Επιπλέον τα μεγαλύτερα έργα του είναι γραμμένα σε δεκαπεντασύλλαβο, ένα δεκαπεντασύλλαβο που από τεχνική άποψη ο Σολωμός τον έφτασε στην τελειότητα.</a:t>
            </a:r>
            <a:endParaRPr lang="el-GR" dirty="0">
              <a:solidFill>
                <a:srgbClr val="2C2B2B"/>
              </a:solidFill>
              <a:latin typeface="arial" panose="020B0604020202020204" pitchFamily="34" charset="0"/>
            </a:endParaRPr>
          </a:p>
          <a:p>
            <a:pPr algn="just">
              <a:lnSpc>
                <a:spcPct val="150000"/>
              </a:lnSpc>
            </a:pPr>
            <a:r>
              <a:rPr lang="el-GR" dirty="0" err="1">
                <a:solidFill>
                  <a:srgbClr val="2C2B2B"/>
                </a:solidFill>
                <a:latin typeface="arial" panose="020B0604020202020204" pitchFamily="34" charset="0"/>
              </a:rPr>
              <a:t>Πήτερ</a:t>
            </a:r>
            <a:r>
              <a:rPr lang="el-GR" dirty="0">
                <a:solidFill>
                  <a:srgbClr val="2C2B2B"/>
                </a:solidFill>
                <a:latin typeface="arial" panose="020B0604020202020204" pitchFamily="34" charset="0"/>
              </a:rPr>
              <a:t> </a:t>
            </a:r>
            <a:r>
              <a:rPr lang="el-GR" dirty="0" err="1">
                <a:solidFill>
                  <a:srgbClr val="2C2B2B"/>
                </a:solidFill>
                <a:latin typeface="arial" panose="020B0604020202020204" pitchFamily="34" charset="0"/>
              </a:rPr>
              <a:t>Μάκριτζ</a:t>
            </a:r>
            <a:endParaRPr lang="el-GR" dirty="0">
              <a:solidFill>
                <a:srgbClr val="2C2B2B"/>
              </a:solidFill>
              <a:latin typeface="arial" panose="020B0604020202020204" pitchFamily="34" charset="0"/>
            </a:endParaRPr>
          </a:p>
          <a:p>
            <a:pPr>
              <a:lnSpc>
                <a:spcPct val="150000"/>
              </a:lnSpc>
            </a:pPr>
            <a:endParaRPr lang="el-GR" dirty="0">
              <a:solidFill>
                <a:srgbClr val="2C2B2B"/>
              </a:solidFill>
              <a:latin typeface="arial" panose="020B0604020202020204" pitchFamily="34" charset="0"/>
            </a:endParaRPr>
          </a:p>
          <a:p>
            <a:pPr>
              <a:lnSpc>
                <a:spcPct val="150000"/>
              </a:lnSpc>
            </a:pPr>
            <a:r>
              <a:rPr lang="el-GR" b="1" dirty="0">
                <a:solidFill>
                  <a:srgbClr val="FF0000"/>
                </a:solidFill>
                <a:latin typeface="Pontano Sans"/>
              </a:rPr>
              <a:t>5/ Πότε άρχισε να γράφει στη μητρική του γλώσσα; Ποια προσωπικότητα τον επηρέασε;</a:t>
            </a:r>
          </a:p>
          <a:p>
            <a:pPr>
              <a:lnSpc>
                <a:spcPct val="150000"/>
              </a:lnSpc>
              <a:buFont typeface="+mj-lt"/>
              <a:buAutoNum type="arabicPeriod" startAt="5"/>
            </a:pPr>
            <a:endParaRPr lang="el-GR" b="1" i="0" dirty="0">
              <a:solidFill>
                <a:srgbClr val="333333"/>
              </a:solidFill>
              <a:effectLst/>
              <a:latin typeface="Pontano Sans"/>
            </a:endParaRPr>
          </a:p>
        </p:txBody>
      </p:sp>
    </p:spTree>
    <p:extLst>
      <p:ext uri="{BB962C8B-B14F-4D97-AF65-F5344CB8AC3E}">
        <p14:creationId xmlns:p14="http://schemas.microsoft.com/office/powerpoint/2010/main" val="1458083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EE9CA8A-2607-4BBF-AF79-E64680D748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6">
            <a:extLst>
              <a:ext uri="{FF2B5EF4-FFF2-40B4-BE49-F238E27FC236}">
                <a16:creationId xmlns:a16="http://schemas.microsoft.com/office/drawing/2014/main" id="{A9E5706C-7C99-47CD-B252-52454432BF44}"/>
              </a:ext>
            </a:extLst>
          </p:cNvPr>
          <p:cNvSpPr>
            <a:spLocks noChangeAspect="1" noChangeArrowheads="1"/>
          </p:cNvSpPr>
          <p:nvPr/>
        </p:nvSpPr>
        <p:spPr bwMode="auto">
          <a:xfrm>
            <a:off x="585926" y="1182949"/>
            <a:ext cx="5832629" cy="3140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176" name="Picture 8">
            <a:extLst>
              <a:ext uri="{FF2B5EF4-FFF2-40B4-BE49-F238E27FC236}">
                <a16:creationId xmlns:a16="http://schemas.microsoft.com/office/drawing/2014/main" id="{96C50D64-2B6F-4645-B5DE-0744F1871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826" y="152399"/>
            <a:ext cx="5131293" cy="65946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205AD9-0AD6-42D8-BF48-6975371B86D8}"/>
              </a:ext>
            </a:extLst>
          </p:cNvPr>
          <p:cNvSpPr txBox="1"/>
          <p:nvPr/>
        </p:nvSpPr>
        <p:spPr>
          <a:xfrm>
            <a:off x="585926" y="5100195"/>
            <a:ext cx="6098958" cy="1477328"/>
          </a:xfrm>
          <a:prstGeom prst="rect">
            <a:avLst/>
          </a:prstGeom>
          <a:solidFill>
            <a:schemeClr val="bg1">
              <a:lumMod val="95000"/>
            </a:schemeClr>
          </a:solidFill>
          <a:ln>
            <a:solidFill>
              <a:srgbClr val="FF0000"/>
            </a:solidFill>
          </a:ln>
        </p:spPr>
        <p:txBody>
          <a:bodyPr wrap="square">
            <a:spAutoFit/>
          </a:bodyPr>
          <a:lstStyle/>
          <a:p>
            <a:endParaRPr lang="el-GR" b="0" i="0" dirty="0">
              <a:solidFill>
                <a:srgbClr val="333333"/>
              </a:solidFill>
              <a:effectLst/>
              <a:latin typeface="Calibri" panose="020F0502020204030204" pitchFamily="34" charset="0"/>
            </a:endParaRPr>
          </a:p>
          <a:p>
            <a:r>
              <a:rPr lang="el-GR" b="0" i="0" dirty="0">
                <a:solidFill>
                  <a:srgbClr val="333333"/>
                </a:solidFill>
                <a:effectLst/>
                <a:latin typeface="Calibri" panose="020F0502020204030204" pitchFamily="34" charset="0"/>
              </a:rPr>
              <a:t>Λεπτομέρεια από την προσωπογραφία του Διονυσίου Σολωμού, έργο αγνώστου ή του </a:t>
            </a:r>
            <a:r>
              <a:rPr lang="el-GR" b="0" i="0" dirty="0" err="1">
                <a:solidFill>
                  <a:srgbClr val="333333"/>
                </a:solidFill>
                <a:effectLst/>
                <a:latin typeface="Calibri" panose="020F0502020204030204" pitchFamily="34" charset="0"/>
              </a:rPr>
              <a:t>Προσαλέντη</a:t>
            </a:r>
            <a:r>
              <a:rPr lang="el-GR" b="0" i="0" dirty="0">
                <a:solidFill>
                  <a:srgbClr val="333333"/>
                </a:solidFill>
                <a:effectLst/>
                <a:latin typeface="Calibri" panose="020F0502020204030204" pitchFamily="34" charset="0"/>
              </a:rPr>
              <a:t> (1856;). </a:t>
            </a:r>
          </a:p>
          <a:p>
            <a:r>
              <a:rPr lang="el-GR" b="0" i="0" dirty="0">
                <a:solidFill>
                  <a:srgbClr val="333333"/>
                </a:solidFill>
                <a:effectLst/>
                <a:latin typeface="Calibri" panose="020F0502020204030204" pitchFamily="34" charset="0"/>
              </a:rPr>
              <a:t>Βρίσκεται στο </a:t>
            </a:r>
            <a:r>
              <a:rPr lang="el-GR" b="0" i="0" u="none" strike="noStrike" dirty="0">
                <a:solidFill>
                  <a:srgbClr val="0088CC"/>
                </a:solidFill>
                <a:effectLst/>
                <a:latin typeface="Calibri" panose="020F0502020204030204" pitchFamily="34" charset="0"/>
                <a:hlinkClick r:id="rId3"/>
              </a:rPr>
              <a:t>Μουσείο Σολωμού και Επιφανών </a:t>
            </a:r>
            <a:r>
              <a:rPr lang="el-GR" b="0" i="0" u="none" strike="noStrike" dirty="0" err="1">
                <a:solidFill>
                  <a:srgbClr val="0088CC"/>
                </a:solidFill>
                <a:effectLst/>
                <a:latin typeface="Calibri" panose="020F0502020204030204" pitchFamily="34" charset="0"/>
                <a:hlinkClick r:id="rId3"/>
              </a:rPr>
              <a:t>Ζακυνθίων</a:t>
            </a:r>
            <a:endParaRPr lang="el-GR" b="0" i="0" u="none" strike="noStrike" dirty="0">
              <a:solidFill>
                <a:srgbClr val="0088CC"/>
              </a:solidFill>
              <a:effectLst/>
              <a:latin typeface="Calibri" panose="020F0502020204030204" pitchFamily="34" charset="0"/>
            </a:endParaRPr>
          </a:p>
          <a:p>
            <a:endParaRPr lang="el-GR" dirty="0"/>
          </a:p>
        </p:txBody>
      </p:sp>
    </p:spTree>
    <p:extLst>
      <p:ext uri="{BB962C8B-B14F-4D97-AF65-F5344CB8AC3E}">
        <p14:creationId xmlns:p14="http://schemas.microsoft.com/office/powerpoint/2010/main" val="654958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8EF1FFC-A9EE-43FC-B0D1-0D7EFC69E31D}"/>
              </a:ext>
            </a:extLst>
          </p:cNvPr>
          <p:cNvSpPr/>
          <p:nvPr/>
        </p:nvSpPr>
        <p:spPr>
          <a:xfrm>
            <a:off x="186431" y="429918"/>
            <a:ext cx="11647503" cy="6325321"/>
          </a:xfrm>
          <a:prstGeom prst="rect">
            <a:avLst/>
          </a:prstGeom>
          <a:solidFill>
            <a:schemeClr val="bg1"/>
          </a:solidFill>
          <a:ln>
            <a:solidFill>
              <a:srgbClr val="FF0000"/>
            </a:solidFill>
          </a:ln>
        </p:spPr>
        <p:txBody>
          <a:bodyPr wrap="square">
            <a:spAutoFit/>
          </a:bodyPr>
          <a:lstStyle/>
          <a:p>
            <a:r>
              <a:rPr lang="el-GR" b="1" dirty="0">
                <a:solidFill>
                  <a:srgbClr val="FF0000"/>
                </a:solidFill>
                <a:latin typeface="Pontano Sans"/>
              </a:rPr>
              <a:t>6/ Συμπληρώστε τα κενά:</a:t>
            </a:r>
            <a:endParaRPr lang="el-GR" b="1" dirty="0">
              <a:solidFill>
                <a:srgbClr val="333333"/>
              </a:solidFill>
              <a:latin typeface="Pontano Sans"/>
            </a:endParaRPr>
          </a:p>
          <a:p>
            <a:pPr>
              <a:lnSpc>
                <a:spcPct val="150000"/>
              </a:lnSpc>
            </a:pPr>
            <a:r>
              <a:rPr lang="el-GR" dirty="0">
                <a:solidFill>
                  <a:srgbClr val="333333"/>
                </a:solidFill>
                <a:latin typeface="Pontano Sans"/>
              </a:rPr>
              <a:t>Το έργο όμως της ζωής του Σολωμού ήταν οι ______________________, το μεγάλο ___________ ποίημα που το επεξεργάστηκε σε τρία διαφορετικά σχεδιάσματα (το πρώτο σχεδίασμα είχε ήδη συντεθεί γύρω στο 1830). </a:t>
            </a:r>
          </a:p>
          <a:p>
            <a:pPr>
              <a:lnSpc>
                <a:spcPct val="150000"/>
              </a:lnSpc>
            </a:pPr>
            <a:r>
              <a:rPr lang="el-GR" dirty="0">
                <a:solidFill>
                  <a:srgbClr val="333333"/>
                </a:solidFill>
                <a:latin typeface="Pontano Sans"/>
              </a:rPr>
              <a:t>Ο ποιητής εμπνεύστηκε το έργο αυτό από τη δεύτερη πολιορκία της «Ιεράς πόλεως» του_____________.</a:t>
            </a:r>
          </a:p>
          <a:p>
            <a:pPr>
              <a:lnSpc>
                <a:spcPct val="150000"/>
              </a:lnSpc>
            </a:pPr>
            <a:endParaRPr lang="el-GR" dirty="0">
              <a:solidFill>
                <a:srgbClr val="333333"/>
              </a:solidFill>
              <a:latin typeface="Pontano Sans"/>
            </a:endParaRPr>
          </a:p>
          <a:p>
            <a:pPr>
              <a:lnSpc>
                <a:spcPct val="150000"/>
              </a:lnSpc>
            </a:pPr>
            <a:r>
              <a:rPr lang="el-GR" dirty="0">
                <a:solidFill>
                  <a:srgbClr val="333333"/>
                </a:solidFill>
                <a:latin typeface="Pontano Sans"/>
              </a:rPr>
              <a:t> Χρονικά αναφέρεται στις τελευταίες δεκαπέντε ημέρες της πολιορκίας και συγκεκριμένα από τη μάχη της Κλείσοβας μέχρι την ηρωική Έξοδο, όταν οι υπερασπιστές της πόλης, κατανικώντας όλες τις ανθρώπινες αδυναμίες και περιφρονώντας τις χαρές της ζωής αποφασίζουν την _____________________ την παραμονή των __________ του 1826.</a:t>
            </a:r>
          </a:p>
          <a:p>
            <a:pPr>
              <a:lnSpc>
                <a:spcPct val="150000"/>
              </a:lnSpc>
            </a:pPr>
            <a:r>
              <a:rPr lang="el-GR" dirty="0">
                <a:solidFill>
                  <a:srgbClr val="333333"/>
                </a:solidFill>
                <a:latin typeface="Pontano Sans"/>
              </a:rPr>
              <a:t>Ο Σολωμός δε θέλησε ποτέ να επισκεφθεί την _______________. Οι Έλληνες που αποχαιρετούσαν τον εθνικό ποιητή του </a:t>
            </a:r>
            <a:r>
              <a:rPr lang="el-GR" i="1" dirty="0">
                <a:solidFill>
                  <a:srgbClr val="333333"/>
                </a:solidFill>
                <a:latin typeface="Pontano Sans"/>
              </a:rPr>
              <a:t>Ύμνου εις την </a:t>
            </a:r>
            <a:r>
              <a:rPr lang="el-GR" i="1" dirty="0" err="1">
                <a:solidFill>
                  <a:srgbClr val="333333"/>
                </a:solidFill>
                <a:latin typeface="Pontano Sans"/>
              </a:rPr>
              <a:t>Ελευθερίαν</a:t>
            </a:r>
            <a:r>
              <a:rPr lang="el-GR" dirty="0">
                <a:solidFill>
                  <a:srgbClr val="333333"/>
                </a:solidFill>
                <a:latin typeface="Pontano Sans"/>
              </a:rPr>
              <a:t> δε γνώριζαν την ποίηση των ώριμων χρόνων του.</a:t>
            </a:r>
          </a:p>
          <a:p>
            <a:pPr>
              <a:lnSpc>
                <a:spcPct val="150000"/>
              </a:lnSpc>
            </a:pPr>
            <a:endParaRPr lang="el-GR" dirty="0">
              <a:solidFill>
                <a:srgbClr val="333333"/>
              </a:solidFill>
              <a:latin typeface="Pontano Sans"/>
            </a:endParaRPr>
          </a:p>
          <a:p>
            <a:pPr>
              <a:lnSpc>
                <a:spcPct val="150000"/>
              </a:lnSpc>
            </a:pPr>
            <a:r>
              <a:rPr lang="el-GR" sz="1600" dirty="0">
                <a:solidFill>
                  <a:srgbClr val="2C2B2B"/>
                </a:solidFill>
                <a:latin typeface="arial" panose="020B0604020202020204" pitchFamily="34" charset="0"/>
              </a:rPr>
              <a:t>Στο έργο του Σολωμού θαυμάζουμε το _________________, την ______________ των ποιητικών ____________, την εξύψωση της ________________________ και ιδιαίτερα την ________________________________________.</a:t>
            </a:r>
          </a:p>
          <a:p>
            <a:pPr>
              <a:lnSpc>
                <a:spcPct val="150000"/>
              </a:lnSpc>
            </a:pPr>
            <a:endParaRPr lang="el-GR" sz="1600" dirty="0">
              <a:solidFill>
                <a:srgbClr val="2C2B2B"/>
              </a:solidFill>
              <a:latin typeface="arial" panose="020B0604020202020204" pitchFamily="34" charset="0"/>
            </a:endParaRPr>
          </a:p>
          <a:p>
            <a:pPr>
              <a:lnSpc>
                <a:spcPct val="150000"/>
              </a:lnSpc>
            </a:pPr>
            <a:r>
              <a:rPr lang="el-GR" sz="1600" dirty="0">
                <a:solidFill>
                  <a:srgbClr val="2C2B2B"/>
                </a:solidFill>
                <a:latin typeface="arial" panose="020B0604020202020204" pitchFamily="34" charset="0"/>
              </a:rPr>
              <a:t> Σταθερός στόχος του ποιητή ήταν να έχει η ποίησή του τις ρίζες της στην _________ και τη _____________, που εκείνη δημιούργησε.</a:t>
            </a:r>
            <a:endParaRPr lang="el-GR" sz="1600" i="0" dirty="0">
              <a:solidFill>
                <a:srgbClr val="2C2B2B"/>
              </a:solidFill>
              <a:effectLst/>
              <a:latin typeface="arial" panose="020B0604020202020204" pitchFamily="34" charset="0"/>
            </a:endParaRPr>
          </a:p>
        </p:txBody>
      </p:sp>
    </p:spTree>
    <p:extLst>
      <p:ext uri="{BB962C8B-B14F-4D97-AF65-F5344CB8AC3E}">
        <p14:creationId xmlns:p14="http://schemas.microsoft.com/office/powerpoint/2010/main" val="27764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2FE05-B84F-46B7-8168-5AEA602A4CF0}"/>
              </a:ext>
            </a:extLst>
          </p:cNvPr>
          <p:cNvSpPr txBox="1"/>
          <p:nvPr/>
        </p:nvSpPr>
        <p:spPr>
          <a:xfrm>
            <a:off x="1575786" y="283448"/>
            <a:ext cx="9432524" cy="6116996"/>
          </a:xfrm>
          <a:prstGeom prst="rect">
            <a:avLst/>
          </a:prstGeom>
          <a:solidFill>
            <a:schemeClr val="accent3">
              <a:lumMod val="20000"/>
              <a:lumOff val="80000"/>
            </a:schemeClr>
          </a:solidFill>
          <a:ln>
            <a:solidFill>
              <a:srgbClr val="FF0000"/>
            </a:solidFill>
          </a:ln>
        </p:spPr>
        <p:txBody>
          <a:bodyPr wrap="square">
            <a:spAutoFit/>
          </a:bodyPr>
          <a:lstStyle/>
          <a:p>
            <a:pPr algn="just">
              <a:lnSpc>
                <a:spcPct val="150000"/>
              </a:lnSpc>
              <a:spcAft>
                <a:spcPts val="800"/>
              </a:spcAft>
            </a:pP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ΕΙΣΑΓΩΓΙΚΑ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Ο Σολωμός έγραψε το Β΄ Σχεδίασμα των «Ελεύθερων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Πολιορκημένων</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του στην Κέρκυρα στα χρόνια μεταξύ </a:t>
            </a:r>
            <a:r>
              <a:rPr lang="el-GR"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1833 – 1844. </a:t>
            </a:r>
            <a:endParaRPr lang="en-US"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 σχεδίασμα αυτό αποτελείται από εξήντα ένα </a:t>
            </a:r>
            <a:r>
              <a:rPr lang="el-GR" sz="1800" b="1"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(61)</a:t>
            </a:r>
            <a:r>
              <a:rPr lang="el-GR" sz="1800"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συνολικά </a:t>
            </a:r>
            <a:r>
              <a:rPr lang="el-GR"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αποσπάσματα</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γραμμένα σε δεκαπεντασύλλαβο (</a:t>
            </a:r>
            <a:r>
              <a:rPr lang="el-GR" sz="1800" b="1"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15σύλλαβο</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στίχο και </a:t>
            </a:r>
            <a:endParaRPr lang="en-US"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n-US" dirty="0">
              <a:solidFill>
                <a:srgbClr val="222222"/>
              </a:solidFill>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800" b="1"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ζευγαρωτή ομοιοκαταληξία</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4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1400" dirty="0">
              <a:solidFill>
                <a:srgbClr val="222222"/>
              </a:solidFill>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14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877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61AF29-458A-4EE0-94CC-7F97EFB2414D}"/>
              </a:ext>
            </a:extLst>
          </p:cNvPr>
          <p:cNvSpPr txBox="1"/>
          <p:nvPr/>
        </p:nvSpPr>
        <p:spPr>
          <a:xfrm>
            <a:off x="1708951" y="189427"/>
            <a:ext cx="9663344" cy="6479146"/>
          </a:xfrm>
          <a:prstGeom prst="rect">
            <a:avLst/>
          </a:prstGeom>
          <a:solidFill>
            <a:schemeClr val="accent3">
              <a:lumMod val="20000"/>
              <a:lumOff val="80000"/>
            </a:schemeClr>
          </a:solidFill>
        </p:spPr>
        <p:txBody>
          <a:bodyPr wrap="square">
            <a:spAutoFit/>
          </a:bodyPr>
          <a:lstStyle/>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 </a:t>
            </a: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ύφος </a:t>
            </a: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είναι περισσότερο αφηγηματικό, παραστατικό, λυρικό.</a:t>
            </a:r>
            <a:endParaRPr lang="en-US"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q"/>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τα πεζά που υπάρχουν στα αποσπάσματα, </a:t>
            </a: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τόσο του Β΄ Σχεδιάσματος όσο και του Γ΄ Σχεδιάσματος, </a:t>
            </a: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είναι </a:t>
            </a: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σχέδια</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του Σολωμού στα ιταλικά</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τα οποία μεταφράστηκαν και εντάχθηκαν στο κείμενο από τον Ιάκωβο Πολυλά. </a:t>
            </a:r>
            <a:endParaRPr lang="en-US"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en-US" dirty="0">
              <a:solidFill>
                <a:srgbClr val="222222"/>
              </a:solidFill>
              <a:latin typeface="Verdana" panose="020B060403050404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q"/>
            </a:pPr>
            <a:r>
              <a:rPr lang="el-GR" dirty="0">
                <a:solidFill>
                  <a:srgbClr val="222222"/>
                </a:solidFill>
                <a:latin typeface="Verdana" panose="020B0604030504040204" pitchFamily="34" charset="0"/>
                <a:ea typeface="Times New Roman" panose="02020603050405020304" pitchFamily="18" charset="0"/>
                <a:cs typeface="Times New Roman" panose="02020603050405020304" pitchFamily="18" charset="0"/>
              </a:rPr>
              <a:t>Υπάρχουν και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κάποια άλλα πεζά κείμενα, τα οποία έγραψε ο Πολυλάς για να βοηθήσει στην κατανόηση του κάθε αποσπάσματος.</a:t>
            </a:r>
          </a:p>
          <a:p>
            <a:pPr marL="285750" indent="-285750" algn="just">
              <a:lnSpc>
                <a:spcPct val="150000"/>
              </a:lnSpc>
              <a:spcAft>
                <a:spcPts val="800"/>
              </a:spcAft>
              <a:buFont typeface="Wingdings" panose="05000000000000000000" pitchFamily="2" charset="2"/>
              <a:buChar char="q"/>
            </a:pPr>
            <a:endParaRPr lang="el-GR" dirty="0">
              <a:solidFill>
                <a:srgbClr val="222222"/>
              </a:solidFill>
              <a:latin typeface="Verdana" panose="020B060403050404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q"/>
            </a:pPr>
            <a:endParaRPr lang="el-GR" dirty="0">
              <a:solidFill>
                <a:srgbClr val="222222"/>
              </a:solidFill>
              <a:latin typeface="Verdana" panose="020B060403050404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q"/>
            </a:pPr>
            <a:endParaRPr lang="el-GR" dirty="0"/>
          </a:p>
        </p:txBody>
      </p:sp>
    </p:spTree>
    <p:extLst>
      <p:ext uri="{BB962C8B-B14F-4D97-AF65-F5344CB8AC3E}">
        <p14:creationId xmlns:p14="http://schemas.microsoft.com/office/powerpoint/2010/main" val="3105437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B1FC3-95F6-4CAE-A633-2EBF3CB16DE9}"/>
              </a:ext>
            </a:extLst>
          </p:cNvPr>
          <p:cNvSpPr txBox="1"/>
          <p:nvPr/>
        </p:nvSpPr>
        <p:spPr>
          <a:xfrm>
            <a:off x="1309457" y="584869"/>
            <a:ext cx="8828842" cy="4522007"/>
          </a:xfrm>
          <a:prstGeom prst="rect">
            <a:avLst/>
          </a:prstGeom>
          <a:solidFill>
            <a:schemeClr val="accent3">
              <a:lumMod val="20000"/>
              <a:lumOff val="80000"/>
            </a:schemeClr>
          </a:solidFill>
        </p:spPr>
        <p:txBody>
          <a:bodyPr wrap="square">
            <a:spAutoFit/>
          </a:bodyPr>
          <a:lstStyle/>
          <a:p>
            <a:pPr algn="just">
              <a:lnSpc>
                <a:spcPct val="150000"/>
              </a:lnSpc>
              <a:spcAft>
                <a:spcPts val="800"/>
              </a:spcAft>
            </a:pPr>
            <a:endParaRPr lang="el-GR"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Γλώσσα</a:t>
            </a:r>
          </a:p>
          <a:p>
            <a:pPr algn="just">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Απλή δημοτική</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Χρήση ιδιωματικών λέξεων</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Πλούσια σε σχήματα λόγου</a:t>
            </a:r>
          </a:p>
          <a:p>
            <a:pPr marL="342900" lvl="0" indent="-342900" algn="just">
              <a:lnSpc>
                <a:spcPct val="150000"/>
              </a:lnSpc>
              <a:spcAft>
                <a:spcPts val="800"/>
              </a:spcAft>
              <a:buSzPts val="1000"/>
              <a:buFont typeface="Symbol" panose="05050102010706020507" pitchFamily="18" charset="2"/>
              <a:buChar char=""/>
              <a:tabLst>
                <a:tab pos="457200" algn="l"/>
              </a:tabLst>
            </a:pPr>
            <a:endPar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endPar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800"/>
              </a:spcAft>
              <a:buSzPts val="1000"/>
              <a:tabLst>
                <a:tab pos="457200" algn="l"/>
              </a:tabLst>
            </a:pP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301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B03635-AFAA-4C0A-B7A6-BC967BDD7859}"/>
              </a:ext>
            </a:extLst>
          </p:cNvPr>
          <p:cNvSpPr txBox="1"/>
          <p:nvPr/>
        </p:nvSpPr>
        <p:spPr>
          <a:xfrm>
            <a:off x="1029808" y="208402"/>
            <a:ext cx="10289219" cy="6468887"/>
          </a:xfrm>
          <a:prstGeom prst="rect">
            <a:avLst/>
          </a:prstGeom>
          <a:solidFill>
            <a:schemeClr val="accent3">
              <a:lumMod val="20000"/>
              <a:lumOff val="80000"/>
            </a:schemeClr>
          </a:solidFill>
        </p:spPr>
        <p:txBody>
          <a:bodyPr wrap="square">
            <a:spAutoFit/>
          </a:bodyPr>
          <a:lstStyle/>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 </a:t>
            </a:r>
            <a:r>
              <a:rPr lang="el-GR"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θέμα</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των «Ελεύθερων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Πολιορκημένων</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είναι ο ηρωικός αγώνας των Μεσολογγιτών κατά τη δεύτερη πολιορκία του Μεσολογγίου (1825-1826). </a:t>
            </a:r>
          </a:p>
          <a:p>
            <a:pPr algn="just">
              <a:lnSpc>
                <a:spcPct val="150000"/>
              </a:lnSpc>
              <a:spcAft>
                <a:spcPts val="800"/>
              </a:spcAft>
            </a:pPr>
            <a:endParaRPr lang="el-GR" dirty="0">
              <a:solidFill>
                <a:srgbClr val="222222"/>
              </a:solidFill>
              <a:latin typeface="Verdana" panose="020B0604030504040204" pitchFamily="34" charset="0"/>
              <a:ea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Ø"/>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Η αριθμητική και στρατιωτική υπεροχή των Τούρκων,</a:t>
            </a:r>
          </a:p>
          <a:p>
            <a:pPr marL="285750" indent="-285750" algn="just">
              <a:lnSpc>
                <a:spcPct val="150000"/>
              </a:lnSpc>
              <a:spcAft>
                <a:spcPts val="800"/>
              </a:spcAft>
              <a:buFont typeface="Wingdings" panose="05000000000000000000" pitchFamily="2" charset="2"/>
              <a:buChar char="Ø"/>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οι συχνές επιθέσεις καθώς και </a:t>
            </a:r>
          </a:p>
          <a:p>
            <a:pPr marL="285750" indent="-285750" algn="just">
              <a:lnSpc>
                <a:spcPct val="150000"/>
              </a:lnSpc>
              <a:spcAft>
                <a:spcPts val="800"/>
              </a:spcAft>
              <a:buFont typeface="Wingdings" panose="05000000000000000000" pitchFamily="2" charset="2"/>
              <a:buChar char="Ø"/>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η έλλειψη τροφίμων ανάγκασαν τους αγωνιστές του Μεσολογγίου </a:t>
            </a: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να πραγματοποιήσουν την </a:t>
            </a:r>
            <a:r>
              <a:rPr lang="el-GR" sz="1800" b="1"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ηρωική έξοδο το βράδυ της 10ης προς την 11η Απριλίου 1826, την Κυριακή των Βαΐων. </a:t>
            </a:r>
          </a:p>
          <a:p>
            <a:pPr algn="ctr">
              <a:lnSpc>
                <a:spcPct val="150000"/>
              </a:lnSpc>
              <a:spcAft>
                <a:spcPts val="800"/>
              </a:spcAft>
            </a:pPr>
            <a:r>
              <a:rPr lang="el-GR"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Ο Σολωμός εμπνεόμενος από το ιστορικό αυτό γεγονός </a:t>
            </a:r>
          </a:p>
          <a:p>
            <a:pPr algn="ctr">
              <a:lnSpc>
                <a:spcPct val="150000"/>
              </a:lnSpc>
              <a:spcAft>
                <a:spcPts val="800"/>
              </a:spcAft>
            </a:pPr>
            <a:r>
              <a:rPr lang="el-GR"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ανάγεται στον </a:t>
            </a: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αγώνα του ανθρώπου </a:t>
            </a:r>
          </a:p>
          <a:p>
            <a:pPr algn="ctr">
              <a:lnSpc>
                <a:spcPct val="150000"/>
              </a:lnSpc>
              <a:spcAft>
                <a:spcPts val="800"/>
              </a:spcAft>
            </a:pP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για την </a:t>
            </a:r>
            <a:r>
              <a:rPr lang="el-GR" sz="1800" b="1" u="sng"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ηθική</a:t>
            </a: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την </a:t>
            </a:r>
            <a:r>
              <a:rPr lang="el-GR" sz="1800" b="1" u="sng"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εσωτερική</a:t>
            </a: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του </a:t>
            </a:r>
            <a:r>
              <a:rPr lang="el-GR" sz="1800" b="1" u="sng"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ελευθερία.</a:t>
            </a:r>
            <a:r>
              <a:rPr lang="el-GR" sz="1800" b="1"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 </a:t>
            </a:r>
          </a:p>
          <a:p>
            <a:pPr algn="ctr">
              <a:lnSpc>
                <a:spcPct val="150000"/>
              </a:lnSpc>
              <a:spcAft>
                <a:spcPts val="800"/>
              </a:spcAft>
            </a:pPr>
            <a:endParaRPr lang="el-GR" dirty="0"/>
          </a:p>
        </p:txBody>
      </p:sp>
    </p:spTree>
    <p:extLst>
      <p:ext uri="{BB962C8B-B14F-4D97-AF65-F5344CB8AC3E}">
        <p14:creationId xmlns:p14="http://schemas.microsoft.com/office/powerpoint/2010/main" val="739445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DF2F0C-B027-4DA1-B445-D16D4EB02CE1}"/>
              </a:ext>
            </a:extLst>
          </p:cNvPr>
          <p:cNvSpPr txBox="1"/>
          <p:nvPr/>
        </p:nvSpPr>
        <p:spPr>
          <a:xfrm>
            <a:off x="1194047" y="405985"/>
            <a:ext cx="10293658" cy="5804089"/>
          </a:xfrm>
          <a:prstGeom prst="rect">
            <a:avLst/>
          </a:prstGeom>
          <a:solidFill>
            <a:schemeClr val="accent3">
              <a:lumMod val="20000"/>
              <a:lumOff val="80000"/>
            </a:schemeClr>
          </a:solidFill>
          <a:ln>
            <a:solidFill>
              <a:srgbClr val="0070C0"/>
            </a:solidFill>
          </a:ln>
        </p:spPr>
        <p:txBody>
          <a:bodyPr wrap="square">
            <a:spAutoFit/>
          </a:bodyPr>
          <a:lstStyle/>
          <a:p>
            <a:pPr algn="ctr">
              <a:lnSpc>
                <a:spcPct val="150000"/>
              </a:lnSpc>
              <a:spcAft>
                <a:spcPts val="800"/>
              </a:spcAft>
            </a:pPr>
            <a:endPar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r>
              <a:rPr lang="el-GR" sz="1800" b="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ΔΟΜΗ</a:t>
            </a: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Το κάθε απόσπασμα αποτελεί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καιμια</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ιδιαίτερη ενότητα.</a:t>
            </a: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b="1" i="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Απόσπασμα 1</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p>
          <a:p>
            <a:pPr lvl="0" algn="just">
              <a:lnSpc>
                <a:spcPct val="150000"/>
              </a:lnSpc>
              <a:spcAft>
                <a:spcPts val="800"/>
              </a:spcAft>
              <a:buSzPts val="1000"/>
              <a:tabLst>
                <a:tab pos="457200" algn="l"/>
              </a:tabLs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Η πείνα και η στέρηση έχουν εξασθενήσει σωματικά τους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πολιορκημένους</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a:t>
            </a:r>
          </a:p>
          <a:p>
            <a:pPr marL="342900" lvl="0" indent="-342900" algn="just">
              <a:lnSpc>
                <a:spcPct val="150000"/>
              </a:lnSpc>
              <a:spcAft>
                <a:spcPts val="800"/>
              </a:spcAft>
              <a:buSzPts val="1000"/>
              <a:buFont typeface="Symbol" panose="05050102010706020507" pitchFamily="18" charset="2"/>
              <a:buChar char=""/>
              <a:tabLst>
                <a:tab pos="457200" algn="l"/>
              </a:tabLs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b="1" i="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Απόσπασμα 2</a:t>
            </a:r>
          </a:p>
          <a:p>
            <a:pPr lvl="0" algn="just">
              <a:lnSpc>
                <a:spcPct val="150000"/>
              </a:lnSpc>
              <a:spcAft>
                <a:spcPts val="800"/>
              </a:spcAft>
              <a:buSzPts val="1000"/>
              <a:tabLst>
                <a:tab pos="457200" algn="l"/>
              </a:tabLs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Η ομορφιά της φύσης την άνοιξη μεγαλώνει την αγάπη για τη ζωή.</a:t>
            </a:r>
          </a:p>
          <a:p>
            <a:pPr marL="342900" lvl="0" indent="-342900" algn="just">
              <a:lnSpc>
                <a:spcPct val="150000"/>
              </a:lnSpc>
              <a:spcAft>
                <a:spcPts val="800"/>
              </a:spcAft>
              <a:buSzPts val="1000"/>
              <a:buFont typeface="Symbol" panose="05050102010706020507" pitchFamily="18" charset="2"/>
              <a:buChar char=""/>
              <a:tabLst>
                <a:tab pos="457200" algn="l"/>
              </a:tabLst>
            </a:pPr>
            <a:endParaRPr lang="el-GR" dirty="0">
              <a:solidFill>
                <a:srgbClr val="222222"/>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2271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EEBA8D-E13E-4770-A72C-2F0A3488BFA3}"/>
              </a:ext>
            </a:extLst>
          </p:cNvPr>
          <p:cNvSpPr txBox="1"/>
          <p:nvPr/>
        </p:nvSpPr>
        <p:spPr>
          <a:xfrm>
            <a:off x="310719" y="197346"/>
            <a:ext cx="5442011" cy="6463308"/>
          </a:xfrm>
          <a:prstGeom prst="rect">
            <a:avLst/>
          </a:prstGeom>
          <a:solidFill>
            <a:schemeClr val="accent3">
              <a:lumMod val="20000"/>
              <a:lumOff val="80000"/>
            </a:schemeClr>
          </a:solidFill>
          <a:ln>
            <a:solidFill>
              <a:srgbClr val="FF0000"/>
            </a:solidFill>
          </a:ln>
        </p:spPr>
        <p:txBody>
          <a:bodyPr wrap="square">
            <a:spAutoFit/>
          </a:bodyPr>
          <a:lstStyle/>
          <a:p>
            <a:pPr algn="l"/>
            <a:endParaRPr lang="el-GR" b="1" i="0" dirty="0">
              <a:solidFill>
                <a:srgbClr val="FF0000"/>
              </a:solidFill>
              <a:effectLst/>
              <a:latin typeface="Pontano Sans"/>
            </a:endParaRPr>
          </a:p>
          <a:p>
            <a:pPr algn="l"/>
            <a:r>
              <a:rPr lang="el-GR" sz="2000" b="1" i="0" dirty="0">
                <a:solidFill>
                  <a:srgbClr val="FF0000"/>
                </a:solidFill>
                <a:effectLst/>
                <a:latin typeface="Pontano Sans"/>
              </a:rPr>
              <a:t>Να σημειώσετε πάνω στο κείμενο του βιβλίου σας τα  </a:t>
            </a:r>
            <a:r>
              <a:rPr lang="el-GR" sz="2000" b="1" i="1" u="sng" dirty="0">
                <a:solidFill>
                  <a:srgbClr val="FF0000"/>
                </a:solidFill>
                <a:effectLst/>
                <a:latin typeface="Pontano Sans"/>
              </a:rPr>
              <a:t>ε κ φ ρ α σ τ ι κ ά    μέσα:</a:t>
            </a:r>
          </a:p>
          <a:p>
            <a:pPr algn="l"/>
            <a:endParaRPr lang="el-GR" b="1" i="0" dirty="0">
              <a:solidFill>
                <a:srgbClr val="FF0000"/>
              </a:solidFill>
              <a:effectLst/>
              <a:latin typeface="Pontano Sans"/>
            </a:endParaRPr>
          </a:p>
          <a:p>
            <a:pPr algn="l">
              <a:buFont typeface="Arial" panose="020B0604020202020204" pitchFamily="34" charset="0"/>
              <a:buChar char="•"/>
            </a:pPr>
            <a:r>
              <a:rPr lang="el-GR" b="1" i="0" dirty="0">
                <a:effectLst/>
                <a:latin typeface="Pontano Sans"/>
              </a:rPr>
              <a:t>Εικόνες (ηχητικές και οπτικές)</a:t>
            </a:r>
          </a:p>
          <a:p>
            <a:pPr algn="l"/>
            <a:r>
              <a:rPr lang="el-GR" b="1" i="0" dirty="0">
                <a:effectLst/>
                <a:latin typeface="Pontano Sans"/>
              </a:rPr>
              <a:t> </a:t>
            </a:r>
            <a:r>
              <a:rPr lang="el-GR" i="0" dirty="0">
                <a:effectLst/>
                <a:latin typeface="Pontano Sans"/>
              </a:rPr>
              <a:t>ο κάμπος με τη νεκρική σιωπή, το πουλί που λαλεί και τρώει, η μάνα με τους μαύρους κύκλους  στα μάτια,      ο Σουλιώτης που κλαίει και μιλάει στο τουφέκι του.</a:t>
            </a:r>
          </a:p>
          <a:p>
            <a:pPr algn="l">
              <a:buFont typeface="Arial" panose="020B0604020202020204" pitchFamily="34" charset="0"/>
              <a:buChar char="•"/>
            </a:pPr>
            <a:endParaRPr lang="el-GR" i="0" dirty="0">
              <a:effectLst/>
              <a:latin typeface="Pontano Sans"/>
            </a:endParaRPr>
          </a:p>
          <a:p>
            <a:pPr algn="l">
              <a:buFont typeface="Arial" panose="020B0604020202020204" pitchFamily="34" charset="0"/>
              <a:buChar char="•"/>
            </a:pPr>
            <a:r>
              <a:rPr lang="el-GR" i="0" dirty="0">
                <a:effectLst/>
                <a:latin typeface="Pontano Sans"/>
              </a:rPr>
              <a:t>Ο </a:t>
            </a:r>
            <a:r>
              <a:rPr lang="el-GR" b="1" i="0" dirty="0">
                <a:effectLst/>
                <a:latin typeface="Pontano Sans"/>
              </a:rPr>
              <a:t>διάλογος</a:t>
            </a:r>
            <a:r>
              <a:rPr lang="el-GR" i="0" dirty="0">
                <a:effectLst/>
                <a:latin typeface="Pontano Sans"/>
              </a:rPr>
              <a:t> του Σουλιώτη με το τουφέκι του (προσωποποίηση)</a:t>
            </a:r>
          </a:p>
          <a:p>
            <a:pPr algn="l">
              <a:buFont typeface="Arial" panose="020B0604020202020204" pitchFamily="34" charset="0"/>
              <a:buChar char="•"/>
            </a:pPr>
            <a:endParaRPr lang="el-GR" i="0" dirty="0">
              <a:effectLst/>
              <a:latin typeface="Pontano Sans"/>
            </a:endParaRPr>
          </a:p>
          <a:p>
            <a:pPr algn="l">
              <a:buFont typeface="Arial" panose="020B0604020202020204" pitchFamily="34" charset="0"/>
              <a:buChar char="•"/>
            </a:pPr>
            <a:r>
              <a:rPr lang="el-GR" b="1" i="0" dirty="0">
                <a:effectLst/>
                <a:latin typeface="Pontano Sans"/>
              </a:rPr>
              <a:t>Η μεταφορά</a:t>
            </a:r>
            <a:r>
              <a:rPr lang="el-GR" i="0" dirty="0">
                <a:effectLst/>
                <a:latin typeface="Pontano Sans"/>
              </a:rPr>
              <a:t> του τάφου, βασιλεύει, σκοτεινό</a:t>
            </a:r>
          </a:p>
          <a:p>
            <a:pPr algn="l">
              <a:buFont typeface="Arial" panose="020B0604020202020204" pitchFamily="34" charset="0"/>
              <a:buChar char="•"/>
            </a:pPr>
            <a:endParaRPr lang="el-GR" i="0" dirty="0">
              <a:effectLst/>
              <a:latin typeface="Pontano Sans"/>
            </a:endParaRPr>
          </a:p>
          <a:p>
            <a:pPr algn="l">
              <a:buFont typeface="Arial" panose="020B0604020202020204" pitchFamily="34" charset="0"/>
              <a:buChar char="•"/>
            </a:pPr>
            <a:r>
              <a:rPr lang="el-GR" b="1" i="0" dirty="0">
                <a:effectLst/>
                <a:latin typeface="Pontano Sans"/>
              </a:rPr>
              <a:t>Παρήχηση</a:t>
            </a:r>
            <a:r>
              <a:rPr lang="el-GR" i="0" dirty="0">
                <a:effectLst/>
                <a:latin typeface="Pontano Sans"/>
              </a:rPr>
              <a:t> του λ και του ρ: λαλεί πουλί, παίρνει σπυρί</a:t>
            </a:r>
          </a:p>
          <a:p>
            <a:pPr algn="l">
              <a:buFont typeface="Arial" panose="020B0604020202020204" pitchFamily="34" charset="0"/>
              <a:buChar char="•"/>
            </a:pPr>
            <a:endParaRPr lang="el-GR" i="0" dirty="0">
              <a:effectLst/>
              <a:latin typeface="Pontano Sans"/>
            </a:endParaRPr>
          </a:p>
          <a:p>
            <a:pPr algn="l">
              <a:buFont typeface="Arial" panose="020B0604020202020204" pitchFamily="34" charset="0"/>
              <a:buChar char="•"/>
            </a:pPr>
            <a:r>
              <a:rPr lang="el-GR" b="1" i="0" dirty="0">
                <a:effectLst/>
                <a:latin typeface="Pontano Sans"/>
              </a:rPr>
              <a:t>Επανάληψη </a:t>
            </a:r>
            <a:r>
              <a:rPr lang="el-GR" i="0" dirty="0">
                <a:effectLst/>
                <a:latin typeface="Pontano Sans"/>
              </a:rPr>
              <a:t>τα μάτια….στα μάτια</a:t>
            </a:r>
          </a:p>
          <a:p>
            <a:pPr algn="l">
              <a:buFont typeface="Arial" panose="020B0604020202020204" pitchFamily="34" charset="0"/>
              <a:buChar char="•"/>
            </a:pPr>
            <a:endParaRPr lang="el-GR" dirty="0">
              <a:latin typeface="Pontano Sans"/>
            </a:endParaRPr>
          </a:p>
          <a:p>
            <a:pPr algn="l">
              <a:buFont typeface="Arial" panose="020B0604020202020204" pitchFamily="34" charset="0"/>
              <a:buChar char="•"/>
            </a:pPr>
            <a:r>
              <a:rPr lang="el-GR" b="1" i="0" dirty="0">
                <a:effectLst/>
                <a:latin typeface="Pontano Sans"/>
              </a:rPr>
              <a:t>Χρήση επιθετικών προσδιορισμών</a:t>
            </a:r>
          </a:p>
          <a:p>
            <a:pPr algn="l"/>
            <a:r>
              <a:rPr lang="el-GR" b="1" i="0" dirty="0">
                <a:effectLst/>
                <a:latin typeface="Pontano Sans"/>
              </a:rPr>
              <a:t> </a:t>
            </a:r>
            <a:r>
              <a:rPr lang="el-GR" i="0" dirty="0">
                <a:effectLst/>
                <a:latin typeface="Pontano Sans"/>
              </a:rPr>
              <a:t>άκρα σιωπή, Σουλιώτης ο καλός, </a:t>
            </a:r>
          </a:p>
          <a:p>
            <a:pPr algn="l"/>
            <a:r>
              <a:rPr lang="el-GR" i="0" dirty="0">
                <a:effectLst/>
                <a:latin typeface="Pontano Sans"/>
              </a:rPr>
              <a:t>τουφέκι σκοτεινό, αλλά και </a:t>
            </a:r>
          </a:p>
          <a:p>
            <a:pPr algn="l"/>
            <a:r>
              <a:rPr lang="el-GR" i="0" dirty="0">
                <a:effectLst/>
                <a:latin typeface="Pontano Sans"/>
              </a:rPr>
              <a:t>ελεύθεροι </a:t>
            </a:r>
            <a:r>
              <a:rPr lang="el-GR" i="0" dirty="0" err="1">
                <a:effectLst/>
                <a:latin typeface="Pontano Sans"/>
              </a:rPr>
              <a:t>πολιορκημένοι</a:t>
            </a:r>
            <a:r>
              <a:rPr lang="el-GR" i="0" dirty="0">
                <a:effectLst/>
                <a:latin typeface="Pontano Sans"/>
              </a:rPr>
              <a:t> (αντιφατικός)</a:t>
            </a:r>
          </a:p>
          <a:p>
            <a:pPr algn="l">
              <a:buFont typeface="Arial" panose="020B0604020202020204" pitchFamily="34" charset="0"/>
              <a:buChar char="•"/>
            </a:pPr>
            <a:endParaRPr lang="el-GR" i="0" dirty="0">
              <a:effectLst/>
              <a:latin typeface="Pontano Sans"/>
            </a:endParaRPr>
          </a:p>
        </p:txBody>
      </p:sp>
      <p:sp>
        <p:nvSpPr>
          <p:cNvPr id="5" name="TextBox 4">
            <a:extLst>
              <a:ext uri="{FF2B5EF4-FFF2-40B4-BE49-F238E27FC236}">
                <a16:creationId xmlns:a16="http://schemas.microsoft.com/office/drawing/2014/main" id="{F12EB742-91C0-4403-BCAC-53576241FFA2}"/>
              </a:ext>
            </a:extLst>
          </p:cNvPr>
          <p:cNvSpPr txBox="1"/>
          <p:nvPr/>
        </p:nvSpPr>
        <p:spPr>
          <a:xfrm>
            <a:off x="6747029" y="322140"/>
            <a:ext cx="4984811" cy="6463308"/>
          </a:xfrm>
          <a:prstGeom prst="rect">
            <a:avLst/>
          </a:prstGeom>
          <a:solidFill>
            <a:schemeClr val="accent3">
              <a:lumMod val="20000"/>
              <a:lumOff val="80000"/>
            </a:schemeClr>
          </a:solidFill>
          <a:ln>
            <a:solidFill>
              <a:srgbClr val="FF0000"/>
            </a:solidFill>
          </a:ln>
        </p:spPr>
        <p:txBody>
          <a:bodyPr wrap="square">
            <a:spAutoFit/>
          </a:bodyPr>
          <a:lstStyle/>
          <a:p>
            <a:pPr algn="just">
              <a:buFont typeface="Arial" panose="020B0604020202020204" pitchFamily="34" charset="0"/>
              <a:buChar char="•"/>
            </a:pPr>
            <a:endParaRPr lang="el-GR" i="0" dirty="0">
              <a:effectLst/>
              <a:latin typeface="Pontano Sans"/>
            </a:endParaRPr>
          </a:p>
          <a:p>
            <a:pPr algn="just">
              <a:buFont typeface="Arial" panose="020B0604020202020204" pitchFamily="34" charset="0"/>
              <a:buChar char="•"/>
            </a:pPr>
            <a:r>
              <a:rPr lang="el-GR" b="1" i="0" dirty="0">
                <a:effectLst/>
                <a:latin typeface="Pontano Sans"/>
              </a:rPr>
              <a:t>Αντιθέσεις</a:t>
            </a:r>
          </a:p>
          <a:p>
            <a:pPr algn="just">
              <a:buFont typeface="Arial" panose="020B0604020202020204" pitchFamily="34" charset="0"/>
              <a:buChar char="•"/>
            </a:pPr>
            <a:endParaRPr lang="el-GR" b="1" i="0" dirty="0">
              <a:effectLst/>
              <a:latin typeface="Pontano Sans"/>
            </a:endParaRPr>
          </a:p>
          <a:p>
            <a:pPr algn="just"/>
            <a:r>
              <a:rPr lang="el-GR" b="1" i="0" dirty="0">
                <a:effectLst/>
                <a:latin typeface="Pontano Sans"/>
              </a:rPr>
              <a:t>α) </a:t>
            </a:r>
            <a:r>
              <a:rPr lang="el-GR" i="0" dirty="0">
                <a:effectLst/>
                <a:latin typeface="Pontano Sans"/>
              </a:rPr>
              <a:t>Ο α΄ με τον β΄ στίχο, </a:t>
            </a:r>
          </a:p>
          <a:p>
            <a:pPr algn="just"/>
            <a:r>
              <a:rPr lang="el-GR" i="0" dirty="0">
                <a:effectLst/>
                <a:latin typeface="Pontano Sans"/>
              </a:rPr>
              <a:t>δηλ. η απόλυτη, νεκρική σιωπή και ακινησία με τη κίνηση, τη δράση και την ύπαρξη εμψύχων. </a:t>
            </a:r>
          </a:p>
          <a:p>
            <a:pPr algn="just"/>
            <a:endParaRPr lang="el-GR" i="0" dirty="0">
              <a:effectLst/>
              <a:latin typeface="Pontano Sans"/>
            </a:endParaRPr>
          </a:p>
          <a:p>
            <a:pPr algn="just"/>
            <a:r>
              <a:rPr lang="el-GR" b="1" i="0" dirty="0">
                <a:effectLst/>
                <a:latin typeface="Pontano Sans"/>
              </a:rPr>
              <a:t>β) </a:t>
            </a:r>
            <a:r>
              <a:rPr lang="el-GR" i="0" dirty="0">
                <a:effectLst/>
                <a:latin typeface="Pontano Sans"/>
              </a:rPr>
              <a:t>το α΄ ημιστίχιο του β΄ στίχου, με το β΄ ημιστίχιο: </a:t>
            </a:r>
          </a:p>
          <a:p>
            <a:pPr algn="just"/>
            <a:r>
              <a:rPr lang="el-GR" i="0" dirty="0">
                <a:effectLst/>
                <a:latin typeface="Pontano Sans"/>
              </a:rPr>
              <a:t>το πουλάκι έχει να φάει εν αντιθέσει με τον άνθρωπο, ένα όν ανώτερο. </a:t>
            </a:r>
          </a:p>
          <a:p>
            <a:pPr algn="just"/>
            <a:endParaRPr lang="el-GR" i="0" dirty="0">
              <a:effectLst/>
              <a:latin typeface="Pontano Sans"/>
            </a:endParaRPr>
          </a:p>
          <a:p>
            <a:pPr algn="just"/>
            <a:r>
              <a:rPr lang="el-GR" b="1" i="0" dirty="0">
                <a:effectLst/>
                <a:latin typeface="Pontano Sans"/>
              </a:rPr>
              <a:t>γ) </a:t>
            </a:r>
            <a:r>
              <a:rPr lang="el-GR" i="0" dirty="0">
                <a:effectLst/>
                <a:latin typeface="Pontano Sans"/>
              </a:rPr>
              <a:t>Η εικόνα του καλού Σουλιώτη </a:t>
            </a:r>
          </a:p>
          <a:p>
            <a:pPr algn="just"/>
            <a:r>
              <a:rPr lang="el-GR" i="0" dirty="0">
                <a:effectLst/>
                <a:latin typeface="Pontano Sans"/>
              </a:rPr>
              <a:t>έρχεται σε αντίθεση με την αναμενόμενη εικόνα του γενναίου πολεμιστή. </a:t>
            </a:r>
          </a:p>
          <a:p>
            <a:pPr algn="just"/>
            <a:endParaRPr lang="el-GR" i="0" dirty="0">
              <a:effectLst/>
              <a:latin typeface="Pontano Sans"/>
            </a:endParaRPr>
          </a:p>
          <a:p>
            <a:pPr algn="just"/>
            <a:r>
              <a:rPr lang="el-GR" b="1" i="0" dirty="0">
                <a:effectLst/>
                <a:latin typeface="Pontano Sans"/>
              </a:rPr>
              <a:t>δ)</a:t>
            </a:r>
            <a:r>
              <a:rPr lang="el-GR" i="0" dirty="0">
                <a:effectLst/>
                <a:latin typeface="Pontano Sans"/>
              </a:rPr>
              <a:t>μπορούμε να αναφέρουμε και τον </a:t>
            </a:r>
            <a:r>
              <a:rPr lang="el-GR" i="0" u="sng" dirty="0">
                <a:effectLst/>
                <a:latin typeface="Pontano Sans"/>
              </a:rPr>
              <a:t>τίτλο</a:t>
            </a:r>
            <a:r>
              <a:rPr lang="el-GR" i="0" dirty="0">
                <a:effectLst/>
                <a:latin typeface="Pontano Sans"/>
              </a:rPr>
              <a:t> του αποσπάσματος </a:t>
            </a:r>
          </a:p>
          <a:p>
            <a:pPr algn="just"/>
            <a:endParaRPr lang="el-GR" i="0" dirty="0">
              <a:effectLst/>
              <a:latin typeface="Pontano Sans"/>
            </a:endParaRPr>
          </a:p>
          <a:p>
            <a:pPr algn="just"/>
            <a:r>
              <a:rPr lang="el-GR" i="0" u="sng" dirty="0">
                <a:effectLst/>
                <a:latin typeface="Pontano Sans"/>
              </a:rPr>
              <a:t>Ελεύθεροι </a:t>
            </a:r>
            <a:r>
              <a:rPr lang="el-GR" i="0" dirty="0">
                <a:effectLst/>
                <a:latin typeface="Pontano Sans"/>
              </a:rPr>
              <a:t>(εσωτερικά) αλλά </a:t>
            </a:r>
          </a:p>
          <a:p>
            <a:pPr algn="just"/>
            <a:r>
              <a:rPr lang="el-GR" i="0" u="sng" dirty="0" err="1">
                <a:effectLst/>
                <a:latin typeface="Pontano Sans"/>
              </a:rPr>
              <a:t>Πολιορκημένοι</a:t>
            </a:r>
            <a:r>
              <a:rPr lang="el-GR" i="0" dirty="0">
                <a:effectLst/>
                <a:latin typeface="Pontano Sans"/>
              </a:rPr>
              <a:t> ( από τον φυσικό εχθρό και τον πόθο για τη ζωή που οργιάζει έξω)</a:t>
            </a:r>
          </a:p>
          <a:p>
            <a:pPr algn="just"/>
            <a:endParaRPr lang="el-GR" b="1" dirty="0">
              <a:solidFill>
                <a:srgbClr val="333333"/>
              </a:solidFill>
              <a:latin typeface="Pontano Sans"/>
            </a:endParaRPr>
          </a:p>
          <a:p>
            <a:pPr algn="just">
              <a:buFont typeface="Arial" panose="020B0604020202020204" pitchFamily="34" charset="0"/>
              <a:buChar char="•"/>
            </a:pPr>
            <a:endParaRPr lang="el-GR" b="1" i="0" dirty="0">
              <a:solidFill>
                <a:srgbClr val="333333"/>
              </a:solidFill>
              <a:effectLst/>
              <a:latin typeface="Pontano Sans"/>
            </a:endParaRPr>
          </a:p>
        </p:txBody>
      </p:sp>
    </p:spTree>
    <p:extLst>
      <p:ext uri="{BB962C8B-B14F-4D97-AF65-F5344CB8AC3E}">
        <p14:creationId xmlns:p14="http://schemas.microsoft.com/office/powerpoint/2010/main" val="2807697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0B7E31-BA78-4064-99BD-5D05A96256CC}"/>
              </a:ext>
            </a:extLst>
          </p:cNvPr>
          <p:cNvSpPr txBox="1"/>
          <p:nvPr/>
        </p:nvSpPr>
        <p:spPr>
          <a:xfrm>
            <a:off x="941032" y="276378"/>
            <a:ext cx="10848513" cy="6240426"/>
          </a:xfrm>
          <a:prstGeom prst="rect">
            <a:avLst/>
          </a:prstGeom>
          <a:solidFill>
            <a:schemeClr val="accent3">
              <a:lumMod val="20000"/>
              <a:lumOff val="80000"/>
            </a:schemeClr>
          </a:solidFill>
        </p:spPr>
        <p:txBody>
          <a:bodyPr wrap="square">
            <a:spAutoFit/>
          </a:bodyPr>
          <a:lstStyle/>
          <a:p>
            <a:pPr>
              <a:lnSpc>
                <a:spcPct val="150000"/>
              </a:lnSpc>
              <a:spcAft>
                <a:spcPts val="800"/>
              </a:spcAft>
            </a:pPr>
            <a:r>
              <a:rPr lang="el-GR"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Εικόνες</a:t>
            </a:r>
          </a:p>
          <a:p>
            <a:pPr>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Μέσα από τις εικόνες ο ποιητής θέλει να αποτυπώσει την ομορφιά της φύσης την εποχή της άνοιξης.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SzPts val="1000"/>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 εικόνες παρουσιάζονται </a:t>
            </a:r>
            <a:r>
              <a:rPr lang="el-GR" sz="1800" b="1" dirty="0">
                <a:solidFill>
                  <a:srgbClr val="8D2424"/>
                </a:solidFill>
                <a:effectLst/>
                <a:latin typeface="Arial" panose="020B0604020202020204" pitchFamily="34" charset="0"/>
                <a:ea typeface="Times New Roman" panose="02020603050405020304" pitchFamily="18" charset="0"/>
                <a:cs typeface="Times New Roman" panose="02020603050405020304" pitchFamily="18" charset="0"/>
                <a:hlinkClick r:id="rId2"/>
              </a:rPr>
              <a:t>κλιμακωτά</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ως εξής:</a:t>
            </a:r>
          </a:p>
          <a:p>
            <a:pPr marL="342900" lvl="0" indent="-342900" algn="just">
              <a:lnSpc>
                <a:spcPct val="150000"/>
              </a:lnSpc>
              <a:spcAft>
                <a:spcPts val="800"/>
              </a:spcAft>
              <a:buSzPts val="1000"/>
              <a:buFont typeface="Symbol" panose="05050102010706020507" pitchFamily="18" charset="2"/>
              <a:buChar char=""/>
              <a:tabLst>
                <a:tab pos="457200" algn="l"/>
              </a:tabLst>
            </a:pP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εικόνα των </a:t>
            </a:r>
            <a:r>
              <a:rPr lang="el-GR" sz="18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προβάτων</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είναι μια ευρύτατη εικόνα που περιλαμβάνει </a:t>
            </a:r>
            <a:r>
              <a:rPr lang="el-G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απο</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τη γη, τη θάλασσα και τον ουρανό.</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εικόνα της </a:t>
            </a:r>
            <a:r>
              <a:rPr lang="el-GR" sz="1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πεταλούδας</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είναι πιο περιορισμένη </a:t>
            </a:r>
            <a:r>
              <a:rPr lang="el-G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εκόνα</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καθώς περιλαμβάνει μόνο την πεταλούδα και τη </a:t>
            </a:r>
            <a:r>
              <a:rPr lang="el-G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λιμνη</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εικόνα του</a:t>
            </a:r>
            <a:r>
              <a:rPr lang="el-GR" sz="18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b="1" u="sng"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σκουληκιού</a:t>
            </a:r>
            <a:r>
              <a:rPr lang="el-GR" sz="1800" b="1" dirty="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είναι ακόμη περισσότερο περιορισμένη καθώς περιέχει μόνο το σκουλήκι.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εικόνα της </a:t>
            </a:r>
            <a:r>
              <a:rPr lang="el-GR" sz="1800" b="1" u="sng" dirty="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πέτρας</a:t>
            </a:r>
            <a:r>
              <a:rPr lang="el-GR"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και του </a:t>
            </a:r>
            <a:r>
              <a:rPr lang="el-GR" sz="1800" b="1" u="sng"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χορταριού</a:t>
            </a:r>
            <a:r>
              <a:rPr lang="el-GR"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είναι η πιο περιορισμένη από όλες καθώς της λείπει κάθε στοιχείο ζωής. </a:t>
            </a:r>
          </a:p>
          <a:p>
            <a:pPr marL="342900" lvl="0" indent="-342900" algn="just">
              <a:lnSpc>
                <a:spcPct val="150000"/>
              </a:lnSpc>
              <a:spcAft>
                <a:spcPts val="800"/>
              </a:spcAft>
              <a:buFont typeface="+mj-lt"/>
              <a:buAutoNum type="arabicPeriod"/>
              <a:tabLst>
                <a:tab pos="457200" algn="l"/>
              </a:tabLst>
            </a:pP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418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8C2FC9-8E0A-4097-9104-16C29A09E911}"/>
              </a:ext>
            </a:extLst>
          </p:cNvPr>
          <p:cNvSpPr txBox="1"/>
          <p:nvPr/>
        </p:nvSpPr>
        <p:spPr>
          <a:xfrm>
            <a:off x="639191" y="576251"/>
            <a:ext cx="11052699" cy="5824928"/>
          </a:xfrm>
          <a:prstGeom prst="rect">
            <a:avLst/>
          </a:prstGeom>
          <a:solidFill>
            <a:schemeClr val="accent3">
              <a:lumMod val="20000"/>
              <a:lumOff val="80000"/>
            </a:schemeClr>
          </a:solidFill>
        </p:spPr>
        <p:txBody>
          <a:bodyPr wrap="square">
            <a:spAutoFit/>
          </a:bodyPr>
          <a:lstStyle/>
          <a:p>
            <a:pPr>
              <a:lnSpc>
                <a:spcPct val="150000"/>
              </a:lnSpc>
              <a:spcAft>
                <a:spcPts val="800"/>
              </a:spcAft>
            </a:pPr>
            <a:r>
              <a:rPr lang="el-GR"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Αντιθέσεις</a:t>
            </a:r>
          </a:p>
          <a:p>
            <a:pPr>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a:t>
            </a:r>
            <a:r>
              <a:rPr lang="el-G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μάνα</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που συμβολίζει τη ζωή και την εξασφάλιση της τροφής για τα παιδιά της, </a:t>
            </a:r>
            <a:r>
              <a:rPr lang="el-G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ζηλεύει</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το πουλί.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 </a:t>
            </a:r>
            <a:r>
              <a:rPr lang="el-G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Σουλιώτης</a:t>
            </a:r>
            <a:r>
              <a:rPr lang="el-G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που συμβολίζει την ανδρεία και τη γενναιότητα, στέκεται </a:t>
            </a:r>
            <a:r>
              <a:rPr lang="el-G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αδρανής</a:t>
            </a:r>
            <a:r>
              <a:rPr lang="el-G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και δεν μπορεί να πολεμήσει.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a:t>
            </a:r>
            <a:r>
              <a:rPr lang="el-GR"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φύση </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αποτυπώνει όλη τη χαρά της </a:t>
            </a:r>
            <a:r>
              <a:rPr lang="el-GR"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ζωής</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ενώ οι </a:t>
            </a:r>
            <a:r>
              <a:rPr lang="el-GR" sz="1800" b="1"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μεσολογγίτες</a:t>
            </a:r>
            <a:r>
              <a:rPr lang="el-GR"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αργοπεθαίνουν</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lvl="0" algn="just">
              <a:lnSpc>
                <a:spcPct val="150000"/>
              </a:lnSpc>
              <a:spcAft>
                <a:spcPts val="800"/>
              </a:spcAft>
              <a:tabLst>
                <a:tab pos="457200" algn="l"/>
              </a:tabLst>
            </a:pP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 δύο πρώτες αντιθέσεις αποτυπώνουν τα δεινά του πολέμου όπου οι παραδοσιακοί </a:t>
            </a:r>
          </a:p>
          <a:p>
            <a:pPr lvl="0" algn="just">
              <a:lnSpc>
                <a:spcPct val="150000"/>
              </a:lnSpc>
              <a:spcAft>
                <a:spcPts val="800"/>
              </a:spcAft>
              <a:buSzPts val="1000"/>
              <a:tabLst>
                <a:tab pos="457200" algn="l"/>
              </a:tabLst>
            </a:pPr>
            <a:r>
              <a:rPr lang="el-G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l-GR"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ρόλοι και αξίες χάνουν τη σημασία τους και καταργούνται</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εικόνα της ανοιξιάτικης φύσης τονίζει την </a:t>
            </a:r>
            <a:r>
              <a:rPr lang="el-GR"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τραγικότητα της κατάστασης</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των </a:t>
            </a:r>
            <a:r>
              <a:rPr lang="el-G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μεσολογγιτών</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που είναι αντιμέτωποι με τον θάνατο και ξέρουν ότι πολύ γρήγορα </a:t>
            </a:r>
            <a:r>
              <a:rPr lang="el-GR"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θα στερηθούν όλες τις χαρές της ζωής. </a:t>
            </a:r>
          </a:p>
          <a:p>
            <a:pPr marL="342900" lvl="0" indent="-342900" algn="just">
              <a:lnSpc>
                <a:spcPct val="150000"/>
              </a:lnSpc>
              <a:spcAft>
                <a:spcPts val="800"/>
              </a:spcAft>
              <a:buSzPts val="1000"/>
              <a:buFont typeface="Symbol" panose="05050102010706020507" pitchFamily="18" charset="2"/>
              <a:buChar char=""/>
              <a:tabLst>
                <a:tab pos="457200" algn="l"/>
              </a:tabLst>
            </a:pP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2296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01FB23-089D-4CB7-BFFD-83C2BB50CC85}"/>
              </a:ext>
            </a:extLst>
          </p:cNvPr>
          <p:cNvSpPr txBox="1"/>
          <p:nvPr/>
        </p:nvSpPr>
        <p:spPr>
          <a:xfrm>
            <a:off x="1247313" y="583057"/>
            <a:ext cx="8837720" cy="5409430"/>
          </a:xfrm>
          <a:prstGeom prst="rect">
            <a:avLst/>
          </a:prstGeom>
          <a:solidFill>
            <a:schemeClr val="accent3">
              <a:lumMod val="20000"/>
              <a:lumOff val="80000"/>
            </a:schemeClr>
          </a:solidFill>
        </p:spPr>
        <p:txBody>
          <a:bodyPr wrap="square">
            <a:spAutoFit/>
          </a:bodyPr>
          <a:lstStyle/>
          <a:p>
            <a:pPr>
              <a:lnSpc>
                <a:spcPct val="150000"/>
              </a:lnSpc>
              <a:spcAft>
                <a:spcPts val="800"/>
              </a:spcAft>
            </a:pPr>
            <a:endParaRPr lang="el-GR"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l-GR"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Συναισθήματα</a:t>
            </a:r>
          </a:p>
          <a:p>
            <a:pPr>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μητέρα νιώθει </a:t>
            </a:r>
            <a:r>
              <a:rPr lang="el-G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ζήλια</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για το πουλί που βρήκε φαγητό.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 Σουλιώτης νιώθει </a:t>
            </a:r>
            <a:r>
              <a:rPr lang="el-G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απελπισία, πικρία, απογοήτευση</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γιατί βρίσκεται αναγκαστικά σε αδράνεια.</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Εμείς νιώθουμε </a:t>
            </a:r>
            <a:r>
              <a:rPr lang="el-GR"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θλίψη, συγκίνηση</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lvl="0">
              <a:lnSpc>
                <a:spcPct val="150000"/>
              </a:lnSpc>
              <a:spcAft>
                <a:spcPts val="800"/>
              </a:spcAft>
              <a:buSzPts val="1000"/>
              <a:tabLst>
                <a:tab pos="457200" algn="l"/>
              </a:tabLst>
            </a:pPr>
            <a:endPar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endPar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endParaRPr lang="el-G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258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59195-B431-4442-8F65-E55BFAB532B8}"/>
              </a:ext>
            </a:extLst>
          </p:cNvPr>
          <p:cNvSpPr txBox="1"/>
          <p:nvPr/>
        </p:nvSpPr>
        <p:spPr>
          <a:xfrm>
            <a:off x="1043126" y="368397"/>
            <a:ext cx="9672221" cy="2862322"/>
          </a:xfrm>
          <a:prstGeom prst="rect">
            <a:avLst/>
          </a:prstGeom>
          <a:solidFill>
            <a:schemeClr val="bg1"/>
          </a:solidFill>
          <a:ln>
            <a:solidFill>
              <a:srgbClr val="FF0000"/>
            </a:solidFill>
          </a:ln>
        </p:spPr>
        <p:txBody>
          <a:bodyPr wrap="square">
            <a:spAutoFit/>
          </a:bodyPr>
          <a:lstStyle/>
          <a:p>
            <a:endParaRPr lang="el-GR" dirty="0">
              <a:hlinkClick r:id="rId2"/>
            </a:endParaRPr>
          </a:p>
          <a:p>
            <a:r>
              <a:rPr lang="el-GR" dirty="0">
                <a:hlinkClick r:id="rId2"/>
              </a:rPr>
              <a:t>http://ebooks.edu.gr/ebooks/v/html/8547/2218/Keimena-Neoellinikis-Logotechnias_G-Gymnasiou_html-empl/index05_02.html</a:t>
            </a:r>
            <a:endParaRPr lang="el-GR" dirty="0"/>
          </a:p>
          <a:p>
            <a:endParaRPr lang="el-GR" dirty="0"/>
          </a:p>
          <a:p>
            <a:br>
              <a:rPr lang="el-GR" dirty="0"/>
            </a:br>
            <a:r>
              <a:rPr lang="el-GR" b="0" i="0" dirty="0">
                <a:effectLst/>
                <a:latin typeface="HelveticaNeue-Light"/>
              </a:rPr>
              <a:t>Διονύσιος Σολωμός. Για τη ζωή και το έργο του</a:t>
            </a:r>
          </a:p>
          <a:p>
            <a:r>
              <a:rPr lang="el-GR" b="0" i="0" dirty="0">
                <a:effectLst/>
                <a:latin typeface="HelveticaNeue-Light"/>
              </a:rPr>
              <a:t> </a:t>
            </a:r>
          </a:p>
          <a:p>
            <a:r>
              <a:rPr lang="el-GR" b="0" i="0" dirty="0">
                <a:effectLst/>
                <a:latin typeface="HelveticaNeue-Light"/>
              </a:rPr>
              <a:t>[πηγή: Ανεμόσκαλα (Ψηφίδες για την ελληνική γλώσσα)]</a:t>
            </a:r>
            <a:endParaRPr lang="el-GR" dirty="0"/>
          </a:p>
          <a:p>
            <a:endParaRPr lang="el-GR" dirty="0"/>
          </a:p>
          <a:p>
            <a:endParaRPr lang="el-GR" dirty="0"/>
          </a:p>
        </p:txBody>
      </p:sp>
      <p:sp>
        <p:nvSpPr>
          <p:cNvPr id="5" name="TextBox 4">
            <a:extLst>
              <a:ext uri="{FF2B5EF4-FFF2-40B4-BE49-F238E27FC236}">
                <a16:creationId xmlns:a16="http://schemas.microsoft.com/office/drawing/2014/main" id="{9A58C2CA-484A-46DD-8A40-E95624F7FD2A}"/>
              </a:ext>
            </a:extLst>
          </p:cNvPr>
          <p:cNvSpPr txBox="1"/>
          <p:nvPr/>
        </p:nvSpPr>
        <p:spPr>
          <a:xfrm>
            <a:off x="1043126" y="3715278"/>
            <a:ext cx="9672221" cy="2862322"/>
          </a:xfrm>
          <a:prstGeom prst="rect">
            <a:avLst/>
          </a:prstGeom>
          <a:solidFill>
            <a:schemeClr val="bg1"/>
          </a:solidFill>
          <a:ln>
            <a:solidFill>
              <a:srgbClr val="FF0000"/>
            </a:solidFill>
          </a:ln>
        </p:spPr>
        <p:txBody>
          <a:bodyPr wrap="square">
            <a:spAutoFit/>
          </a:bodyPr>
          <a:lstStyle/>
          <a:p>
            <a:endParaRPr lang="el-GR" dirty="0">
              <a:hlinkClick r:id="rId2"/>
            </a:endParaRPr>
          </a:p>
          <a:p>
            <a:endParaRPr lang="el-GR" dirty="0">
              <a:hlinkClick r:id="rId2"/>
            </a:endParaRPr>
          </a:p>
          <a:p>
            <a:r>
              <a:rPr lang="el-GR" dirty="0">
                <a:hlinkClick r:id="rId2"/>
              </a:rPr>
              <a:t>http://ebooks.edu.gr/ebooks/v/html/8547/2218/Keimena-Neoellinikis-Logotechnias_G-Gymnasiou_html-empl/index05_02.html</a:t>
            </a:r>
            <a:endParaRPr lang="el-GR" dirty="0"/>
          </a:p>
          <a:p>
            <a:endParaRPr lang="el-GR" dirty="0"/>
          </a:p>
          <a:p>
            <a:r>
              <a:rPr lang="el-GR" b="0" i="0" dirty="0">
                <a:effectLst/>
                <a:latin typeface="HelveticaNeue-Light"/>
              </a:rPr>
              <a:t>Διονύσιος Σολωμός </a:t>
            </a:r>
          </a:p>
          <a:p>
            <a:endParaRPr lang="el-GR" b="0" i="0" dirty="0">
              <a:effectLst/>
              <a:latin typeface="HelveticaNeue-Light"/>
            </a:endParaRPr>
          </a:p>
          <a:p>
            <a:r>
              <a:rPr lang="el-GR" b="0" i="0" dirty="0">
                <a:effectLst/>
                <a:latin typeface="HelveticaNeue-Light"/>
              </a:rPr>
              <a:t>[πηγή: Πρόσωπα και θέματα της Νεοελληνικής Λογοτεχνίας (Ψηφίδες για την ελληνική γλώσσα)]</a:t>
            </a:r>
            <a:endParaRPr lang="el-GR" dirty="0"/>
          </a:p>
          <a:p>
            <a:endParaRPr lang="el-GR" dirty="0"/>
          </a:p>
        </p:txBody>
      </p:sp>
    </p:spTree>
    <p:extLst>
      <p:ext uri="{BB962C8B-B14F-4D97-AF65-F5344CB8AC3E}">
        <p14:creationId xmlns:p14="http://schemas.microsoft.com/office/powerpoint/2010/main" val="433299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B399EF-12C8-4448-B507-EE32AD8EE092}"/>
              </a:ext>
            </a:extLst>
          </p:cNvPr>
          <p:cNvSpPr txBox="1"/>
          <p:nvPr/>
        </p:nvSpPr>
        <p:spPr>
          <a:xfrm>
            <a:off x="210104" y="445636"/>
            <a:ext cx="11771791" cy="6188810"/>
          </a:xfrm>
          <a:prstGeom prst="rect">
            <a:avLst/>
          </a:prstGeom>
          <a:solidFill>
            <a:schemeClr val="bg1"/>
          </a:solidFill>
        </p:spPr>
        <p:txBody>
          <a:bodyPr wrap="square">
            <a:spAutoFit/>
          </a:bodyPr>
          <a:lstStyle/>
          <a:p>
            <a:pPr algn="just">
              <a:lnSpc>
                <a:spcPct val="150000"/>
              </a:lnSpc>
              <a:spcAft>
                <a:spcPts val="800"/>
              </a:spcAft>
            </a:pPr>
            <a:r>
              <a:rPr lang="el-GR" sz="1800" b="1" i="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Απόσπασμα 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Το Β΄ Σχεδίασμα αρχίζει με την απόλυτη, τη νεκρική σιωπή που επικρατεί στον κάμπο. Παντού βασιλεύει η </a:t>
            </a:r>
            <a:r>
              <a:rPr lang="el-GR" sz="1800" u="sng"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ερημιά</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και ο </a:t>
            </a:r>
            <a:r>
              <a:rPr lang="el-GR" sz="1800" b="1" u="sng" dirty="0">
                <a:solidFill>
                  <a:srgbClr val="767171"/>
                </a:solidFill>
                <a:effectLst/>
                <a:latin typeface="Verdana" panose="020B0604030504040204" pitchFamily="34" charset="0"/>
                <a:ea typeface="Times New Roman" panose="02020603050405020304" pitchFamily="18" charset="0"/>
                <a:cs typeface="Times New Roman" panose="02020603050405020304" pitchFamily="18" charset="0"/>
              </a:rPr>
              <a:t>θάνατος</a:t>
            </a:r>
            <a:r>
              <a:rPr lang="el-GR" sz="1800" b="1" dirty="0">
                <a:solidFill>
                  <a:srgbClr val="76717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u="sng"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Μόνο ένα πουλί</a:t>
            </a:r>
            <a:r>
              <a:rPr lang="el-GR" sz="1800"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κελαηδάει, καθώς έχει βρει ένα σπόρο για να φάει, ενώ η μάνα ζηλεύει που δεν μπορεί να βρει τίποτα για να ταΐσει τα παιδιά της.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Τα </a:t>
            </a:r>
            <a:r>
              <a:rPr lang="el-GR" sz="1800" b="1" u="sng"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μάτια</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των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πολιορκημένων</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έχουν </a:t>
            </a:r>
            <a:r>
              <a:rPr lang="el-GR" sz="1800" b="1" u="sng"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μαυρίσει</a:t>
            </a:r>
            <a:r>
              <a:rPr lang="el-GR" sz="1800" b="1" dirty="0">
                <a:solidFill>
                  <a:srgbClr val="595959"/>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από την πείνα και τη στέρηση.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Σ’ αυτά, που είναι το πιο πολύτιμο αγαθό του ανθρώπου, ορκίζεται </a:t>
            </a:r>
            <a:r>
              <a:rPr lang="el-GR" sz="1800"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η </a:t>
            </a:r>
            <a:r>
              <a:rPr lang="el-GR" sz="1800" u="sng"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μάνα</a:t>
            </a:r>
            <a:r>
              <a:rPr lang="el-GR" sz="1800"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Στη συνέχεια ένας Σουλιώτης </a:t>
            </a:r>
            <a:r>
              <a:rPr lang="el-GR" sz="1800" b="1" u="sng" dirty="0">
                <a:solidFill>
                  <a:srgbClr val="C55A11"/>
                </a:solidFill>
                <a:effectLst/>
                <a:latin typeface="Verdana" panose="020B0604030504040204" pitchFamily="34" charset="0"/>
                <a:ea typeface="Times New Roman" panose="02020603050405020304" pitchFamily="18" charset="0"/>
                <a:cs typeface="Times New Roman" panose="02020603050405020304" pitchFamily="18" charset="0"/>
              </a:rPr>
              <a:t>πολεμιστής</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εξαντλημένος κι αυτός από την πείνα, στέκεται κάπου παράμερα και κλαίει.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Απευθύνεται στο </a:t>
            </a:r>
            <a:r>
              <a:rPr lang="el-GR" sz="1800" b="1" u="sng" dirty="0">
                <a:solidFill>
                  <a:srgbClr val="ED7D31"/>
                </a:solidFill>
                <a:effectLst/>
                <a:latin typeface="Verdana" panose="020B0604030504040204" pitchFamily="34" charset="0"/>
                <a:ea typeface="Times New Roman" panose="02020603050405020304" pitchFamily="18" charset="0"/>
                <a:cs typeface="Times New Roman" panose="02020603050405020304" pitchFamily="18" charset="0"/>
              </a:rPr>
              <a:t>τουφέκι</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του και του εκφράζει την αδυναμία του.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Το τουφέκι έχει γίνει άχρηστο στα χέρια του, καθώς η </a:t>
            </a:r>
            <a:r>
              <a:rPr lang="el-GR" sz="1800" b="1" u="sng"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πείνα</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του έχει πάρει όλες τις δυνάμεις του και δεν μπορεί τώρα να το σηκώσει και να το χρησιμοποιήσει.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Περισσότερο όμως ενοχλεί τον αγωνιστή το γεγονός ότι </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ο </a:t>
            </a:r>
            <a:r>
              <a:rPr lang="el-GR" sz="1800" u="sng"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εχθρός</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γνωρίζει αυτή του την </a:t>
            </a:r>
            <a:r>
              <a:rPr lang="el-GR" sz="1800" b="1" u="sng" dirty="0">
                <a:solidFill>
                  <a:srgbClr val="FFC000"/>
                </a:solidFill>
                <a:effectLst/>
                <a:latin typeface="Verdana" panose="020B0604030504040204" pitchFamily="34" charset="0"/>
                <a:ea typeface="Times New Roman" panose="02020603050405020304" pitchFamily="18" charset="0"/>
                <a:cs typeface="Times New Roman" panose="02020603050405020304" pitchFamily="18" charset="0"/>
              </a:rPr>
              <a:t>αδυναμία</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a:t>
            </a: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208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CC805-6E27-4AF3-A88A-369581629259}"/>
              </a:ext>
            </a:extLst>
          </p:cNvPr>
          <p:cNvSpPr txBox="1"/>
          <p:nvPr/>
        </p:nvSpPr>
        <p:spPr>
          <a:xfrm>
            <a:off x="174594" y="844637"/>
            <a:ext cx="11842811" cy="5150513"/>
          </a:xfrm>
          <a:prstGeom prst="rect">
            <a:avLst/>
          </a:prstGeom>
          <a:solidFill>
            <a:schemeClr val="bg1"/>
          </a:solidFill>
        </p:spPr>
        <p:txBody>
          <a:bodyPr wrap="square">
            <a:spAutoFit/>
          </a:bodyPr>
          <a:lstStyle/>
          <a:p>
            <a:pPr algn="just">
              <a:lnSpc>
                <a:spcPct val="150000"/>
              </a:lnSpc>
              <a:spcAft>
                <a:spcPts val="800"/>
              </a:spcAft>
            </a:pPr>
            <a:r>
              <a:rPr lang="el-GR" sz="1800" b="1" i="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b="1" i="1"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Απόσπασμα 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Το απόσπασμα αυτό έρχεται σε πλήρη αντίθεση με το απόσπασμα 1. </a:t>
            </a: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Εδώ παρουσιάζεται η </a:t>
            </a:r>
            <a:r>
              <a:rPr lang="el-GR" sz="1800" b="1" u="sng"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φύση</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στην ομορφότερή της ώρα, την </a:t>
            </a:r>
            <a:r>
              <a:rPr lang="el-GR" sz="1800" dirty="0">
                <a:solidFill>
                  <a:srgbClr val="222222"/>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άνοιξη.</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Την </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άνοιξη</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όλα ανανεώνονται, η ομορφιά της φύσης κατακλύζει τα πάντα, ενώ παντού επικρατεί η </a:t>
            </a:r>
            <a:r>
              <a:rPr lang="el-GR" sz="1800" dirty="0">
                <a:solidFill>
                  <a:srgbClr val="00B050"/>
                </a:solidFill>
                <a:effectLst/>
                <a:latin typeface="Verdana" panose="020B0604030504040204" pitchFamily="34" charset="0"/>
                <a:ea typeface="Times New Roman" panose="02020603050405020304" pitchFamily="18" charset="0"/>
                <a:cs typeface="Times New Roman" panose="02020603050405020304" pitchFamily="18" charset="0"/>
              </a:rPr>
              <a:t>εύθυμη διάθεση</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η </a:t>
            </a:r>
            <a:r>
              <a:rPr lang="el-GR" sz="1800"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χαρά</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και το </a:t>
            </a:r>
            <a:r>
              <a:rPr lang="el-GR" sz="1800" b="1" dirty="0">
                <a:solidFill>
                  <a:srgbClr val="FFFF00"/>
                </a:solidFill>
                <a:effectLst/>
                <a:latin typeface="Verdana" panose="020B0604030504040204" pitchFamily="34" charset="0"/>
                <a:ea typeface="Times New Roman" panose="02020603050405020304" pitchFamily="18" charset="0"/>
                <a:cs typeface="Times New Roman" panose="02020603050405020304" pitchFamily="18" charset="0"/>
              </a:rPr>
              <a:t>κέφι.</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Μπροστά σ’ αυτό </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το θαύμα της αναγέννησης της φύσης</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η αγάπη των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πολιορκημένων</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για τη ζωή γίνεται μεγαλύτερη, ενώ η ιδέα του θανάτου βαριά και ασήκωτη. </a:t>
            </a:r>
          </a:p>
          <a:p>
            <a:pPr algn="just">
              <a:lnSpc>
                <a:spcPct val="150000"/>
              </a:lnSpc>
              <a:spcAft>
                <a:spcPts val="800"/>
              </a:spcAft>
            </a:pPr>
            <a:endPar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336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94FA4-1EFD-419C-A90D-4DF2D6BF80F3}"/>
              </a:ext>
            </a:extLst>
          </p:cNvPr>
          <p:cNvSpPr txBox="1"/>
          <p:nvPr/>
        </p:nvSpPr>
        <p:spPr>
          <a:xfrm>
            <a:off x="479393" y="189427"/>
            <a:ext cx="11336785" cy="6268832"/>
          </a:xfrm>
          <a:prstGeom prst="rect">
            <a:avLst/>
          </a:prstGeom>
          <a:solidFill>
            <a:schemeClr val="bg1"/>
          </a:solidFill>
        </p:spPr>
        <p:txBody>
          <a:bodyPr wrap="square">
            <a:spAutoFit/>
          </a:bodyPr>
          <a:lstStyle/>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Πολύ χαρακτηριστικά λέει ο ποιητής στο πεζό κείμενο των </a:t>
            </a:r>
            <a:r>
              <a:rPr lang="el-GR" sz="1800" b="1" u="sng" dirty="0">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στοχασμών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του που προηγείται: </a:t>
            </a:r>
          </a:p>
          <a:p>
            <a:pPr algn="just">
              <a:lnSpc>
                <a:spcPct val="150000"/>
              </a:lnSpc>
              <a:spcAft>
                <a:spcPts val="800"/>
              </a:spcAft>
            </a:pPr>
            <a:r>
              <a:rPr lang="el-GR" sz="1800" i="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«Η </a:t>
            </a:r>
            <a:r>
              <a:rPr lang="el-GR" sz="1800" i="1"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ωραιότης</a:t>
            </a:r>
            <a:r>
              <a:rPr lang="el-GR" sz="1800" i="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της φύσης, που τους περιτριγυρίζει, αυξαίνει εις τους εχθρούς την ανυπομονησία </a:t>
            </a:r>
          </a:p>
          <a:p>
            <a:pPr algn="just">
              <a:lnSpc>
                <a:spcPct val="150000"/>
              </a:lnSpc>
              <a:spcAft>
                <a:spcPts val="800"/>
              </a:spcAft>
            </a:pPr>
            <a:r>
              <a:rPr lang="el-GR" sz="1800" i="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να πάρουν τη χαριτωμένη γη, και εις τους </a:t>
            </a:r>
            <a:r>
              <a:rPr lang="el-GR" sz="1800" i="1"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πολιορκημένους</a:t>
            </a:r>
            <a:r>
              <a:rPr lang="el-GR" sz="1800" i="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τον πόνο ότι θα τη χάσουν».</a:t>
            </a:r>
          </a:p>
          <a:p>
            <a:pPr algn="just">
              <a:lnSpc>
                <a:spcPct val="150000"/>
              </a:lnSpc>
              <a:spcAft>
                <a:spcPts val="800"/>
              </a:spcAft>
            </a:pPr>
            <a:endParaRPr lang="el-GR" sz="1800" i="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r>
              <a:rPr lang="el-GR" sz="1800" i="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Η φύση λοιπόν, μ’ αυτή την </a:t>
            </a:r>
            <a:r>
              <a:rPr lang="el-GR" sz="1800" u="sng" dirty="0">
                <a:solidFill>
                  <a:srgbClr val="222222"/>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ανοιξιάτικη έκρηξη ομορφιάς</a:t>
            </a:r>
            <a:r>
              <a:rPr lang="el-GR" sz="1800" dirty="0">
                <a:solidFill>
                  <a:srgbClr val="222222"/>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rPr>
              <a:t> της</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γίνεται ένας </a:t>
            </a:r>
          </a:p>
          <a:p>
            <a:pPr algn="ctr">
              <a:lnSpc>
                <a:spcPct val="150000"/>
              </a:lnSpc>
              <a:spcAft>
                <a:spcPts val="800"/>
              </a:spcAft>
            </a:pPr>
            <a:r>
              <a:rPr lang="el-GR"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 ε ι ρ α σ μ ό ς»,</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μια πρόκληση που δελεάζει τους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πολιορκημένους</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a:t>
            </a:r>
          </a:p>
          <a:p>
            <a:pPr algn="ctr">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καθώς τους καλεί στη ζωή.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Είναι φυσικό οι </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πολιορκημένοι</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που αισθάνονται το </a:t>
            </a:r>
            <a:r>
              <a:rPr lang="el-GR" sz="1800"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θάνατο</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πολύ κοντά τους, να </a:t>
            </a:r>
            <a:r>
              <a:rPr lang="el-GR" sz="1800"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απελπίζονται</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και να </a:t>
            </a:r>
            <a:r>
              <a:rPr lang="el-GR" sz="1800"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λυπούνται</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ακόμη περισσότερο, όταν βλέπουν γύρω τους τη φύση στολισμένη με όλες τις ομορφιές της, όπως είναι την άνοιξη. Διότι ο </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θάνατος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σε μια τέτοια εποχή πολλαπλασιάζεται και είναι σαν να πεθαίνει ο άνθρωπος όχι μια αλλά χίλιες φορές. </a:t>
            </a:r>
          </a:p>
          <a:p>
            <a:pPr algn="ctr">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a:t>
            </a:r>
            <a:r>
              <a:rPr lang="el-GR" sz="180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Ετσι</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η </a:t>
            </a:r>
            <a:r>
              <a:rPr lang="el-GR" sz="1800" u="sng"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ψυχή</a:t>
            </a:r>
            <a:r>
              <a:rPr lang="el-GR" sz="1800" u="sng"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τρέμει και για μια στιγμή</a:t>
            </a:r>
            <a:r>
              <a:rPr lang="el-GR" sz="1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b="1" u="sng"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παρασύρεται</a:t>
            </a:r>
            <a:r>
              <a:rPr lang="el-GR" sz="1800" dirty="0">
                <a:solidFill>
                  <a:srgbClr val="FF33CC"/>
                </a:solidFill>
                <a:effectLst/>
                <a:latin typeface="Verdana" panose="020B0604030504040204" pitchFamily="34" charset="0"/>
                <a:ea typeface="Times New Roman" panose="02020603050405020304" pitchFamily="18" charset="0"/>
                <a:cs typeface="Times New Roman" panose="02020603050405020304" pitchFamily="18" charset="0"/>
              </a:rPr>
              <a:t> </a:t>
            </a:r>
            <a:r>
              <a:rPr lang="el-GR" sz="1800" b="1" dirty="0">
                <a:solidFill>
                  <a:srgbClr val="222222"/>
                </a:solidFill>
                <a:effectLst/>
                <a:highlight>
                  <a:srgbClr val="FF00FF"/>
                </a:highlight>
                <a:latin typeface="Verdana" panose="020B0604030504040204" pitchFamily="34" charset="0"/>
                <a:ea typeface="Times New Roman" panose="02020603050405020304" pitchFamily="18" charset="0"/>
                <a:cs typeface="Times New Roman" panose="02020603050405020304" pitchFamily="18" charset="0"/>
              </a:rPr>
              <a:t>από την ομορφιά </a:t>
            </a:r>
            <a:r>
              <a:rPr lang="el-GR" b="1" dirty="0">
                <a:solidFill>
                  <a:srgbClr val="222222"/>
                </a:solidFill>
                <a:highlight>
                  <a:srgbClr val="FF00FF"/>
                </a:highlight>
                <a:latin typeface="Verdana" panose="020B0604030504040204" pitchFamily="34" charset="0"/>
                <a:ea typeface="Times New Roman" panose="02020603050405020304" pitchFamily="18" charset="0"/>
                <a:cs typeface="Times New Roman" panose="02020603050405020304" pitchFamily="18" charset="0"/>
              </a:rPr>
              <a:t>&amp;</a:t>
            </a:r>
            <a:r>
              <a:rPr lang="el-GR" sz="1800" b="1" dirty="0">
                <a:solidFill>
                  <a:srgbClr val="222222"/>
                </a:solidFill>
                <a:effectLst/>
                <a:highlight>
                  <a:srgbClr val="FF00FF"/>
                </a:highlight>
                <a:latin typeface="Verdana" panose="020B0604030504040204" pitchFamily="34" charset="0"/>
                <a:ea typeface="Times New Roman" panose="02020603050405020304" pitchFamily="18" charset="0"/>
                <a:cs typeface="Times New Roman" panose="02020603050405020304" pitchFamily="18" charset="0"/>
              </a:rPr>
              <a:t> τη γλύκα της ζωής, με κίνδυνο να ξεχάσει το </a:t>
            </a:r>
            <a:r>
              <a:rPr lang="el-GR" sz="1800" b="1" u="sng" dirty="0">
                <a:solidFill>
                  <a:srgbClr val="222222"/>
                </a:solidFill>
                <a:effectLst/>
                <a:highlight>
                  <a:srgbClr val="FF00FF"/>
                </a:highlight>
                <a:latin typeface="Verdana" panose="020B0604030504040204" pitchFamily="34" charset="0"/>
                <a:ea typeface="Times New Roman" panose="02020603050405020304" pitchFamily="18" charset="0"/>
                <a:cs typeface="Times New Roman" panose="02020603050405020304" pitchFamily="18" charset="0"/>
              </a:rPr>
              <a:t>χρέος προς την πατρίδα.</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070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CDE1B3F-2619-4EF8-B723-D51A0E9A2D20}"/>
              </a:ext>
            </a:extLst>
          </p:cNvPr>
          <p:cNvSpPr/>
          <p:nvPr/>
        </p:nvSpPr>
        <p:spPr>
          <a:xfrm>
            <a:off x="358067" y="762090"/>
            <a:ext cx="10206360" cy="4065857"/>
          </a:xfrm>
          <a:prstGeom prst="rect">
            <a:avLst/>
          </a:prstGeom>
          <a:solidFill>
            <a:schemeClr val="bg1"/>
          </a:solidFill>
          <a:ln>
            <a:solidFill>
              <a:srgbClr val="FF0000"/>
            </a:solidFill>
          </a:ln>
        </p:spPr>
        <p:txBody>
          <a:bodyPr wrap="square">
            <a:spAutoFit/>
          </a:bodyPr>
          <a:lstStyle/>
          <a:p>
            <a:pPr marL="285750" indent="-285750" algn="just">
              <a:buFont typeface="Wingdings" panose="05000000000000000000" pitchFamily="2" charset="2"/>
              <a:buChar char="q"/>
            </a:pPr>
            <a:r>
              <a:rPr lang="el-GR" b="1" dirty="0">
                <a:solidFill>
                  <a:srgbClr val="FF0000"/>
                </a:solidFill>
                <a:latin typeface="Pontano Sans"/>
              </a:rPr>
              <a:t>Οι εικόνες της ανοιξιάτικης φύσης…</a:t>
            </a:r>
          </a:p>
          <a:p>
            <a:pPr algn="just"/>
            <a:r>
              <a:rPr lang="el-GR" b="1" dirty="0">
                <a:solidFill>
                  <a:srgbClr val="FF0000"/>
                </a:solidFill>
                <a:latin typeface="Pontano Sans"/>
              </a:rPr>
              <a:t> να τις περιγράψετε στον πίνακα που ακολουθεί. </a:t>
            </a:r>
          </a:p>
          <a:p>
            <a:pPr algn="just"/>
            <a:endParaRPr lang="el-GR" b="1" dirty="0">
              <a:solidFill>
                <a:srgbClr val="FF0000"/>
              </a:solidFill>
              <a:latin typeface="Pontano Sans"/>
            </a:endParaRPr>
          </a:p>
          <a:p>
            <a:pPr algn="just"/>
            <a:endParaRPr lang="el-GR" b="1" dirty="0">
              <a:solidFill>
                <a:srgbClr val="FF0000"/>
              </a:solidFill>
              <a:latin typeface="Pontano Sans"/>
            </a:endParaRPr>
          </a:p>
          <a:p>
            <a:pPr>
              <a:lnSpc>
                <a:spcPct val="150000"/>
              </a:lnSpc>
            </a:pPr>
            <a:r>
              <a:rPr lang="el-GR" i="1" dirty="0">
                <a:latin typeface="Pontano Sans"/>
              </a:rPr>
              <a:t>Αξιοπρόσεκτο είναι ότι οι εικόνες δίνονται σε φθίνουσα κλίμακα, </a:t>
            </a:r>
          </a:p>
          <a:p>
            <a:pPr>
              <a:lnSpc>
                <a:spcPct val="150000"/>
              </a:lnSpc>
            </a:pPr>
            <a:r>
              <a:rPr lang="el-GR" i="1" dirty="0">
                <a:latin typeface="Pontano Sans"/>
              </a:rPr>
              <a:t>από το μεγάλο και το ευρύ στο μικρό και ασήμαντο: </a:t>
            </a:r>
          </a:p>
          <a:p>
            <a:pPr>
              <a:lnSpc>
                <a:spcPct val="150000"/>
              </a:lnSpc>
            </a:pPr>
            <a:endParaRPr lang="el-GR" i="1" dirty="0">
              <a:latin typeface="Pontano Sans"/>
            </a:endParaRPr>
          </a:p>
          <a:p>
            <a:pPr>
              <a:lnSpc>
                <a:spcPct val="150000"/>
              </a:lnSpc>
            </a:pPr>
            <a:r>
              <a:rPr lang="el-GR" i="1" dirty="0">
                <a:latin typeface="Pontano Sans"/>
              </a:rPr>
              <a:t>από τη εικόνα της </a:t>
            </a:r>
            <a:r>
              <a:rPr lang="el-GR" i="1" dirty="0">
                <a:solidFill>
                  <a:srgbClr val="0070C0"/>
                </a:solidFill>
                <a:latin typeface="Pontano Sans"/>
              </a:rPr>
              <a:t>θάλασσας</a:t>
            </a:r>
            <a:r>
              <a:rPr lang="el-GR" i="1" dirty="0">
                <a:latin typeface="Pontano Sans"/>
              </a:rPr>
              <a:t> και του </a:t>
            </a:r>
            <a:r>
              <a:rPr lang="el-GR" i="1" dirty="0">
                <a:solidFill>
                  <a:srgbClr val="0070C0"/>
                </a:solidFill>
                <a:latin typeface="Pontano Sans"/>
              </a:rPr>
              <a:t>ουρανού</a:t>
            </a:r>
            <a:r>
              <a:rPr lang="el-GR" i="1" dirty="0">
                <a:latin typeface="Pontano Sans"/>
              </a:rPr>
              <a:t> προχωρούμε σε μικρότερο οπτικό πεδίο, για να καταλήξουμε στην εικόνα με το </a:t>
            </a:r>
            <a:r>
              <a:rPr lang="el-GR" b="1" i="1" dirty="0">
                <a:solidFill>
                  <a:srgbClr val="FFC000"/>
                </a:solidFill>
                <a:latin typeface="Pontano Sans"/>
              </a:rPr>
              <a:t>σκουλήκι</a:t>
            </a:r>
            <a:r>
              <a:rPr lang="el-GR" i="1" dirty="0">
                <a:latin typeface="Pontano Sans"/>
              </a:rPr>
              <a:t> και με την χωρίς στοιχείο ζωής τελευταία εικόνα.</a:t>
            </a:r>
          </a:p>
          <a:p>
            <a:pPr>
              <a:lnSpc>
                <a:spcPct val="150000"/>
              </a:lnSpc>
            </a:pPr>
            <a:endParaRPr lang="el-GR" i="1" dirty="0">
              <a:latin typeface="Pontano Sans"/>
            </a:endParaRPr>
          </a:p>
          <a:p>
            <a:pPr>
              <a:lnSpc>
                <a:spcPct val="150000"/>
              </a:lnSpc>
            </a:pPr>
            <a:endParaRPr lang="el-GR" i="1" dirty="0">
              <a:effectLst/>
              <a:latin typeface="Pontano Sans"/>
            </a:endParaRPr>
          </a:p>
        </p:txBody>
      </p:sp>
    </p:spTree>
    <p:extLst>
      <p:ext uri="{BB962C8B-B14F-4D97-AF65-F5344CB8AC3E}">
        <p14:creationId xmlns:p14="http://schemas.microsoft.com/office/powerpoint/2010/main" val="1838248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etoc.gr/images/articles/2/article_65405/o-nomos-metetrepse-se-tsopanides-andres-tou-sdoe.w_l.jpg">
            <a:extLst>
              <a:ext uri="{FF2B5EF4-FFF2-40B4-BE49-F238E27FC236}">
                <a16:creationId xmlns:a16="http://schemas.microsoft.com/office/drawing/2014/main" id="{C6C547D7-9C7F-4326-9230-A3D43256F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309"/>
            <a:ext cx="11807301" cy="654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58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1.bp.blogspot.com/-P78QN39ZV2I/TsZGx4qdCDI/AAAAAAAAFs0/gK5T6PNiLAM/s1600/skouliki.jpg">
            <a:extLst>
              <a:ext uri="{FF2B5EF4-FFF2-40B4-BE49-F238E27FC236}">
                <a16:creationId xmlns:a16="http://schemas.microsoft.com/office/drawing/2014/main" id="{8DCCD8E7-84D0-4DF2-AFE2-441BBD4D9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75" y="372863"/>
            <a:ext cx="11452194" cy="6178858"/>
          </a:xfrm>
          <a:prstGeom prst="rect">
            <a:avLst/>
          </a:prstGeom>
          <a:noFill/>
          <a:ln>
            <a:solidFill>
              <a:srgbClr val="FF33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92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image.slidesharecdn.com/e-150221145748-conversion-gate02/95/e-14-638.jpg?cb=1424531773">
            <a:extLst>
              <a:ext uri="{FF2B5EF4-FFF2-40B4-BE49-F238E27FC236}">
                <a16:creationId xmlns:a16="http://schemas.microsoft.com/office/drawing/2014/main" id="{CFE16C29-3650-4FAD-B5D8-F9A0D135E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08" y="168676"/>
            <a:ext cx="11656379" cy="649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627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images.slideplayer.gr/9/2645360/slides/slide_8.jpg">
            <a:extLst>
              <a:ext uri="{FF2B5EF4-FFF2-40B4-BE49-F238E27FC236}">
                <a16:creationId xmlns:a16="http://schemas.microsoft.com/office/drawing/2014/main" id="{A1370C35-0026-4962-B9FE-6D4316A11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72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assets.in.gr/dGenesis/assets/Content5/Photo/983635_b.jpg">
            <a:extLst>
              <a:ext uri="{FF2B5EF4-FFF2-40B4-BE49-F238E27FC236}">
                <a16:creationId xmlns:a16="http://schemas.microsoft.com/office/drawing/2014/main" id="{3F245D9E-C0CA-4370-BD00-75387BB94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0" y="301841"/>
            <a:ext cx="11416684" cy="630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043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F3B8BD3-7430-4DDC-91FE-2E023639761C}"/>
              </a:ext>
            </a:extLst>
          </p:cNvPr>
          <p:cNvSpPr/>
          <p:nvPr/>
        </p:nvSpPr>
        <p:spPr>
          <a:xfrm>
            <a:off x="1400356" y="133438"/>
            <a:ext cx="4695644" cy="2677656"/>
          </a:xfrm>
          <a:prstGeom prst="rect">
            <a:avLst/>
          </a:prstGeom>
          <a:ln>
            <a:solidFill>
              <a:schemeClr val="accent2">
                <a:lumMod val="60000"/>
                <a:lumOff val="40000"/>
              </a:schemeClr>
            </a:solidFill>
          </a:ln>
        </p:spPr>
        <p:txBody>
          <a:bodyPr wrap="none">
            <a:spAutoFit/>
          </a:bodyPr>
          <a:lstStyle/>
          <a:p>
            <a:endParaRPr lang="el-GR" sz="2400" b="1" i="1" dirty="0">
              <a:solidFill>
                <a:srgbClr val="FF0000"/>
              </a:solidFill>
              <a:latin typeface="Pontano Sans"/>
            </a:endParaRPr>
          </a:p>
          <a:p>
            <a:pPr marL="342900" indent="-342900">
              <a:buFont typeface="Wingdings" panose="05000000000000000000" pitchFamily="2" charset="2"/>
              <a:buChar char="q"/>
            </a:pPr>
            <a:r>
              <a:rPr lang="el-GR" sz="2400" b="1" i="1" dirty="0">
                <a:solidFill>
                  <a:srgbClr val="FF0000"/>
                </a:solidFill>
                <a:latin typeface="Pontano Sans"/>
              </a:rPr>
              <a:t>Γιατί Ελεύθεροι </a:t>
            </a:r>
            <a:r>
              <a:rPr lang="el-GR" sz="2400" b="1" i="1" dirty="0" err="1">
                <a:solidFill>
                  <a:srgbClr val="FF0000"/>
                </a:solidFill>
                <a:latin typeface="Pontano Sans"/>
              </a:rPr>
              <a:t>Πολιορκημένοι</a:t>
            </a:r>
            <a:r>
              <a:rPr lang="el-GR" sz="2400" b="1" i="1" dirty="0">
                <a:solidFill>
                  <a:srgbClr val="FF0000"/>
                </a:solidFill>
                <a:latin typeface="Pontano Sans"/>
              </a:rPr>
              <a:t>; </a:t>
            </a:r>
          </a:p>
          <a:p>
            <a:endParaRPr lang="el-GR" sz="2400" b="1" i="1" dirty="0">
              <a:solidFill>
                <a:srgbClr val="FF0000"/>
              </a:solidFill>
              <a:latin typeface="Pontano Sans"/>
            </a:endParaRPr>
          </a:p>
          <a:p>
            <a:endParaRPr lang="el-GR" sz="2400" b="1" i="1" dirty="0">
              <a:solidFill>
                <a:srgbClr val="FF0000"/>
              </a:solidFill>
              <a:latin typeface="Pontano Sans"/>
            </a:endParaRPr>
          </a:p>
          <a:p>
            <a:endParaRPr lang="el-GR" sz="2400" b="1" i="1" dirty="0">
              <a:solidFill>
                <a:srgbClr val="FF0000"/>
              </a:solidFill>
              <a:latin typeface="Pontano Sans"/>
            </a:endParaRPr>
          </a:p>
          <a:p>
            <a:r>
              <a:rPr lang="el-GR" sz="2400" b="1" i="1" dirty="0">
                <a:solidFill>
                  <a:srgbClr val="FF0000"/>
                </a:solidFill>
                <a:latin typeface="Pontano Sans"/>
              </a:rPr>
              <a:t>Ο οξύμωρος τίτλος</a:t>
            </a:r>
            <a:endParaRPr lang="el-GR" sz="2400" b="1" i="1" dirty="0">
              <a:solidFill>
                <a:srgbClr val="FF0000"/>
              </a:solidFill>
              <a:effectLst/>
              <a:latin typeface="Pontano Sans"/>
            </a:endParaRPr>
          </a:p>
          <a:p>
            <a:endParaRPr lang="el-GR" sz="2400" b="1" i="1" dirty="0">
              <a:solidFill>
                <a:srgbClr val="333333"/>
              </a:solidFill>
              <a:effectLst/>
              <a:latin typeface="Pontano Sans"/>
            </a:endParaRPr>
          </a:p>
        </p:txBody>
      </p:sp>
      <p:sp>
        <p:nvSpPr>
          <p:cNvPr id="3" name="Rectangle 1">
            <a:extLst>
              <a:ext uri="{FF2B5EF4-FFF2-40B4-BE49-F238E27FC236}">
                <a16:creationId xmlns:a16="http://schemas.microsoft.com/office/drawing/2014/main" id="{4F1F20EF-4A64-43C0-96A5-874EEC0B991C}"/>
              </a:ext>
            </a:extLst>
          </p:cNvPr>
          <p:cNvSpPr>
            <a:spLocks noChangeArrowheads="1"/>
          </p:cNvSpPr>
          <p:nvPr/>
        </p:nvSpPr>
        <p:spPr bwMode="auto">
          <a:xfrm>
            <a:off x="1400355" y="3255690"/>
            <a:ext cx="8036607" cy="325342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80" tIns="63480" rIns="12696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600" b="0" i="0" u="none" strike="noStrike" cap="none" normalizeH="0" baseline="0" dirty="0">
              <a:ln>
                <a:noFill/>
              </a:ln>
              <a:solidFill>
                <a:srgbClr val="999999"/>
              </a:solidFill>
              <a:effectLst/>
              <a:latin typeface="Lucida Grande"/>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400" dirty="0">
              <a:solidFill>
                <a:srgbClr val="0070C0"/>
              </a:solidFill>
              <a:latin typeface="Lucida Grand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0" i="0" u="none" strike="noStrike" cap="none" normalizeH="0" baseline="0" dirty="0">
                <a:ln>
                  <a:noFill/>
                </a:ln>
                <a:solidFill>
                  <a:srgbClr val="0070C0"/>
                </a:solidFill>
                <a:effectLst/>
                <a:latin typeface="Lucida Grande"/>
                <a:hlinkClick r:id="rId2">
                  <a:extLst>
                    <a:ext uri="{A12FA001-AC4F-418D-AE19-62706E023703}">
                      <ahyp:hlinkClr xmlns:ahyp="http://schemas.microsoft.com/office/drawing/2018/hyperlinkcolor" val="tx"/>
                    </a:ext>
                  </a:extLst>
                </a:hlinkClick>
              </a:rPr>
              <a:t>https://www.greek-language.gr/greekLang/modern_greek/tools/lexica/search.html?lq=%CE%BF%CE%BE%CF%85%CE%BC%CF%89%CF%81%CE%BF&amp;sin=all</a:t>
            </a:r>
            <a:endParaRPr kumimoji="0" lang="el-GR" altLang="el-GR" sz="1400" b="0" i="0" u="none" strike="noStrike" cap="none" normalizeH="0" baseline="0" dirty="0">
              <a:ln>
                <a:noFill/>
              </a:ln>
              <a:solidFill>
                <a:srgbClr val="0070C0"/>
              </a:solidFill>
              <a:effectLst/>
              <a:latin typeface="Lucida Grand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600" b="0" i="0" u="none" strike="noStrike" cap="none" normalizeH="0" baseline="0" dirty="0">
              <a:ln>
                <a:noFill/>
              </a:ln>
              <a:solidFill>
                <a:srgbClr val="999999"/>
              </a:solidFill>
              <a:effectLst/>
              <a:latin typeface="Lucida Grande"/>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600" dirty="0">
              <a:solidFill>
                <a:srgbClr val="999999"/>
              </a:solidFill>
              <a:latin typeface="Lucida Grand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600" b="0" i="0" u="none" strike="noStrike" cap="none" normalizeH="0" baseline="0" dirty="0">
              <a:ln>
                <a:noFill/>
              </a:ln>
              <a:solidFill>
                <a:srgbClr val="999999"/>
              </a:solidFill>
              <a:effectLst/>
              <a:latin typeface="Lucida Grande"/>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rgbClr val="999999"/>
              </a:solidFill>
              <a:effectLst/>
              <a:latin typeface="Lucida Grande"/>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rgbClr val="999999"/>
                </a:solidFill>
                <a:effectLst/>
                <a:latin typeface="Lucida Grande"/>
              </a:rPr>
              <a:t>[Λεξικό Τριανταφυλλίδη]</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rgbClr val="333333"/>
                </a:solidFill>
                <a:effectLst/>
                <a:latin typeface="Lucida Grande"/>
              </a:rPr>
              <a:t>οξύμωρος -η -ο</a:t>
            </a:r>
            <a:r>
              <a:rPr kumimoji="0" lang="el-GR" altLang="el-GR" sz="1400" b="0" i="0" u="none" strike="noStrike" cap="none" normalizeH="0" baseline="0" dirty="0">
                <a:ln>
                  <a:noFill/>
                </a:ln>
                <a:solidFill>
                  <a:srgbClr val="333333"/>
                </a:solidFill>
                <a:effectLst/>
                <a:latin typeface="Lucida Grande"/>
              </a:rPr>
              <a:t> </a:t>
            </a:r>
            <a:r>
              <a:rPr kumimoji="0" lang="el-GR" altLang="el-GR" sz="1400" b="0" i="0" u="none" strike="noStrike" cap="none" normalizeH="0" baseline="0" dirty="0">
                <a:ln>
                  <a:noFill/>
                </a:ln>
                <a:effectLst/>
                <a:latin typeface="Lucida Grande"/>
              </a:rPr>
              <a:t>[</a:t>
            </a:r>
            <a:r>
              <a:rPr kumimoji="0" lang="el-GR" altLang="el-GR" sz="1400" b="0" i="0" u="none" strike="noStrike" cap="none" normalizeH="0" baseline="0" dirty="0" err="1">
                <a:ln>
                  <a:noFill/>
                </a:ln>
                <a:effectLst/>
                <a:latin typeface="Lucida Grande"/>
              </a:rPr>
              <a:t>oksímoros</a:t>
            </a:r>
            <a:r>
              <a:rPr kumimoji="0" lang="el-GR" altLang="el-GR" sz="1400" b="0" i="0" u="none" strike="noStrike" cap="none" normalizeH="0" baseline="0" dirty="0">
                <a:ln>
                  <a:noFill/>
                </a:ln>
                <a:effectLst/>
                <a:latin typeface="Lucida Grande"/>
              </a:rPr>
              <a:t>] Ε5 </a:t>
            </a:r>
            <a:r>
              <a:rPr kumimoji="0" lang="el-GR" altLang="el-GR" sz="1400" b="1" i="0" u="none" strike="noStrike" cap="none" normalizeH="0" baseline="0" dirty="0">
                <a:ln>
                  <a:noFill/>
                </a:ln>
                <a:effectLst/>
                <a:latin typeface="Lucida Grande"/>
              </a:rPr>
              <a:t>:</a:t>
            </a:r>
            <a:r>
              <a:rPr kumimoji="0" lang="el-GR" altLang="el-GR" sz="1400" b="0" i="0" u="none" strike="noStrike" cap="none" normalizeH="0" baseline="0" dirty="0">
                <a:ln>
                  <a:noFill/>
                </a:ln>
                <a:effectLst/>
                <a:latin typeface="Lucida Grande"/>
              </a:rPr>
              <a:t> που είναι αντιφατικός, αντικρουόμενος. || (γραμμ.) </a:t>
            </a:r>
            <a:r>
              <a:rPr kumimoji="0" lang="el-GR" altLang="el-GR" sz="1400" b="0" i="1" u="none" strike="noStrike" cap="none" normalizeH="0" baseline="0" dirty="0">
                <a:ln>
                  <a:noFill/>
                </a:ln>
                <a:effectLst/>
                <a:latin typeface="Lucida Grande"/>
              </a:rPr>
              <a:t>Οξύμωρο σχήμα,</a:t>
            </a:r>
            <a:r>
              <a:rPr kumimoji="0" lang="el-GR" altLang="el-GR" sz="1400" b="0" i="0" u="none" strike="noStrike" cap="none" normalizeH="0" baseline="0" dirty="0">
                <a:ln>
                  <a:noFill/>
                </a:ln>
                <a:effectLst/>
                <a:latin typeface="Lucida Grande"/>
              </a:rPr>
              <a:t> λεκτικό σύνολο με αντιφατικές έννοιες που όμως εκφράζει κτ. αληθινό: </a:t>
            </a:r>
            <a:r>
              <a:rPr kumimoji="0" lang="el-GR" altLang="el-GR" sz="1400" b="0" i="1" u="none" strike="noStrike" cap="none" normalizeH="0" baseline="0" dirty="0">
                <a:ln>
                  <a:noFill/>
                </a:ln>
                <a:effectLst/>
                <a:latin typeface="Lucida Grande"/>
              </a:rPr>
              <a:t>H έκφραση “πάω αργά για να φτάσω γρήγορα”</a:t>
            </a:r>
            <a:r>
              <a:rPr kumimoji="0" lang="el-GR" altLang="el-GR" sz="1400" b="0" i="0" u="none" strike="noStrike" cap="none" normalizeH="0" baseline="0" dirty="0">
                <a:ln>
                  <a:noFill/>
                </a:ln>
                <a:effectLst/>
                <a:latin typeface="Lucida Grande"/>
              </a:rPr>
              <a:t> </a:t>
            </a:r>
            <a:r>
              <a:rPr kumimoji="0" lang="el-GR" altLang="el-GR" sz="1400" b="0" i="1" u="none" strike="noStrike" cap="none" normalizeH="0" baseline="0" dirty="0">
                <a:ln>
                  <a:noFill/>
                </a:ln>
                <a:effectLst/>
                <a:latin typeface="Lucida Grande"/>
              </a:rPr>
              <a:t>είναι οξύμωρο σχήμα.</a:t>
            </a:r>
            <a:r>
              <a:rPr kumimoji="0" lang="el-GR" altLang="el-GR" sz="1400" b="0" i="0" u="none" strike="noStrike" cap="none" normalizeH="0" baseline="0" dirty="0">
                <a:ln>
                  <a:noFill/>
                </a:ln>
                <a:effectLst/>
                <a:latin typeface="Lucida Grande"/>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effectLst/>
                <a:latin typeface="Lucida Grande"/>
              </a:rPr>
              <a:t>[λόγ. &lt; ελνστ. </a:t>
            </a:r>
            <a:r>
              <a:rPr kumimoji="0" lang="el-GR" altLang="el-GR" sz="1400" b="0" i="1" u="none" strike="noStrike" cap="none" normalizeH="0" baseline="0" dirty="0" err="1">
                <a:ln>
                  <a:noFill/>
                </a:ln>
                <a:effectLst/>
                <a:latin typeface="Lucida Grande"/>
              </a:rPr>
              <a:t>ὀξύμωρος</a:t>
            </a:r>
            <a:r>
              <a:rPr kumimoji="0" lang="el-GR" altLang="el-GR" sz="1400" b="0" i="0" u="none" strike="noStrike" cap="none" normalizeH="0" baseline="0" dirty="0">
                <a:ln>
                  <a:noFill/>
                </a:ln>
                <a:effectLst/>
                <a:latin typeface="Lucida Grande"/>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b="0" i="0" u="none" strike="noStrike" cap="none" normalizeH="0" baseline="0" dirty="0">
              <a:ln>
                <a:noFill/>
              </a:ln>
              <a:solidFill>
                <a:srgbClr val="333333"/>
              </a:solidFill>
              <a:effectLst/>
              <a:latin typeface="Lucida Grand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4500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47BCA4-9248-4099-AB7E-5A35C939C52A}"/>
              </a:ext>
            </a:extLst>
          </p:cNvPr>
          <p:cNvSpPr txBox="1"/>
          <p:nvPr/>
        </p:nvSpPr>
        <p:spPr>
          <a:xfrm>
            <a:off x="1131903" y="1098158"/>
            <a:ext cx="6098958" cy="5078313"/>
          </a:xfrm>
          <a:prstGeom prst="rect">
            <a:avLst/>
          </a:prstGeom>
          <a:noFill/>
          <a:ln>
            <a:solidFill>
              <a:srgbClr val="FF0000"/>
            </a:solidFill>
          </a:ln>
        </p:spPr>
        <p:txBody>
          <a:bodyPr wrap="square">
            <a:spAutoFit/>
          </a:bodyPr>
          <a:lstStyle/>
          <a:p>
            <a:endParaRPr lang="el-GR" dirty="0">
              <a:hlinkClick r:id="rId2"/>
            </a:endParaRPr>
          </a:p>
          <a:p>
            <a:endParaRPr lang="el-GR" dirty="0">
              <a:hlinkClick r:id="rId2"/>
            </a:endParaRPr>
          </a:p>
          <a:p>
            <a:r>
              <a:rPr lang="el-GR" dirty="0">
                <a:hlinkClick r:id="rId2"/>
              </a:rPr>
              <a:t>http://photodentro.edu.gr/lor/r/8521/3983?locale=el</a:t>
            </a:r>
            <a:endParaRPr lang="el-GR" dirty="0"/>
          </a:p>
          <a:p>
            <a:endParaRPr lang="el-GR" dirty="0"/>
          </a:p>
          <a:p>
            <a:endParaRPr lang="el-GR" dirty="0"/>
          </a:p>
          <a:p>
            <a:r>
              <a:rPr lang="el-GR" b="1" i="1" dirty="0">
                <a:solidFill>
                  <a:srgbClr val="2B3E42"/>
                </a:solidFill>
                <a:effectLst/>
                <a:latin typeface="Myriad"/>
              </a:rPr>
              <a:t>ΔΙΑΔΙΚΤΥΑΚΕΣ ΠΗΓΕΣ ΓΙΑ ΤΗ ΖΩΗ ΚΑΙ ΤΟ ΕΡΓΟ ΤΟΥ Δ. ΣΟΛΩΜΟΥ</a:t>
            </a:r>
          </a:p>
          <a:p>
            <a:endParaRPr lang="el-GR" b="1" i="1" dirty="0">
              <a:solidFill>
                <a:srgbClr val="2B3E42"/>
              </a:solidFill>
              <a:latin typeface="Myriad"/>
            </a:endParaRPr>
          </a:p>
          <a:p>
            <a:endParaRPr lang="el-GR" b="1" i="1" dirty="0">
              <a:solidFill>
                <a:srgbClr val="2B3E42"/>
              </a:solidFill>
              <a:effectLst/>
              <a:latin typeface="Myriad"/>
            </a:endParaRPr>
          </a:p>
          <a:p>
            <a:endParaRPr lang="el-GR" b="1" i="1" dirty="0">
              <a:solidFill>
                <a:srgbClr val="2B3E42"/>
              </a:solidFill>
              <a:effectLst/>
              <a:latin typeface="Myriad"/>
            </a:endParaRPr>
          </a:p>
          <a:p>
            <a:endParaRPr lang="el-GR" b="0" i="0" dirty="0">
              <a:solidFill>
                <a:srgbClr val="2B3E42"/>
              </a:solidFill>
              <a:effectLst/>
              <a:latin typeface="Myriad"/>
            </a:endParaRPr>
          </a:p>
          <a:p>
            <a:endParaRPr lang="el-GR" dirty="0"/>
          </a:p>
          <a:p>
            <a:r>
              <a:rPr lang="el-GR" b="1" dirty="0">
                <a:solidFill>
                  <a:srgbClr val="FF33CC"/>
                </a:solidFill>
              </a:rPr>
              <a:t>ΦΩΤΟΔΕΝΤΡΟ</a:t>
            </a:r>
          </a:p>
          <a:p>
            <a:endParaRPr lang="el-GR" b="1" dirty="0">
              <a:solidFill>
                <a:srgbClr val="FF33CC"/>
              </a:solidFill>
            </a:endParaRPr>
          </a:p>
          <a:p>
            <a:endParaRPr lang="el-GR" b="1" dirty="0">
              <a:solidFill>
                <a:srgbClr val="FF33CC"/>
              </a:solidFill>
            </a:endParaRPr>
          </a:p>
          <a:p>
            <a:endParaRPr lang="el-GR" b="1" dirty="0">
              <a:solidFill>
                <a:srgbClr val="FF33CC"/>
              </a:solidFill>
            </a:endParaRPr>
          </a:p>
          <a:p>
            <a:endParaRPr lang="el-GR" b="1" dirty="0">
              <a:solidFill>
                <a:srgbClr val="FF33CC"/>
              </a:solidFill>
            </a:endParaRPr>
          </a:p>
          <a:p>
            <a:endParaRPr lang="el-GR" dirty="0"/>
          </a:p>
        </p:txBody>
      </p:sp>
    </p:spTree>
    <p:extLst>
      <p:ext uri="{BB962C8B-B14F-4D97-AF65-F5344CB8AC3E}">
        <p14:creationId xmlns:p14="http://schemas.microsoft.com/office/powerpoint/2010/main" val="4282659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489E33-F580-410C-9D30-D54B134CC503}"/>
              </a:ext>
            </a:extLst>
          </p:cNvPr>
          <p:cNvSpPr txBox="1"/>
          <p:nvPr/>
        </p:nvSpPr>
        <p:spPr>
          <a:xfrm>
            <a:off x="794551" y="216895"/>
            <a:ext cx="10959483" cy="2472921"/>
          </a:xfrm>
          <a:prstGeom prst="rect">
            <a:avLst/>
          </a:prstGeom>
          <a:solidFill>
            <a:schemeClr val="bg1"/>
          </a:solidFill>
          <a:ln>
            <a:solidFill>
              <a:srgbClr val="0070C0"/>
            </a:solidFill>
          </a:ln>
        </p:spPr>
        <p:txBody>
          <a:bodyPr wrap="square">
            <a:spAutoFit/>
          </a:bodyPr>
          <a:lstStyle/>
          <a:p>
            <a:pPr algn="just">
              <a:lnSpc>
                <a:spcPct val="150000"/>
              </a:lnSpc>
              <a:spcAft>
                <a:spcPts val="800"/>
              </a:spcAft>
            </a:pPr>
            <a:r>
              <a:rPr lang="el-GR" sz="2000" b="1" i="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r>
              <a:rPr lang="el-GR" sz="1800" b="1" i="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Ο    τ ί τ λ ο ς:</a:t>
            </a:r>
          </a:p>
          <a:p>
            <a:pPr marL="285750" indent="-285750" algn="just">
              <a:lnSpc>
                <a:spcPct val="150000"/>
              </a:lnSpc>
              <a:spcAft>
                <a:spcPts val="800"/>
              </a:spcAft>
              <a:buFont typeface="Wingdings" panose="05000000000000000000" pitchFamily="2" charset="2"/>
              <a:buChar char="q"/>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αντανακλά με απίστευτη ακρίβεια τις </a:t>
            </a:r>
            <a:r>
              <a:rPr lang="el-GR" sz="1800" b="1"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βασικές ιδέες</a:t>
            </a:r>
            <a:r>
              <a:rPr lang="el-GR" sz="1800"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r>
              <a:rPr lang="el-GR" sz="1800" b="1"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αρχές</a:t>
            </a:r>
            <a:r>
              <a:rPr lang="el-GR" sz="1800"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και</a:t>
            </a:r>
            <a:r>
              <a:rPr lang="el-GR" sz="1800"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r>
              <a:rPr lang="el-GR" sz="1800" b="1"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αξίες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που προβάλλονται στο περιεχόμενο των στίχων.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q"/>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μπορεί εύκολα κανείς να διακρίνει το </a:t>
            </a:r>
            <a:r>
              <a:rPr lang="el-GR" sz="1800" u="sng" dirty="0">
                <a:solidFill>
                  <a:srgbClr val="222222"/>
                </a:solidFill>
                <a:effectLst/>
                <a:highlight>
                  <a:srgbClr val="FFFF00"/>
                </a:highlight>
                <a:latin typeface="Verdana" panose="020B0604030504040204" pitchFamily="34" charset="0"/>
                <a:ea typeface="Times New Roman" panose="02020603050405020304" pitchFamily="18" charset="0"/>
                <a:cs typeface="Times" panose="02020603050405020304" pitchFamily="18" charset="0"/>
              </a:rPr>
              <a:t>παιχνίδι με τις λέξεις</a:t>
            </a:r>
            <a:r>
              <a:rPr lang="el-GR" sz="1800"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την αντίθεση που προκύπτει. </a:t>
            </a:r>
          </a:p>
          <a:p>
            <a:pPr algn="just">
              <a:lnSpc>
                <a:spcPct val="150000"/>
              </a:lnSpc>
              <a:spcAft>
                <a:spcPts val="800"/>
              </a:spcAft>
            </a:pPr>
            <a:endParaRPr lang="el-GR" dirty="0"/>
          </a:p>
        </p:txBody>
      </p:sp>
      <p:sp>
        <p:nvSpPr>
          <p:cNvPr id="5" name="TextBox 4">
            <a:extLst>
              <a:ext uri="{FF2B5EF4-FFF2-40B4-BE49-F238E27FC236}">
                <a16:creationId xmlns:a16="http://schemas.microsoft.com/office/drawing/2014/main" id="{42935DDE-78AA-42A9-A51F-3DFD356E6214}"/>
              </a:ext>
            </a:extLst>
          </p:cNvPr>
          <p:cNvSpPr txBox="1"/>
          <p:nvPr/>
        </p:nvSpPr>
        <p:spPr>
          <a:xfrm>
            <a:off x="1025370" y="3845019"/>
            <a:ext cx="10648765" cy="1477328"/>
          </a:xfrm>
          <a:prstGeom prst="rect">
            <a:avLst/>
          </a:prstGeom>
          <a:solidFill>
            <a:schemeClr val="bg1"/>
          </a:solidFill>
          <a:ln>
            <a:solidFill>
              <a:srgbClr val="0070C0"/>
            </a:solidFill>
          </a:ln>
        </p:spPr>
        <p:txBody>
          <a:bodyPr wrap="square">
            <a:spAutoFit/>
          </a:bodyPr>
          <a:lstStyle/>
          <a:p>
            <a:endPar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endParaRPr>
          </a:p>
          <a:p>
            <a:endParaRPr lang="el-GR" dirty="0">
              <a:solidFill>
                <a:srgbClr val="222222"/>
              </a:solidFill>
              <a:latin typeface="Verdana" panose="020B0604030504040204" pitchFamily="34" charset="0"/>
              <a:ea typeface="Times New Roman" panose="02020603050405020304" pitchFamily="18" charset="0"/>
              <a:cs typeface="Times" panose="02020603050405020304" pitchFamily="18" charset="0"/>
            </a:endParaRPr>
          </a:p>
          <a:p>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Η </a:t>
            </a:r>
            <a:r>
              <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αντίφαση</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χαρακτηρίζει τους "ελεύθερους </a:t>
            </a:r>
            <a:r>
              <a:rPr lang="el-GR" sz="1800" dirty="0" err="1">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πολιορκημένους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a:t>
            </a:r>
          </a:p>
          <a:p>
            <a:endPar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endParaRPr>
          </a:p>
          <a:p>
            <a:endParaRPr lang="el-GR" dirty="0"/>
          </a:p>
        </p:txBody>
      </p:sp>
    </p:spTree>
    <p:extLst>
      <p:ext uri="{BB962C8B-B14F-4D97-AF65-F5344CB8AC3E}">
        <p14:creationId xmlns:p14="http://schemas.microsoft.com/office/powerpoint/2010/main" val="532029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9E62A-970C-4122-98D3-177D0916ED6B}"/>
              </a:ext>
            </a:extLst>
          </p:cNvPr>
          <p:cNvSpPr txBox="1"/>
          <p:nvPr/>
        </p:nvSpPr>
        <p:spPr>
          <a:xfrm>
            <a:off x="972105" y="545681"/>
            <a:ext cx="9476912" cy="5562998"/>
          </a:xfrm>
          <a:prstGeom prst="rect">
            <a:avLst/>
          </a:prstGeom>
          <a:solidFill>
            <a:schemeClr val="bg1"/>
          </a:solidFill>
          <a:ln>
            <a:solidFill>
              <a:srgbClr val="0070C0"/>
            </a:solidFill>
          </a:ln>
        </p:spPr>
        <p:txBody>
          <a:bodyPr wrap="square">
            <a:spAutoFit/>
          </a:bodyPr>
          <a:lstStyle/>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Συχνά, </a:t>
            </a:r>
          </a:p>
          <a:p>
            <a:pPr algn="just">
              <a:lnSpc>
                <a:spcPct val="150000"/>
              </a:lnSpc>
              <a:spcAft>
                <a:spcPts val="800"/>
              </a:spcAft>
            </a:pPr>
            <a:endPar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endParaRPr>
          </a:p>
          <a:p>
            <a:pPr marL="285750" indent="-285750" algn="just">
              <a:lnSpc>
                <a:spcPct val="150000"/>
              </a:lnSpc>
              <a:spcAft>
                <a:spcPts val="800"/>
              </a:spcAft>
              <a:buFont typeface="Wingdings" panose="05000000000000000000" pitchFamily="2" charset="2"/>
              <a:buChar char="§"/>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συναντάμε να συγκρούεται η σωματική </a:t>
            </a:r>
            <a:r>
              <a:rPr lang="el-GR" sz="1800" b="1" dirty="0">
                <a:solidFill>
                  <a:srgbClr val="0070C0"/>
                </a:solidFill>
                <a:effectLst/>
                <a:latin typeface="Verdana" panose="020B0604030504040204" pitchFamily="34" charset="0"/>
                <a:ea typeface="Times New Roman" panose="02020603050405020304" pitchFamily="18" charset="0"/>
                <a:cs typeface="Times" panose="02020603050405020304" pitchFamily="18" charset="0"/>
              </a:rPr>
              <a:t>δύναμη</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του </a:t>
            </a:r>
            <a:r>
              <a:rPr lang="el-GR" sz="1800" b="1" u="sng" dirty="0">
                <a:solidFill>
                  <a:srgbClr val="0070C0"/>
                </a:solidFill>
                <a:effectLst/>
                <a:latin typeface="Verdana" panose="020B0604030504040204" pitchFamily="34" charset="0"/>
                <a:ea typeface="Times New Roman" panose="02020603050405020304" pitchFamily="18" charset="0"/>
                <a:cs typeface="Times" panose="02020603050405020304" pitchFamily="18" charset="0"/>
              </a:rPr>
              <a:t>εχθρού</a:t>
            </a:r>
            <a:r>
              <a:rPr lang="el-GR" sz="1800" dirty="0">
                <a:solidFill>
                  <a:srgbClr val="0070C0"/>
                </a:solidFill>
                <a:effectLst/>
                <a:latin typeface="Verdana" panose="020B0604030504040204" pitchFamily="34" charset="0"/>
                <a:ea typeface="Times New Roman" panose="02020603050405020304" pitchFamily="18" charset="0"/>
                <a:cs typeface="Times" panose="02020603050405020304" pitchFamily="18" charset="0"/>
              </a:rPr>
              <a:t> </a:t>
            </a:r>
          </a:p>
          <a:p>
            <a:pPr algn="just">
              <a:lnSpc>
                <a:spcPct val="150000"/>
              </a:lnSpc>
              <a:spcAft>
                <a:spcPts val="800"/>
              </a:spcAft>
            </a:pPr>
            <a:r>
              <a:rPr lang="el-GR" dirty="0">
                <a:solidFill>
                  <a:srgbClr val="0070C0"/>
                </a:solidFill>
                <a:latin typeface="Verdana" panose="020B0604030504040204" pitchFamily="34" charset="0"/>
                <a:ea typeface="Times New Roman" panose="02020603050405020304" pitchFamily="18" charset="0"/>
                <a:cs typeface="Times"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με την ψυχική δύναμη των </a:t>
            </a:r>
            <a:r>
              <a:rPr lang="el-GR" sz="1800" b="1" u="sng" dirty="0" err="1">
                <a:solidFill>
                  <a:srgbClr val="0070C0"/>
                </a:solidFill>
                <a:effectLst/>
                <a:latin typeface="Verdana" panose="020B0604030504040204" pitchFamily="34" charset="0"/>
                <a:ea typeface="Times New Roman" panose="02020603050405020304" pitchFamily="18" charset="0"/>
                <a:cs typeface="Times" panose="02020603050405020304" pitchFamily="18" charset="0"/>
              </a:rPr>
              <a:t>πολιορκημένων</a:t>
            </a:r>
            <a:r>
              <a:rPr lang="el-GR" sz="1800" u="sng" dirty="0">
                <a:solidFill>
                  <a:srgbClr val="0070C0"/>
                </a:solidFill>
                <a:effectLst/>
                <a:latin typeface="Verdana" panose="020B0604030504040204" pitchFamily="34" charset="0"/>
                <a:ea typeface="Times New Roman" panose="02020603050405020304" pitchFamily="18" charset="0"/>
                <a:cs typeface="Times" panose="02020603050405020304" pitchFamily="18" charset="0"/>
              </a:rPr>
              <a:t>,</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p>
          <a:p>
            <a:pPr algn="just">
              <a:lnSpc>
                <a:spcPct val="150000"/>
              </a:lnSpc>
              <a:spcAft>
                <a:spcPts val="800"/>
              </a:spcAft>
            </a:pPr>
            <a:endPar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endParaRPr>
          </a:p>
          <a:p>
            <a:pPr marL="285750" indent="-285750" algn="just">
              <a:lnSpc>
                <a:spcPct val="150000"/>
              </a:lnSpc>
              <a:spcAft>
                <a:spcPts val="800"/>
              </a:spcAft>
              <a:buFont typeface="Wingdings" panose="05000000000000000000" pitchFamily="2" charset="2"/>
              <a:buChar char="§"/>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η </a:t>
            </a:r>
            <a:r>
              <a:rPr lang="el-GR" sz="1800" b="1" dirty="0">
                <a:solidFill>
                  <a:srgbClr val="FF0000"/>
                </a:solidFill>
                <a:effectLst/>
                <a:latin typeface="Verdana" panose="020B0604030504040204" pitchFamily="34" charset="0"/>
                <a:ea typeface="Times New Roman" panose="02020603050405020304" pitchFamily="18" charset="0"/>
                <a:cs typeface="Times" panose="02020603050405020304" pitchFamily="18" charset="0"/>
              </a:rPr>
              <a:t>ομορφιά της φύσης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η οποία βρίσκεται στην καλύτερη στιγμή της </a:t>
            </a:r>
          </a:p>
          <a:p>
            <a:pPr algn="just">
              <a:lnSpc>
                <a:spcPct val="150000"/>
              </a:lnSpc>
              <a:spcAft>
                <a:spcPts val="800"/>
              </a:spcAft>
            </a:pPr>
            <a:r>
              <a:rPr lang="el-GR" dirty="0">
                <a:solidFill>
                  <a:srgbClr val="222222"/>
                </a:solidFill>
                <a:latin typeface="Verdana" panose="020B0604030504040204" pitchFamily="34" charset="0"/>
                <a:ea typeface="Times New Roman" panose="02020603050405020304" pitchFamily="18" charset="0"/>
                <a:cs typeface="Times"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με την </a:t>
            </a:r>
            <a:r>
              <a:rPr lang="el-GR" sz="1800" b="1" dirty="0">
                <a:solidFill>
                  <a:srgbClr val="7030A0"/>
                </a:solidFill>
                <a:effectLst/>
                <a:latin typeface="Verdana" panose="020B0604030504040204" pitchFamily="34" charset="0"/>
                <a:ea typeface="Times New Roman" panose="02020603050405020304" pitchFamily="18" charset="0"/>
                <a:cs typeface="Times" panose="02020603050405020304" pitchFamily="18" charset="0"/>
              </a:rPr>
              <a:t>τραγική κατάσταση </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στην οποία βρίσκονται,</a:t>
            </a:r>
          </a:p>
          <a:p>
            <a:pPr algn="just">
              <a:lnSpc>
                <a:spcPct val="150000"/>
              </a:lnSpc>
              <a:spcAft>
                <a:spcPts val="800"/>
              </a:spcAft>
            </a:pPr>
            <a:endParaRPr lang="el-GR" dirty="0">
              <a:solidFill>
                <a:srgbClr val="222222"/>
              </a:solidFill>
              <a:latin typeface="Verdana" panose="020B0604030504040204" pitchFamily="34" charset="0"/>
              <a:ea typeface="Times New Roman" panose="02020603050405020304" pitchFamily="18" charset="0"/>
              <a:cs typeface="Times" panose="02020603050405020304" pitchFamily="18" charset="0"/>
            </a:endParaRPr>
          </a:p>
          <a:p>
            <a:pPr marL="285750" indent="-285750" algn="just">
              <a:lnSpc>
                <a:spcPct val="150000"/>
              </a:lnSpc>
              <a:spcAft>
                <a:spcPts val="800"/>
              </a:spcAft>
              <a:buFont typeface="Wingdings" panose="05000000000000000000" pitchFamily="2" charset="2"/>
              <a:buChar char="§"/>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το μικρό μέγεθος του </a:t>
            </a:r>
            <a:r>
              <a:rPr lang="el-GR" sz="1800" b="1" dirty="0">
                <a:solidFill>
                  <a:srgbClr val="00B050"/>
                </a:solidFill>
                <a:effectLst/>
                <a:latin typeface="Verdana" panose="020B0604030504040204" pitchFamily="34" charset="0"/>
                <a:ea typeface="Times New Roman" panose="02020603050405020304" pitchFamily="18" charset="0"/>
                <a:cs typeface="Times" panose="02020603050405020304" pitchFamily="18" charset="0"/>
              </a:rPr>
              <a:t>τόπου</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με το μεγαλείο της </a:t>
            </a:r>
            <a:r>
              <a:rPr lang="el-GR" sz="1800" b="1" dirty="0">
                <a:solidFill>
                  <a:schemeClr val="accent2">
                    <a:lumMod val="75000"/>
                  </a:schemeClr>
                </a:solidFill>
                <a:effectLst/>
                <a:latin typeface="Verdana" panose="020B0604030504040204" pitchFamily="34" charset="0"/>
                <a:ea typeface="Times New Roman" panose="02020603050405020304" pitchFamily="18" charset="0"/>
                <a:cs typeface="Times" panose="02020603050405020304" pitchFamily="18" charset="0"/>
              </a:rPr>
              <a:t>θυσίας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κ.α. </a:t>
            </a:r>
          </a:p>
          <a:p>
            <a:pPr marL="285750" indent="-285750" algn="just">
              <a:lnSpc>
                <a:spcPct val="150000"/>
              </a:lnSpc>
              <a:spcAft>
                <a:spcPts val="800"/>
              </a:spcAft>
              <a:buFont typeface="Wingdings" panose="05000000000000000000" pitchFamily="2" charset="2"/>
              <a:buChar char="§"/>
            </a:pPr>
            <a:endParaRPr lang="el-GR" dirty="0">
              <a:solidFill>
                <a:srgbClr val="222222"/>
              </a:solidFill>
              <a:latin typeface="Verdana" panose="020B0604030504040204" pitchFamily="34" charset="0"/>
              <a:ea typeface="Calibri" panose="020F0502020204030204" pitchFamily="34" charset="0"/>
              <a:cs typeface="Times" panose="02020603050405020304" pitchFamily="18" charset="0"/>
            </a:endParaRPr>
          </a:p>
          <a:p>
            <a:pPr marL="285750" indent="-285750" algn="just">
              <a:lnSpc>
                <a:spcPct val="150000"/>
              </a:lnSpc>
              <a:spcAft>
                <a:spcPts val="800"/>
              </a:spcAft>
              <a:buFont typeface="Wingdings" panose="05000000000000000000" pitchFamily="2" charset="2"/>
              <a:buChar char="§"/>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430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6870BD-70A0-45D4-B7E2-9E42D081828B}"/>
              </a:ext>
            </a:extLst>
          </p:cNvPr>
          <p:cNvSpPr txBox="1"/>
          <p:nvPr/>
        </p:nvSpPr>
        <p:spPr>
          <a:xfrm>
            <a:off x="661385" y="1426380"/>
            <a:ext cx="9556811" cy="2972545"/>
          </a:xfrm>
          <a:prstGeom prst="rect">
            <a:avLst/>
          </a:prstGeom>
          <a:solidFill>
            <a:schemeClr val="bg1"/>
          </a:solidFill>
          <a:ln>
            <a:solidFill>
              <a:srgbClr val="0070C0"/>
            </a:solidFill>
          </a:ln>
        </p:spPr>
        <p:txBody>
          <a:bodyPr wrap="square">
            <a:spAutoFit/>
          </a:bodyPr>
          <a:lstStyle/>
          <a:p>
            <a:pPr algn="just">
              <a:lnSpc>
                <a:spcPct val="150000"/>
              </a:lnSpc>
              <a:spcAft>
                <a:spcPts val="800"/>
              </a:spcAft>
            </a:pPr>
            <a:endPar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Οι   </a:t>
            </a:r>
            <a:r>
              <a:rPr lang="el-GR" sz="1800" b="1"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Μεσολογγίτες</a:t>
            </a:r>
            <a:r>
              <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p>
          <a:p>
            <a:pPr algn="just">
              <a:lnSpc>
                <a:spcPct val="150000"/>
              </a:lnSpc>
              <a:spcAft>
                <a:spcPts val="800"/>
              </a:spcAft>
            </a:pPr>
            <a:endParaRPr lang="el-GR" dirty="0">
              <a:solidFill>
                <a:srgbClr val="222222"/>
              </a:solidFill>
              <a:latin typeface="Verdana" panose="020B0604030504040204" pitchFamily="34" charset="0"/>
              <a:ea typeface="Times New Roman" panose="02020603050405020304" pitchFamily="18" charset="0"/>
              <a:cs typeface="Times"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βρίσκονταν υπό την ασφυκτική πολιορκία του εχθρού, </a:t>
            </a: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παρ' όλα αυτά κατάφεραν να φτάσουν στην </a:t>
            </a:r>
            <a:r>
              <a:rPr lang="el-GR" sz="1800" b="1" dirty="0">
                <a:solidFill>
                  <a:srgbClr val="0070C0"/>
                </a:solidFill>
                <a:effectLst/>
                <a:latin typeface="Verdana" panose="020B0604030504040204" pitchFamily="34" charset="0"/>
                <a:ea typeface="Times New Roman" panose="02020603050405020304" pitchFamily="18" charset="0"/>
                <a:cs typeface="Times" panose="02020603050405020304" pitchFamily="18" charset="0"/>
              </a:rPr>
              <a:t>ε λ ε υ θ ε ρ ί α. </a:t>
            </a:r>
          </a:p>
          <a:p>
            <a:pPr algn="just">
              <a:lnSpc>
                <a:spcPct val="150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229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C6E6F6-5D4A-4FBC-A7D6-CC9835C291A4}"/>
              </a:ext>
            </a:extLst>
          </p:cNvPr>
          <p:cNvSpPr txBox="1"/>
          <p:nvPr/>
        </p:nvSpPr>
        <p:spPr>
          <a:xfrm>
            <a:off x="523782" y="328936"/>
            <a:ext cx="11176987" cy="6086218"/>
          </a:xfrm>
          <a:prstGeom prst="rect">
            <a:avLst/>
          </a:prstGeom>
          <a:solidFill>
            <a:schemeClr val="bg1"/>
          </a:solidFill>
        </p:spPr>
        <p:txBody>
          <a:bodyPr wrap="square">
            <a:spAutoFit/>
          </a:bodyPr>
          <a:lstStyle/>
          <a:p>
            <a:pPr marL="285750" indent="-285750" algn="just">
              <a:lnSpc>
                <a:spcPct val="150000"/>
              </a:lnSpc>
              <a:spcAft>
                <a:spcPts val="800"/>
              </a:spcAft>
              <a:buFont typeface="Wingdings" panose="05000000000000000000" pitchFamily="2" charset="2"/>
              <a:buChar char="ü"/>
            </a:pPr>
            <a:endParaRPr lang="el-GR" sz="1800" u="sng" dirty="0">
              <a:solidFill>
                <a:srgbClr val="222222"/>
              </a:solidFill>
              <a:effectLst/>
              <a:highlight>
                <a:srgbClr val="00FFFF"/>
              </a:highlight>
              <a:latin typeface="Verdana" panose="020B0604030504040204" pitchFamily="34" charset="0"/>
              <a:ea typeface="Times New Roman" panose="02020603050405020304" pitchFamily="18" charset="0"/>
              <a:cs typeface="Times" panose="02020603050405020304" pitchFamily="18" charset="0"/>
            </a:endParaRPr>
          </a:p>
          <a:p>
            <a:pPr marL="285750" indent="-285750" algn="just">
              <a:lnSpc>
                <a:spcPct val="150000"/>
              </a:lnSpc>
              <a:spcAft>
                <a:spcPts val="800"/>
              </a:spcAft>
              <a:buFont typeface="Wingdings" panose="05000000000000000000" pitchFamily="2" charset="2"/>
              <a:buChar char="ü"/>
            </a:pPr>
            <a:r>
              <a:rPr lang="el-GR" sz="1800" u="sng" dirty="0">
                <a:solidFill>
                  <a:srgbClr val="222222"/>
                </a:solidFill>
                <a:effectLst/>
                <a:highlight>
                  <a:srgbClr val="00FFFF"/>
                </a:highlight>
                <a:latin typeface="Verdana" panose="020B0604030504040204" pitchFamily="34" charset="0"/>
                <a:ea typeface="Times New Roman" panose="02020603050405020304" pitchFamily="18" charset="0"/>
                <a:cs typeface="Times" panose="02020603050405020304" pitchFamily="18" charset="0"/>
              </a:rPr>
              <a:t>Ελεύθεροι</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δεν έγιναν πολεμώντας τον εχθρό αλλά </a:t>
            </a:r>
            <a:r>
              <a:rPr lang="el-GR" sz="1800" u="sng" dirty="0">
                <a:solidFill>
                  <a:srgbClr val="222222"/>
                </a:solidFill>
                <a:effectLst/>
                <a:highlight>
                  <a:srgbClr val="00FFFF"/>
                </a:highlight>
                <a:latin typeface="Verdana" panose="020B0604030504040204" pitchFamily="34" charset="0"/>
                <a:ea typeface="Times New Roman" panose="02020603050405020304" pitchFamily="18" charset="0"/>
                <a:cs typeface="Times" panose="02020603050405020304" pitchFamily="18" charset="0"/>
              </a:rPr>
              <a:t>καταπολεμώντας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άλλες δυνάμεις, πολύ πιο ισχυρές, οι οποίες πίεζαν τους </a:t>
            </a:r>
            <a:r>
              <a:rPr lang="el-GR" sz="1800" dirty="0" err="1">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πολιορκημένους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από όλα τα επίπεδα. </a:t>
            </a:r>
          </a:p>
          <a:p>
            <a:pPr marL="285750" indent="-285750" algn="just">
              <a:lnSpc>
                <a:spcPct val="150000"/>
              </a:lnSpc>
              <a:spcAft>
                <a:spcPts val="800"/>
              </a:spcAft>
              <a:buFont typeface="Wingdings" panose="05000000000000000000" pitchFamily="2" charset="2"/>
              <a:buChar char="ü"/>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Οι κάτοικοι στο Μεσολόγγι, μπορεί να </a:t>
            </a:r>
            <a:r>
              <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πολιορκούνταν</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στο σώμα, στην επιφάνεια, να ήταν υποδουλωμένοι στον εχθρό αλλά η ψυχή τους, το </a:t>
            </a:r>
            <a:r>
              <a:rPr lang="el-GR" sz="1800" u="sng" dirty="0">
                <a:solidFill>
                  <a:srgbClr val="222222"/>
                </a:solidFill>
                <a:effectLst/>
                <a:highlight>
                  <a:srgbClr val="00FF00"/>
                </a:highlight>
                <a:latin typeface="Verdana" panose="020B0604030504040204" pitchFamily="34" charset="0"/>
                <a:ea typeface="Times New Roman" panose="02020603050405020304" pitchFamily="18" charset="0"/>
                <a:cs typeface="Times" panose="02020603050405020304" pitchFamily="18" charset="0"/>
              </a:rPr>
              <a:t>πνεύμα </a:t>
            </a:r>
            <a:r>
              <a:rPr lang="el-GR" sz="1800" dirty="0">
                <a:solidFill>
                  <a:srgbClr val="222222"/>
                </a:solidFill>
                <a:effectLst/>
                <a:highlight>
                  <a:srgbClr val="00FF00"/>
                </a:highlight>
                <a:latin typeface="Verdana" panose="020B0604030504040204" pitchFamily="34" charset="0"/>
                <a:ea typeface="Times New Roman" panose="02020603050405020304" pitchFamily="18" charset="0"/>
                <a:cs typeface="Times" panose="02020603050405020304" pitchFamily="18" charset="0"/>
              </a:rPr>
              <a:t>τους ήταν </a:t>
            </a:r>
            <a:r>
              <a:rPr lang="el-GR" sz="1800" u="sng" dirty="0">
                <a:solidFill>
                  <a:srgbClr val="222222"/>
                </a:solidFill>
                <a:effectLst/>
                <a:highlight>
                  <a:srgbClr val="00FF00"/>
                </a:highlight>
                <a:latin typeface="Verdana" panose="020B0604030504040204" pitchFamily="34" charset="0"/>
                <a:ea typeface="Times New Roman" panose="02020603050405020304" pitchFamily="18" charset="0"/>
                <a:cs typeface="Times" panose="02020603050405020304" pitchFamily="18" charset="0"/>
              </a:rPr>
              <a:t>ελεύθερο</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απαλλαγμένο από κάθε είδους πολιορκία. </a:t>
            </a:r>
          </a:p>
          <a:p>
            <a:pPr marL="285750" indent="-285750" algn="just">
              <a:lnSpc>
                <a:spcPct val="150000"/>
              </a:lnSpc>
              <a:spcAft>
                <a:spcPts val="800"/>
              </a:spcAft>
              <a:buFont typeface="Wingdings" panose="05000000000000000000" pitchFamily="2" charset="2"/>
              <a:buChar char="ü"/>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Ο ποιητής πιστεύει στην </a:t>
            </a:r>
            <a:r>
              <a:rPr lang="el-GR" sz="1800" b="1" dirty="0">
                <a:solidFill>
                  <a:srgbClr val="00B050"/>
                </a:solidFill>
                <a:effectLst/>
                <a:latin typeface="Verdana" panose="020B0604030504040204" pitchFamily="34" charset="0"/>
                <a:ea typeface="Times New Roman" panose="02020603050405020304" pitchFamily="18" charset="0"/>
                <a:cs typeface="Times" panose="02020603050405020304" pitchFamily="18" charset="0"/>
              </a:rPr>
              <a:t>αιωνιότητα της ψυχής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Εκείνη των </a:t>
            </a:r>
            <a:r>
              <a:rPr lang="el-GR" sz="1800" dirty="0" err="1">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πολιορκημένων</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θα είναι πάντα ελεύθερη χάρη στις μεγάλες θυσίες τους. </a:t>
            </a:r>
          </a:p>
          <a:p>
            <a:pPr marL="285750" indent="-285750" algn="just">
              <a:lnSpc>
                <a:spcPct val="150000"/>
              </a:lnSpc>
              <a:spcAft>
                <a:spcPts val="800"/>
              </a:spcAft>
              <a:buFont typeface="Wingdings" panose="05000000000000000000" pitchFamily="2" charset="2"/>
              <a:buChar char="ü"/>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Οι </a:t>
            </a:r>
            <a:r>
              <a:rPr lang="el-GR" sz="1800" dirty="0" err="1">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πολιορκημένοι</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προκειμένου να κατακτήσουν την </a:t>
            </a:r>
            <a:r>
              <a:rPr lang="el-GR" sz="1800" dirty="0">
                <a:solidFill>
                  <a:srgbClr val="222222"/>
                </a:solidFill>
                <a:effectLst/>
                <a:highlight>
                  <a:srgbClr val="FFFF00"/>
                </a:highlight>
                <a:latin typeface="Verdana" panose="020B0604030504040204" pitchFamily="34" charset="0"/>
                <a:ea typeface="Times New Roman" panose="02020603050405020304" pitchFamily="18" charset="0"/>
                <a:cs typeface="Times" panose="02020603050405020304" pitchFamily="18" charset="0"/>
              </a:rPr>
              <a:t>ηθική, ατομική, εσωτερική ελευθερία</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τους, δε δίστασαν να αντιμετωπίσουν το θάνατο κατάματα. </a:t>
            </a:r>
          </a:p>
          <a:p>
            <a:pPr marL="285750" indent="-285750" algn="just">
              <a:lnSpc>
                <a:spcPct val="150000"/>
              </a:lnSpc>
              <a:spcAft>
                <a:spcPts val="800"/>
              </a:spcAft>
              <a:buFont typeface="Wingdings" panose="05000000000000000000" pitchFamily="2" charset="2"/>
              <a:buChar char="ü"/>
            </a:pPr>
            <a:r>
              <a:rPr lang="el-GR" sz="1800" u="sng" dirty="0">
                <a:solidFill>
                  <a:srgbClr val="222222"/>
                </a:solidFill>
                <a:effectLst/>
                <a:highlight>
                  <a:srgbClr val="00FFFF"/>
                </a:highlight>
                <a:latin typeface="Verdana" panose="020B0604030504040204" pitchFamily="34" charset="0"/>
                <a:ea typeface="Times New Roman" panose="02020603050405020304" pitchFamily="18" charset="0"/>
                <a:cs typeface="Times" panose="02020603050405020304" pitchFamily="18" charset="0"/>
              </a:rPr>
              <a:t>Θυσίασαν</a:t>
            </a:r>
            <a:r>
              <a:rPr lang="el-GR" sz="1800" u="sng"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το σώμα τους, τις αισθήσεις τους, τις όμορφες αναμνήσεις τους στον τόπο αυτό. </a:t>
            </a:r>
          </a:p>
          <a:p>
            <a:pPr marL="285750" indent="-285750" algn="just">
              <a:lnSpc>
                <a:spcPct val="150000"/>
              </a:lnSpc>
              <a:spcAft>
                <a:spcPts val="800"/>
              </a:spcAft>
              <a:buFont typeface="Wingdings" panose="05000000000000000000" pitchFamily="2" charset="2"/>
              <a:buChar char="ü"/>
            </a:pPr>
            <a:r>
              <a:rPr lang="el-GR" sz="1800" u="sng" dirty="0">
                <a:solidFill>
                  <a:srgbClr val="222222"/>
                </a:solidFill>
                <a:effectLst/>
                <a:highlight>
                  <a:srgbClr val="00FFFF"/>
                </a:highlight>
                <a:latin typeface="Verdana" panose="020B0604030504040204" pitchFamily="34" charset="0"/>
                <a:ea typeface="Times New Roman" panose="02020603050405020304" pitchFamily="18" charset="0"/>
                <a:cs typeface="Times" panose="02020603050405020304" pitchFamily="18" charset="0"/>
              </a:rPr>
              <a:t>Αντάλλαξαν</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την ίδια τους τη ζωή με την απελευθέρωσή τους. </a:t>
            </a:r>
          </a:p>
          <a:p>
            <a:pPr marL="285750" indent="-285750" algn="just">
              <a:lnSpc>
                <a:spcPct val="150000"/>
              </a:lnSpc>
              <a:spcAft>
                <a:spcPts val="800"/>
              </a:spcAft>
              <a:buFont typeface="Wingdings" panose="05000000000000000000" pitchFamily="2" charset="2"/>
              <a:buChar char="ü"/>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583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A359C-385D-4739-A6E3-5D47BBABF9B2}"/>
              </a:ext>
            </a:extLst>
          </p:cNvPr>
          <p:cNvSpPr txBox="1"/>
          <p:nvPr/>
        </p:nvSpPr>
        <p:spPr>
          <a:xfrm>
            <a:off x="1087514" y="1331464"/>
            <a:ext cx="8979763" cy="3790781"/>
          </a:xfrm>
          <a:prstGeom prst="rect">
            <a:avLst/>
          </a:prstGeom>
          <a:solidFill>
            <a:schemeClr val="bg1"/>
          </a:solidFill>
          <a:ln>
            <a:solidFill>
              <a:srgbClr val="0070C0"/>
            </a:solidFill>
          </a:ln>
        </p:spPr>
        <p:txBody>
          <a:bodyPr wrap="square">
            <a:spAutoFit/>
          </a:bodyPr>
          <a:lstStyle/>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Γι' αυτό και ο ποιητής τούς ονομάζει </a:t>
            </a:r>
            <a:r>
              <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ε λ ε ύ θ ε ρ ο υ ς </a:t>
            </a:r>
            <a:r>
              <a:rPr lang="el-GR" sz="1800" b="1" dirty="0" err="1">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πολιορκημένους</a:t>
            </a:r>
            <a:endPar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endParaRPr>
          </a:p>
          <a:p>
            <a:pPr algn="just">
              <a:lnSpc>
                <a:spcPct val="150000"/>
              </a:lnSpc>
              <a:spcAft>
                <a:spcPts val="800"/>
              </a:spcAft>
            </a:pPr>
            <a:r>
              <a:rPr lang="el-GR" sz="1200" i="1" dirty="0">
                <a:solidFill>
                  <a:srgbClr val="222222"/>
                </a:solidFill>
                <a:latin typeface="Verdana" panose="020B0604030504040204" pitchFamily="34" charset="0"/>
                <a:ea typeface="Times New Roman" panose="02020603050405020304" pitchFamily="18" charset="0"/>
                <a:cs typeface="Times" panose="02020603050405020304" pitchFamily="18" charset="0"/>
              </a:rPr>
              <a:t>(παιχνίδι με τις λέξεις)</a:t>
            </a:r>
            <a:r>
              <a:rPr lang="el-GR" sz="1200" i="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endParaRPr lang="el-GR"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αναγνωρίζοντας τη θυσία τους</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διακρίνοντας τη </a:t>
            </a:r>
            <a:r>
              <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σωματική</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από την </a:t>
            </a:r>
            <a:r>
              <a:rPr lang="el-GR" sz="1800" b="1"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ηθική ελευθερία</a:t>
            </a:r>
            <a:r>
              <a:rPr lang="el-GR" sz="1800" dirty="0">
                <a:solidFill>
                  <a:srgbClr val="222222"/>
                </a:solidFill>
                <a:effectLst/>
                <a:latin typeface="Verdana" panose="020B0604030504040204" pitchFamily="34" charset="0"/>
                <a:ea typeface="Times New Roman" panose="02020603050405020304" pitchFamily="18" charset="0"/>
                <a:cs typeface="Times" panose="02020603050405020304" pitchFamily="18" charset="0"/>
              </a:rPr>
              <a:t>. </a:t>
            </a:r>
          </a:p>
          <a:p>
            <a:endParaRPr lang="el-GR" dirty="0">
              <a:solidFill>
                <a:srgbClr val="222222"/>
              </a:solidFill>
              <a:latin typeface="Verdana" panose="020B0604030504040204" pitchFamily="34" charset="0"/>
              <a:cs typeface="Times" panose="02020603050405020304" pitchFamily="18" charset="0"/>
            </a:endParaRPr>
          </a:p>
          <a:p>
            <a:endParaRPr lang="el-GR" dirty="0">
              <a:solidFill>
                <a:srgbClr val="222222"/>
              </a:solidFill>
              <a:latin typeface="Verdana" panose="020B0604030504040204" pitchFamily="34" charset="0"/>
              <a:cs typeface="Times" panose="02020603050405020304" pitchFamily="18" charset="0"/>
            </a:endParaRPr>
          </a:p>
          <a:p>
            <a:endParaRPr lang="el-GR" dirty="0"/>
          </a:p>
        </p:txBody>
      </p:sp>
    </p:spTree>
    <p:extLst>
      <p:ext uri="{BB962C8B-B14F-4D97-AF65-F5344CB8AC3E}">
        <p14:creationId xmlns:p14="http://schemas.microsoft.com/office/powerpoint/2010/main" val="1630438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B97ECF-BA5F-4DA4-BC41-1C168D6E2829}"/>
              </a:ext>
            </a:extLst>
          </p:cNvPr>
          <p:cNvSpPr>
            <a:spLocks noGrp="1"/>
          </p:cNvSpPr>
          <p:nvPr>
            <p:ph type="title"/>
          </p:nvPr>
        </p:nvSpPr>
        <p:spPr>
          <a:xfrm>
            <a:off x="677334" y="609600"/>
            <a:ext cx="10073524" cy="5729056"/>
          </a:xfrm>
          <a:solidFill>
            <a:schemeClr val="bg1">
              <a:lumMod val="95000"/>
            </a:schemeClr>
          </a:solidFill>
          <a:ln>
            <a:solidFill>
              <a:srgbClr val="FF0000"/>
            </a:solidFill>
          </a:ln>
        </p:spPr>
        <p:txBody>
          <a:bodyPr>
            <a:normAutofit fontScale="90000"/>
          </a:bodyPr>
          <a:lstStyle/>
          <a:p>
            <a:br>
              <a:rPr lang="el-GR" sz="2400" b="1" dirty="0">
                <a:solidFill>
                  <a:srgbClr val="0070C0"/>
                </a:solidFill>
              </a:rPr>
            </a:br>
            <a:r>
              <a:rPr lang="el-GR" sz="2400" b="1" dirty="0">
                <a:solidFill>
                  <a:srgbClr val="0070C0"/>
                </a:solidFill>
              </a:rPr>
              <a:t>ΔΗΜΙΟΥΡΓΙΚΗ ΓΡΑΦΗ</a:t>
            </a:r>
            <a:br>
              <a:rPr lang="el-GR" sz="2400" b="1" dirty="0">
                <a:solidFill>
                  <a:srgbClr val="0070C0"/>
                </a:solidFill>
              </a:rPr>
            </a:br>
            <a:br>
              <a:rPr lang="el-GR" sz="2400" b="1" dirty="0">
                <a:solidFill>
                  <a:srgbClr val="0070C0"/>
                </a:solidFill>
              </a:rPr>
            </a:br>
            <a:br>
              <a:rPr lang="el-GR" dirty="0"/>
            </a:br>
            <a:r>
              <a:rPr lang="el-GR" sz="2400" b="1" dirty="0"/>
              <a:t>ΔΡΑΣΤΗΡΙΟΤΗΤΑ 1</a:t>
            </a:r>
            <a:br>
              <a:rPr lang="el-GR" sz="2400" b="1" dirty="0"/>
            </a:br>
            <a:br>
              <a:rPr lang="el-GR" sz="2400" b="1" dirty="0"/>
            </a:br>
            <a:br>
              <a:rPr lang="el-GR" dirty="0"/>
            </a:br>
            <a:r>
              <a:rPr lang="el-GR" sz="2200" dirty="0">
                <a:solidFill>
                  <a:schemeClr val="tx1"/>
                </a:solidFill>
              </a:rPr>
              <a:t>Ο Μεσολογγίτης παρουσιάζεται απελπισμένος, καθώς δεν μπορεί </a:t>
            </a:r>
            <a:br>
              <a:rPr lang="el-GR" sz="2200" dirty="0">
                <a:solidFill>
                  <a:schemeClr val="tx1"/>
                </a:solidFill>
              </a:rPr>
            </a:br>
            <a:r>
              <a:rPr lang="el-GR" sz="2200" dirty="0">
                <a:solidFill>
                  <a:schemeClr val="tx1"/>
                </a:solidFill>
              </a:rPr>
              <a:t>να σηκώσει το όπλο του κι ο Αγαρηνός το ξέρει…</a:t>
            </a:r>
            <a:br>
              <a:rPr lang="el-GR" sz="2200" dirty="0">
                <a:solidFill>
                  <a:schemeClr val="tx1"/>
                </a:solidFill>
              </a:rPr>
            </a:br>
            <a:br>
              <a:rPr lang="el-GR" sz="2200" dirty="0">
                <a:solidFill>
                  <a:schemeClr val="tx1"/>
                </a:solidFill>
              </a:rPr>
            </a:br>
            <a:br>
              <a:rPr lang="el-GR" sz="2200" dirty="0">
                <a:solidFill>
                  <a:schemeClr val="tx1"/>
                </a:solidFill>
              </a:rPr>
            </a:br>
            <a:r>
              <a:rPr lang="el-GR" sz="2200" b="1" dirty="0">
                <a:solidFill>
                  <a:schemeClr val="tx1"/>
                </a:solidFill>
              </a:rPr>
              <a:t>Διαβάστε τη σκέψη του </a:t>
            </a:r>
            <a:r>
              <a:rPr lang="el-GR" sz="2200" dirty="0">
                <a:solidFill>
                  <a:schemeClr val="tx1"/>
                </a:solidFill>
              </a:rPr>
              <a:t>και αποδώστε τη αναλυτικά σε ένα κείμενο 100 λέξεων.</a:t>
            </a:r>
            <a:br>
              <a:rPr lang="el-GR" sz="2200" dirty="0">
                <a:solidFill>
                  <a:schemeClr val="tx1"/>
                </a:solidFill>
              </a:rPr>
            </a:br>
            <a:br>
              <a:rPr lang="el-GR" sz="2200" dirty="0">
                <a:solidFill>
                  <a:schemeClr val="tx1"/>
                </a:solidFill>
              </a:rPr>
            </a:br>
            <a:br>
              <a:rPr lang="el-GR" sz="2200" dirty="0">
                <a:solidFill>
                  <a:schemeClr val="tx1"/>
                </a:solidFill>
              </a:rPr>
            </a:br>
            <a:br>
              <a:rPr lang="el-GR" sz="2200" dirty="0">
                <a:solidFill>
                  <a:schemeClr val="tx1"/>
                </a:solidFill>
              </a:rPr>
            </a:br>
            <a:br>
              <a:rPr lang="el-GR" sz="2200" dirty="0">
                <a:solidFill>
                  <a:schemeClr val="tx1"/>
                </a:solidFill>
              </a:rPr>
            </a:br>
            <a:br>
              <a:rPr lang="el-GR" dirty="0"/>
            </a:br>
            <a:endParaRPr lang="el-GR" dirty="0"/>
          </a:p>
        </p:txBody>
      </p:sp>
    </p:spTree>
    <p:extLst>
      <p:ext uri="{BB962C8B-B14F-4D97-AF65-F5344CB8AC3E}">
        <p14:creationId xmlns:p14="http://schemas.microsoft.com/office/powerpoint/2010/main" val="4284221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99B74-4E70-48F6-BC0F-C0ED1F9C9BA6}"/>
              </a:ext>
            </a:extLst>
          </p:cNvPr>
          <p:cNvSpPr>
            <a:spLocks noGrp="1"/>
          </p:cNvSpPr>
          <p:nvPr>
            <p:ph type="title"/>
          </p:nvPr>
        </p:nvSpPr>
        <p:spPr>
          <a:xfrm>
            <a:off x="881520" y="547456"/>
            <a:ext cx="8596668" cy="5959877"/>
          </a:xfrm>
          <a:solidFill>
            <a:schemeClr val="bg1">
              <a:lumMod val="95000"/>
            </a:schemeClr>
          </a:solidFill>
          <a:ln>
            <a:solidFill>
              <a:srgbClr val="FF0000"/>
            </a:solidFill>
          </a:ln>
        </p:spPr>
        <p:txBody>
          <a:bodyPr>
            <a:normAutofit/>
          </a:bodyPr>
          <a:lstStyle/>
          <a:p>
            <a:r>
              <a:rPr lang="el-GR" sz="2400" b="1" dirty="0">
                <a:solidFill>
                  <a:srgbClr val="0070C0"/>
                </a:solidFill>
              </a:rPr>
              <a:t>ΔΗΜΙΟΥΡΓΙΚΗ ΓΡΑΦΗ </a:t>
            </a:r>
            <a:br>
              <a:rPr lang="el-GR" sz="2800" b="1" dirty="0">
                <a:solidFill>
                  <a:srgbClr val="0070C0"/>
                </a:solidFill>
              </a:rPr>
            </a:br>
            <a:br>
              <a:rPr lang="el-GR" sz="2800" b="1" dirty="0">
                <a:solidFill>
                  <a:srgbClr val="0070C0"/>
                </a:solidFill>
              </a:rPr>
            </a:br>
            <a:r>
              <a:rPr lang="el-GR" sz="2700" b="1" dirty="0"/>
              <a:t>ΔΡΑΣΤΗΡΙΟΤΗΤΑ 2</a:t>
            </a:r>
            <a:br>
              <a:rPr lang="el-GR" dirty="0"/>
            </a:br>
            <a:br>
              <a:rPr lang="el-GR" dirty="0"/>
            </a:br>
            <a:r>
              <a:rPr lang="el-GR" sz="2200" dirty="0">
                <a:solidFill>
                  <a:schemeClr val="tx1"/>
                </a:solidFill>
              </a:rPr>
              <a:t>Ελεύθεροι </a:t>
            </a:r>
            <a:r>
              <a:rPr lang="el-GR" sz="2200" dirty="0" err="1">
                <a:solidFill>
                  <a:schemeClr val="tx1"/>
                </a:solidFill>
              </a:rPr>
              <a:t>Πολιορκημένοι</a:t>
            </a:r>
            <a:r>
              <a:rPr lang="el-GR" sz="2200" dirty="0">
                <a:solidFill>
                  <a:schemeClr val="tx1"/>
                </a:solidFill>
              </a:rPr>
              <a:t>, ένα </a:t>
            </a:r>
            <a:r>
              <a:rPr lang="el-GR" sz="2200" b="1" dirty="0">
                <a:solidFill>
                  <a:schemeClr val="tx1"/>
                </a:solidFill>
              </a:rPr>
              <a:t>οξύμωρο</a:t>
            </a:r>
            <a:r>
              <a:rPr lang="el-GR" sz="2200" dirty="0">
                <a:solidFill>
                  <a:schemeClr val="tx1"/>
                </a:solidFill>
              </a:rPr>
              <a:t> σχήμα που αποδίδει άριστα την αγωνιστικότητα και τον δυναμισμό των Μεσολογγιτών.</a:t>
            </a:r>
            <a:br>
              <a:rPr lang="el-GR" sz="2200" dirty="0">
                <a:solidFill>
                  <a:schemeClr val="tx1"/>
                </a:solidFill>
              </a:rPr>
            </a:br>
            <a:br>
              <a:rPr lang="el-GR" sz="2200" dirty="0">
                <a:solidFill>
                  <a:schemeClr val="tx1"/>
                </a:solidFill>
              </a:rPr>
            </a:br>
            <a:r>
              <a:rPr lang="el-GR" sz="2200" dirty="0">
                <a:solidFill>
                  <a:schemeClr val="tx1"/>
                </a:solidFill>
              </a:rPr>
              <a:t>Αποδώστε τον ηρωισμό τους με τρία δικά σας οξύμωρα:</a:t>
            </a:r>
            <a:br>
              <a:rPr lang="el-GR" sz="2200" dirty="0">
                <a:solidFill>
                  <a:schemeClr val="tx1"/>
                </a:solidFill>
              </a:rPr>
            </a:br>
            <a:br>
              <a:rPr lang="el-GR" sz="2200" dirty="0">
                <a:solidFill>
                  <a:schemeClr val="tx1"/>
                </a:solidFill>
              </a:rPr>
            </a:br>
            <a:br>
              <a:rPr lang="el-GR" sz="2200" dirty="0">
                <a:solidFill>
                  <a:schemeClr val="tx1"/>
                </a:solidFill>
              </a:rPr>
            </a:br>
            <a:r>
              <a:rPr lang="el-GR" sz="2200" dirty="0">
                <a:solidFill>
                  <a:schemeClr val="tx1"/>
                </a:solidFill>
              </a:rPr>
              <a:t>α/…………………………………………………………………</a:t>
            </a:r>
            <a:br>
              <a:rPr lang="el-GR" sz="2200" dirty="0">
                <a:solidFill>
                  <a:schemeClr val="tx1"/>
                </a:solidFill>
              </a:rPr>
            </a:br>
            <a:br>
              <a:rPr lang="el-GR" sz="2200" dirty="0">
                <a:solidFill>
                  <a:schemeClr val="tx1"/>
                </a:solidFill>
              </a:rPr>
            </a:br>
            <a:r>
              <a:rPr lang="el-GR" sz="2200" dirty="0">
                <a:solidFill>
                  <a:schemeClr val="tx1"/>
                </a:solidFill>
              </a:rPr>
              <a:t>β/…………………………………………………………………</a:t>
            </a:r>
            <a:br>
              <a:rPr lang="el-GR" sz="2200" dirty="0">
                <a:solidFill>
                  <a:schemeClr val="tx1"/>
                </a:solidFill>
              </a:rPr>
            </a:br>
            <a:br>
              <a:rPr lang="el-GR" sz="2200" dirty="0">
                <a:solidFill>
                  <a:schemeClr val="tx1"/>
                </a:solidFill>
              </a:rPr>
            </a:br>
            <a:r>
              <a:rPr lang="el-GR" sz="2200" dirty="0">
                <a:solidFill>
                  <a:schemeClr val="tx1"/>
                </a:solidFill>
              </a:rPr>
              <a:t>γ/…………………………………………………………………</a:t>
            </a:r>
          </a:p>
        </p:txBody>
      </p:sp>
    </p:spTree>
    <p:extLst>
      <p:ext uri="{BB962C8B-B14F-4D97-AF65-F5344CB8AC3E}">
        <p14:creationId xmlns:p14="http://schemas.microsoft.com/office/powerpoint/2010/main" val="2220815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735A52-1328-4F00-BBCD-E0F0CB1A345E}"/>
              </a:ext>
            </a:extLst>
          </p:cNvPr>
          <p:cNvSpPr>
            <a:spLocks noGrp="1"/>
          </p:cNvSpPr>
          <p:nvPr>
            <p:ph type="title"/>
          </p:nvPr>
        </p:nvSpPr>
        <p:spPr>
          <a:xfrm>
            <a:off x="677334" y="440923"/>
            <a:ext cx="8596668" cy="6208452"/>
          </a:xfrm>
          <a:solidFill>
            <a:schemeClr val="bg1">
              <a:lumMod val="95000"/>
            </a:schemeClr>
          </a:solidFill>
          <a:ln>
            <a:solidFill>
              <a:srgbClr val="FF0000"/>
            </a:solidFill>
          </a:ln>
        </p:spPr>
        <p:txBody>
          <a:bodyPr>
            <a:normAutofit fontScale="90000"/>
          </a:bodyPr>
          <a:lstStyle/>
          <a:p>
            <a:r>
              <a:rPr lang="el-GR" sz="2800" b="1" dirty="0">
                <a:solidFill>
                  <a:srgbClr val="0070C0"/>
                </a:solidFill>
              </a:rPr>
              <a:t>ΔΗΜΙΟΥΡΓΙΚΗ ΓΡΑΦΗ</a:t>
            </a:r>
            <a:br>
              <a:rPr lang="el-GR" sz="2800" b="1" dirty="0">
                <a:solidFill>
                  <a:srgbClr val="0070C0"/>
                </a:solidFill>
              </a:rPr>
            </a:br>
            <a:br>
              <a:rPr lang="el-GR" sz="2700" b="1" dirty="0"/>
            </a:br>
            <a:r>
              <a:rPr lang="el-GR" sz="2700" b="1" dirty="0"/>
              <a:t>ΔΡΑΣΤΗΡΙΟΤΗΤΑ 3</a:t>
            </a:r>
            <a:br>
              <a:rPr lang="el-GR" dirty="0"/>
            </a:br>
            <a:br>
              <a:rPr lang="el-GR" dirty="0"/>
            </a:br>
            <a:r>
              <a:rPr lang="el-GR" dirty="0">
                <a:solidFill>
                  <a:schemeClr val="tx1"/>
                </a:solidFill>
              </a:rPr>
              <a:t>Δημιουργήστε την ακροστιχίδα της Εξόδου:</a:t>
            </a:r>
            <a:br>
              <a:rPr lang="el-GR" dirty="0">
                <a:solidFill>
                  <a:schemeClr val="tx1"/>
                </a:solidFill>
              </a:rPr>
            </a:br>
            <a:br>
              <a:rPr lang="el-GR" dirty="0">
                <a:solidFill>
                  <a:schemeClr val="tx1"/>
                </a:solidFill>
              </a:rPr>
            </a:br>
            <a:r>
              <a:rPr lang="el-GR" dirty="0">
                <a:solidFill>
                  <a:schemeClr val="tx1"/>
                </a:solidFill>
              </a:rPr>
              <a:t>Ε ----------------------------------------------</a:t>
            </a:r>
            <a:br>
              <a:rPr lang="el-GR" dirty="0">
                <a:solidFill>
                  <a:schemeClr val="tx1"/>
                </a:solidFill>
              </a:rPr>
            </a:br>
            <a:r>
              <a:rPr lang="el-GR" dirty="0">
                <a:solidFill>
                  <a:schemeClr val="tx1"/>
                </a:solidFill>
              </a:rPr>
              <a:t>Ξ ----------------------------------------------</a:t>
            </a:r>
            <a:br>
              <a:rPr lang="el-GR" dirty="0">
                <a:solidFill>
                  <a:schemeClr val="tx1"/>
                </a:solidFill>
              </a:rPr>
            </a:br>
            <a:r>
              <a:rPr lang="el-GR" dirty="0">
                <a:solidFill>
                  <a:schemeClr val="tx1"/>
                </a:solidFill>
              </a:rPr>
              <a:t>Ο ----------------------------------------------</a:t>
            </a:r>
            <a:br>
              <a:rPr lang="el-GR" dirty="0">
                <a:solidFill>
                  <a:schemeClr val="tx1"/>
                </a:solidFill>
              </a:rPr>
            </a:br>
            <a:r>
              <a:rPr lang="el-GR" dirty="0">
                <a:solidFill>
                  <a:schemeClr val="tx1"/>
                </a:solidFill>
              </a:rPr>
              <a:t>Δ ----------------------------------------------</a:t>
            </a:r>
            <a:br>
              <a:rPr lang="el-GR" dirty="0">
                <a:solidFill>
                  <a:schemeClr val="tx1"/>
                </a:solidFill>
              </a:rPr>
            </a:br>
            <a:r>
              <a:rPr lang="el-GR" dirty="0">
                <a:solidFill>
                  <a:schemeClr val="tx1"/>
                </a:solidFill>
              </a:rPr>
              <a:t>Ο ----------------------------------------------</a:t>
            </a:r>
            <a:br>
              <a:rPr lang="el-GR" dirty="0">
                <a:solidFill>
                  <a:schemeClr val="tx1"/>
                </a:solidFill>
              </a:rPr>
            </a:br>
            <a:r>
              <a:rPr lang="el-GR" dirty="0">
                <a:solidFill>
                  <a:schemeClr val="tx1"/>
                </a:solidFill>
              </a:rPr>
              <a:t>Σ ----------------------------------------------</a:t>
            </a:r>
            <a:br>
              <a:rPr lang="el-GR" dirty="0">
                <a:solidFill>
                  <a:schemeClr val="tx1"/>
                </a:solidFill>
              </a:rPr>
            </a:br>
            <a:br>
              <a:rPr lang="el-GR" dirty="0">
                <a:solidFill>
                  <a:schemeClr val="tx1"/>
                </a:solidFill>
              </a:rPr>
            </a:br>
            <a:br>
              <a:rPr lang="el-GR" dirty="0">
                <a:solidFill>
                  <a:schemeClr val="tx1"/>
                </a:solidFill>
              </a:rPr>
            </a:br>
            <a:br>
              <a:rPr lang="el-GR" dirty="0">
                <a:solidFill>
                  <a:schemeClr val="tx1"/>
                </a:solidFill>
              </a:rPr>
            </a:br>
            <a:br>
              <a:rPr lang="el-GR" dirty="0"/>
            </a:br>
            <a:endParaRPr lang="el-GR" dirty="0"/>
          </a:p>
        </p:txBody>
      </p:sp>
    </p:spTree>
    <p:extLst>
      <p:ext uri="{BB962C8B-B14F-4D97-AF65-F5344CB8AC3E}">
        <p14:creationId xmlns:p14="http://schemas.microsoft.com/office/powerpoint/2010/main" val="2334494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D8A37F-0B5E-41B8-ACF8-BFC486083B23}"/>
              </a:ext>
            </a:extLst>
          </p:cNvPr>
          <p:cNvSpPr txBox="1"/>
          <p:nvPr/>
        </p:nvSpPr>
        <p:spPr>
          <a:xfrm>
            <a:off x="497150" y="399780"/>
            <a:ext cx="10848512" cy="6186309"/>
          </a:xfrm>
          <a:prstGeom prst="rect">
            <a:avLst/>
          </a:prstGeom>
          <a:solidFill>
            <a:schemeClr val="bg1"/>
          </a:solidFill>
          <a:ln>
            <a:solidFill>
              <a:srgbClr val="FF0000"/>
            </a:solidFill>
          </a:ln>
        </p:spPr>
        <p:txBody>
          <a:bodyPr wrap="square">
            <a:spAutoFit/>
          </a:bodyPr>
          <a:lstStyle/>
          <a:p>
            <a:pPr algn="just"/>
            <a:r>
              <a:rPr lang="el-GR" b="1" i="0" cap="small" dirty="0">
                <a:solidFill>
                  <a:srgbClr val="FF33CC"/>
                </a:solidFill>
                <a:effectLst/>
                <a:latin typeface="Georgia" panose="02040502050405020303" pitchFamily="18" charset="0"/>
              </a:rPr>
              <a:t>ΦΩΤΟΔΕΝΤΡΟ</a:t>
            </a:r>
          </a:p>
          <a:p>
            <a:pPr algn="just"/>
            <a:endParaRPr lang="el-GR" b="1" i="0" cap="small" dirty="0">
              <a:solidFill>
                <a:srgbClr val="FF33CC"/>
              </a:solidFill>
              <a:effectLst/>
              <a:latin typeface="Georgia" panose="02040502050405020303" pitchFamily="18" charset="0"/>
            </a:endParaRPr>
          </a:p>
          <a:p>
            <a:pPr algn="just"/>
            <a:r>
              <a:rPr lang="el-GR" b="0" i="0" cap="small" dirty="0" err="1">
                <a:solidFill>
                  <a:srgbClr val="000000"/>
                </a:solidFill>
                <a:effectLst/>
                <a:latin typeface="Georgia" panose="02040502050405020303" pitchFamily="18" charset="0"/>
              </a:rPr>
              <a:t>Αναλυτικη</a:t>
            </a:r>
            <a:r>
              <a:rPr lang="el-GR" b="0" i="0" cap="small" dirty="0">
                <a:solidFill>
                  <a:srgbClr val="000000"/>
                </a:solidFill>
                <a:effectLst/>
                <a:latin typeface="Georgia" panose="02040502050405020303" pitchFamily="18" charset="0"/>
              </a:rPr>
              <a:t> </a:t>
            </a:r>
            <a:r>
              <a:rPr lang="el-GR" b="0" i="0" cap="small" dirty="0" err="1">
                <a:solidFill>
                  <a:srgbClr val="000000"/>
                </a:solidFill>
                <a:effectLst/>
                <a:latin typeface="Georgia" panose="02040502050405020303" pitchFamily="18" charset="0"/>
              </a:rPr>
              <a:t>παρουσιαση</a:t>
            </a:r>
            <a:r>
              <a:rPr lang="el-GR" b="0" i="0" dirty="0">
                <a:solidFill>
                  <a:srgbClr val="000000"/>
                </a:solidFill>
                <a:effectLst/>
                <a:latin typeface="Georgia" panose="02040502050405020303" pitchFamily="18" charset="0"/>
              </a:rPr>
              <a:t> </a:t>
            </a:r>
          </a:p>
          <a:p>
            <a:pPr algn="just"/>
            <a:r>
              <a:rPr lang="el-GR" b="0" i="0" dirty="0">
                <a:solidFill>
                  <a:srgbClr val="000000"/>
                </a:solidFill>
                <a:effectLst/>
                <a:latin typeface="Georgia" panose="02040502050405020303" pitchFamily="18" charset="0"/>
              </a:rPr>
              <a:t>της ζωής και του έργου του Διονυσίου Σολωμού μπορείτε να διαβάσετε στην </a:t>
            </a:r>
            <a:r>
              <a:rPr lang="el-GR" b="0" i="0" u="none" strike="noStrike" dirty="0">
                <a:solidFill>
                  <a:srgbClr val="0033CC"/>
                </a:solidFill>
                <a:effectLst/>
                <a:latin typeface="Georgia" panose="02040502050405020303" pitchFamily="18" charset="0"/>
                <a:hlinkClick r:id="rId2" tooltip="Εργοβιογραφία Διονυσίου Σολωμού [πηγή: Διαδικτυακός τόπος Μουσείου Σολωμού και Επιφανών Ζακυνθίων]"/>
              </a:rPr>
              <a:t>αντίστοιχη σελίδα</a:t>
            </a:r>
            <a:r>
              <a:rPr lang="el-GR" b="0" i="0" dirty="0">
                <a:solidFill>
                  <a:srgbClr val="000000"/>
                </a:solidFill>
                <a:effectLst/>
                <a:latin typeface="Georgia" panose="02040502050405020303" pitchFamily="18" charset="0"/>
              </a:rPr>
              <a:t> του διαδικτυακού τόπου του Μουσείου Σολωμού και Επιφανών </a:t>
            </a:r>
            <a:r>
              <a:rPr lang="el-GR" b="0" i="0" dirty="0" err="1">
                <a:solidFill>
                  <a:srgbClr val="000000"/>
                </a:solidFill>
                <a:effectLst/>
                <a:latin typeface="Georgia" panose="02040502050405020303" pitchFamily="18" charset="0"/>
              </a:rPr>
              <a:t>Ζακυνθίων</a:t>
            </a:r>
            <a:r>
              <a:rPr lang="el-GR" b="0" i="0" dirty="0">
                <a:solidFill>
                  <a:srgbClr val="000000"/>
                </a:solidFill>
                <a:effectLst/>
                <a:latin typeface="Georgia" panose="02040502050405020303" pitchFamily="18" charset="0"/>
              </a:rPr>
              <a:t>. Από τον ίδιο </a:t>
            </a:r>
            <a:r>
              <a:rPr lang="el-GR" b="0" i="0" dirty="0" err="1">
                <a:solidFill>
                  <a:srgbClr val="000000"/>
                </a:solidFill>
                <a:effectLst/>
                <a:latin typeface="Georgia" panose="02040502050405020303" pitchFamily="18" charset="0"/>
              </a:rPr>
              <a:t>ιστοχώρο</a:t>
            </a:r>
            <a:r>
              <a:rPr lang="el-GR" b="0" i="0" dirty="0">
                <a:solidFill>
                  <a:srgbClr val="000000"/>
                </a:solidFill>
                <a:effectLst/>
                <a:latin typeface="Georgia" panose="02040502050405020303" pitchFamily="18" charset="0"/>
              </a:rPr>
              <a:t> μπορείτε να περιηγηθείτε στην </a:t>
            </a:r>
            <a:r>
              <a:rPr lang="el-GR" b="0" i="0" u="none" strike="noStrike" dirty="0">
                <a:solidFill>
                  <a:srgbClr val="0033CC"/>
                </a:solidFill>
                <a:effectLst/>
                <a:latin typeface="Georgia" panose="02040502050405020303" pitchFamily="18" charset="0"/>
                <a:hlinkClick r:id="rId3" tooltip="Συλλογές. Αίθουσα Σολωμού [πηγή: Διαδικτυακός τόπος Μουσείου Σολωμού και Επιφανών Ζακυνθίων]"/>
              </a:rPr>
              <a:t>Αίθουσα Σολωμού</a:t>
            </a:r>
            <a:r>
              <a:rPr lang="el-GR" b="0" i="0" dirty="0">
                <a:solidFill>
                  <a:srgbClr val="000000"/>
                </a:solidFill>
                <a:effectLst/>
                <a:latin typeface="Georgia" panose="02040502050405020303" pitchFamily="18" charset="0"/>
              </a:rPr>
              <a:t>, όπου εκτίθενται οικογενειακά κειμήλια της οικογένειας Σολωμού και προσωπογραφίες του ποιητή. Περισσότερες προσωπογραφίες και ψηφιακά τεκμήρια για τον ποιητή μπορείτε να αναζητήσετε στην ιστοσελίδα </a:t>
            </a:r>
            <a:r>
              <a:rPr lang="el-GR" b="0" i="0" u="none" strike="noStrike" dirty="0" err="1">
                <a:solidFill>
                  <a:srgbClr val="0033CC"/>
                </a:solidFill>
                <a:effectLst/>
                <a:latin typeface="Georgia" panose="02040502050405020303" pitchFamily="18" charset="0"/>
                <a:hlinkClick r:id="rId4" tooltip="openarchives.gr"/>
              </a:rPr>
              <a:t>openarchives</a:t>
            </a:r>
            <a:r>
              <a:rPr lang="el-GR" b="0" i="0" dirty="0">
                <a:solidFill>
                  <a:srgbClr val="000000"/>
                </a:solidFill>
                <a:effectLst/>
                <a:latin typeface="Georgia" panose="02040502050405020303" pitchFamily="18" charset="0"/>
              </a:rPr>
              <a:t>.</a:t>
            </a:r>
          </a:p>
          <a:p>
            <a:pPr algn="just"/>
            <a:endParaRPr lang="el-GR" b="0" i="0" dirty="0">
              <a:solidFill>
                <a:srgbClr val="000000"/>
              </a:solidFill>
              <a:effectLst/>
              <a:latin typeface="Georgia" panose="02040502050405020303" pitchFamily="18" charset="0"/>
            </a:endParaRPr>
          </a:p>
          <a:p>
            <a:pPr algn="just"/>
            <a:r>
              <a:rPr lang="el-GR" b="0" i="0" dirty="0">
                <a:solidFill>
                  <a:srgbClr val="000000"/>
                </a:solidFill>
                <a:effectLst/>
                <a:latin typeface="Georgia" panose="02040502050405020303" pitchFamily="18" charset="0"/>
              </a:rPr>
              <a:t>Για τη ζωή και το έργο του ποιητή παρακολουθήστε τα ντοκιμαντέρ </a:t>
            </a:r>
            <a:r>
              <a:rPr lang="el-GR" b="0" i="1" u="none" strike="noStrike" dirty="0">
                <a:solidFill>
                  <a:srgbClr val="0033CC"/>
                </a:solidFill>
                <a:effectLst/>
                <a:latin typeface="Georgia" panose="02040502050405020303" pitchFamily="18" charset="0"/>
                <a:hlinkClick r:id="rId5" tooltip="D. Solomos. Ο ποιητής της Επανάστασης (βίντεο) [πηγή: Ψηφιακό Αρχείο της ΕΡΤ]"/>
              </a:rPr>
              <a:t>D. </a:t>
            </a:r>
            <a:r>
              <a:rPr lang="el-GR" b="0" i="1" u="none" strike="noStrike" dirty="0" err="1">
                <a:solidFill>
                  <a:srgbClr val="0033CC"/>
                </a:solidFill>
                <a:effectLst/>
                <a:latin typeface="Georgia" panose="02040502050405020303" pitchFamily="18" charset="0"/>
                <a:hlinkClick r:id="rId5" tooltip="D. Solomos. Ο ποιητής της Επανάστασης (βίντεο) [πηγή: Ψηφιακό Αρχείο της ΕΡΤ]"/>
              </a:rPr>
              <a:t>Solomos</a:t>
            </a:r>
            <a:r>
              <a:rPr lang="el-GR" b="0" i="1" u="none" strike="noStrike" dirty="0">
                <a:solidFill>
                  <a:srgbClr val="0033CC"/>
                </a:solidFill>
                <a:effectLst/>
                <a:latin typeface="Georgia" panose="02040502050405020303" pitchFamily="18" charset="0"/>
                <a:hlinkClick r:id="rId5" tooltip="D. Solomos. Ο ποιητής της Επανάστασης (βίντεο) [πηγή: Ψηφιακό Αρχείο της ΕΡΤ]"/>
              </a:rPr>
              <a:t>. Ο ποιητής της Επανάστασης</a:t>
            </a:r>
            <a:r>
              <a:rPr lang="el-GR" b="0" i="0" dirty="0">
                <a:solidFill>
                  <a:srgbClr val="000000"/>
                </a:solidFill>
                <a:effectLst/>
                <a:latin typeface="Georgia" panose="02040502050405020303" pitchFamily="18" charset="0"/>
              </a:rPr>
              <a:t> και </a:t>
            </a:r>
            <a:r>
              <a:rPr lang="el-GR" b="0" i="1" u="none" strike="noStrike" dirty="0">
                <a:solidFill>
                  <a:srgbClr val="0033CC"/>
                </a:solidFill>
                <a:effectLst/>
                <a:latin typeface="Georgia" panose="02040502050405020303" pitchFamily="18" charset="0"/>
                <a:hlinkClick r:id="rId6" tooltip="Ο Σολωμός των Ελλήνων (βίντεο) [πηγή: Ψηφιακό Αρχείο της ΕΡΤ]"/>
              </a:rPr>
              <a:t>Ο Σολωμός των Ελλήνων</a:t>
            </a:r>
            <a:r>
              <a:rPr lang="el-GR" b="0" i="0" dirty="0">
                <a:solidFill>
                  <a:srgbClr val="000000"/>
                </a:solidFill>
                <a:effectLst/>
                <a:latin typeface="Georgia" panose="02040502050405020303" pitchFamily="18" charset="0"/>
              </a:rPr>
              <a:t> από το Ψηφιακό Αρχείο της ΕΡΤ. Το πρώτο αποτελεί μια δραματοποιημένη παρουσίαση της ζωής του ποιητή με ιδιαίτερη αναφορά στις σπουδές που ακολούθησε στην Ιταλία, καθώς και στις επιδράσεις που δέχτηκε και που συνέβαλαν στη διαμόρφωση της προσωπικότητάς του. Στο δεύτερο σημαντικοί μελετητές του έργου του συζητούν για τη διαχρονικότητα της ποίησής του, καταδεικνύουν την οικουμενικότητά της και απαντούν στο ερώτημα γιατί αναδείχθηκε εθνικός ποιητής. Στη σύνθεση του εκτενούς ποιήματος </a:t>
            </a:r>
            <a:r>
              <a:rPr lang="el-GR" b="0" i="1" dirty="0">
                <a:solidFill>
                  <a:srgbClr val="000000"/>
                </a:solidFill>
                <a:effectLst/>
                <a:latin typeface="Georgia" panose="02040502050405020303" pitchFamily="18" charset="0"/>
              </a:rPr>
              <a:t>Ύμνος εις την </a:t>
            </a:r>
            <a:r>
              <a:rPr lang="el-GR" b="0" i="1" dirty="0" err="1">
                <a:solidFill>
                  <a:srgbClr val="000000"/>
                </a:solidFill>
                <a:effectLst/>
                <a:latin typeface="Georgia" panose="02040502050405020303" pitchFamily="18" charset="0"/>
              </a:rPr>
              <a:t>Ελευθερίαν</a:t>
            </a:r>
            <a:r>
              <a:rPr lang="el-GR" b="0" i="0" dirty="0">
                <a:solidFill>
                  <a:srgbClr val="000000"/>
                </a:solidFill>
                <a:effectLst/>
                <a:latin typeface="Georgia" panose="02040502050405020303" pitchFamily="18" charset="0"/>
              </a:rPr>
              <a:t> (από τα ελάχιστα που ολοκλήρωσε και δημοσίευσε όσο ζούσε ο ποιητής) και τη μελοποίησή του από τον Νικόλαο </a:t>
            </a:r>
            <a:r>
              <a:rPr lang="el-GR" b="0" i="0" dirty="0" err="1">
                <a:solidFill>
                  <a:srgbClr val="000000"/>
                </a:solidFill>
                <a:effectLst/>
                <a:latin typeface="Georgia" panose="02040502050405020303" pitchFamily="18" charset="0"/>
              </a:rPr>
              <a:t>Μάντζαρο</a:t>
            </a:r>
            <a:r>
              <a:rPr lang="el-GR" b="0" i="0" dirty="0">
                <a:solidFill>
                  <a:srgbClr val="000000"/>
                </a:solidFill>
                <a:effectLst/>
                <a:latin typeface="Georgia" panose="02040502050405020303" pitchFamily="18" charset="0"/>
              </a:rPr>
              <a:t> είναι αφιερωμένη και μια άλλη εκπομπή της ΕΡΤ με τίτλο </a:t>
            </a:r>
            <a:r>
              <a:rPr lang="el-GR" b="0" i="1" u="none" strike="noStrike" dirty="0">
                <a:solidFill>
                  <a:srgbClr val="0033CC"/>
                </a:solidFill>
                <a:effectLst/>
                <a:latin typeface="Georgia" panose="02040502050405020303" pitchFamily="18" charset="0"/>
                <a:hlinkClick r:id="rId7" tooltip="Ύμνος εις την Ελευθερία. Διονύσιος Σολωμός – Νικόλαος Μάντζαρος (βίντεο) [πηγή: Ψηφιακό Αρχείο της ΕΡΤ]"/>
              </a:rPr>
              <a:t>Ύμνος εις την Ελευθερία. Διονύσιος Σολωμός – Νικόλαος </a:t>
            </a:r>
            <a:r>
              <a:rPr lang="el-GR" b="0" i="1" u="none" strike="noStrike" dirty="0" err="1">
                <a:solidFill>
                  <a:srgbClr val="0033CC"/>
                </a:solidFill>
                <a:effectLst/>
                <a:latin typeface="Georgia" panose="02040502050405020303" pitchFamily="18" charset="0"/>
                <a:hlinkClick r:id="rId7" tooltip="Ύμνος εις την Ελευθερία. Διονύσιος Σολωμός – Νικόλαος Μάντζαρος (βίντεο) [πηγή: Ψηφιακό Αρχείο της ΕΡΤ]"/>
              </a:rPr>
              <a:t>Μάντζαρος</a:t>
            </a:r>
            <a:r>
              <a:rPr lang="el-GR" b="0" i="0" dirty="0">
                <a:solidFill>
                  <a:srgbClr val="000000"/>
                </a:solidFill>
                <a:effectLst/>
                <a:latin typeface="Georgia" panose="02040502050405020303" pitchFamily="18" charset="0"/>
              </a:rPr>
              <a:t>.</a:t>
            </a:r>
          </a:p>
          <a:p>
            <a:pPr algn="just"/>
            <a:r>
              <a:rPr lang="el-GR" b="0" i="0" dirty="0">
                <a:solidFill>
                  <a:srgbClr val="000000"/>
                </a:solidFill>
                <a:effectLst/>
                <a:latin typeface="Georgia" panose="02040502050405020303" pitchFamily="18" charset="0"/>
              </a:rPr>
              <a:t>Μπορείτε, τέλος, να ξεφυλλίσετε το αφιέρωμα του λογοτεχνικού περιοδικού </a:t>
            </a:r>
            <a:r>
              <a:rPr lang="el-GR" b="0" i="1" u="none" strike="noStrike" dirty="0">
                <a:solidFill>
                  <a:srgbClr val="0033CC"/>
                </a:solidFill>
                <a:effectLst/>
                <a:latin typeface="Georgia" panose="02040502050405020303" pitchFamily="18" charset="0"/>
                <a:hlinkClick r:id="rId8" tooltip="Αφιέρωμα στον Διονύσιο Σολωμό , περ. «Το Δέντρο», τχ. 44-45 (Μάρτ.-Μάιος 1989) [πηγή: Ψηφιοποιημένα Λογοτεχνικά Περιοδικά (Εθνικό Κέντρο Βιβλίου)]"/>
              </a:rPr>
              <a:t>Το Δέντρο</a:t>
            </a:r>
            <a:r>
              <a:rPr lang="el-GR" b="0" i="0" dirty="0">
                <a:solidFill>
                  <a:srgbClr val="000000"/>
                </a:solidFill>
                <a:effectLst/>
                <a:latin typeface="Georgia" panose="02040502050405020303" pitchFamily="18" charset="0"/>
              </a:rPr>
              <a:t> για τον ποιητή και το έργο του, καθώς και δύο παλαιότερα αφιερώματα του περιοδικού </a:t>
            </a:r>
            <a:r>
              <a:rPr lang="el-GR" b="0" i="1" dirty="0">
                <a:solidFill>
                  <a:srgbClr val="000000"/>
                </a:solidFill>
                <a:effectLst/>
                <a:latin typeface="Georgia" panose="02040502050405020303" pitchFamily="18" charset="0"/>
              </a:rPr>
              <a:t>Νέα Εστία</a:t>
            </a:r>
            <a:r>
              <a:rPr lang="el-GR" b="0" i="0" dirty="0">
                <a:solidFill>
                  <a:srgbClr val="000000"/>
                </a:solidFill>
                <a:effectLst/>
                <a:latin typeface="Georgia" panose="02040502050405020303" pitchFamily="18" charset="0"/>
              </a:rPr>
              <a:t>: </a:t>
            </a:r>
            <a:r>
              <a:rPr lang="el-GR" b="0" i="0" dirty="0" err="1">
                <a:solidFill>
                  <a:srgbClr val="000000"/>
                </a:solidFill>
                <a:effectLst/>
                <a:latin typeface="Georgia" panose="02040502050405020303" pitchFamily="18" charset="0"/>
              </a:rPr>
              <a:t>τχ</a:t>
            </a:r>
            <a:r>
              <a:rPr lang="el-GR" b="0" i="0" dirty="0">
                <a:solidFill>
                  <a:srgbClr val="000000"/>
                </a:solidFill>
                <a:effectLst/>
                <a:latin typeface="Georgia" panose="02040502050405020303" pitchFamily="18" charset="0"/>
              </a:rPr>
              <a:t>. </a:t>
            </a:r>
            <a:r>
              <a:rPr lang="el-GR" b="0" i="0" u="none" strike="noStrike" dirty="0">
                <a:solidFill>
                  <a:srgbClr val="0033CC"/>
                </a:solidFill>
                <a:effectLst/>
                <a:latin typeface="Georgia" panose="02040502050405020303" pitchFamily="18" charset="0"/>
                <a:hlinkClick r:id="rId9" tooltip="Αφιέρωμα στον Δ. Σολωμό, περ. «Νέα Εστία», τχ. 731 [πηγή: Ψηφιοποιημένα Λογοτεχνικά Περιοδικά (Εθνικό Κέντρο Βιβλίου)]"/>
              </a:rPr>
              <a:t>731</a:t>
            </a:r>
            <a:r>
              <a:rPr lang="el-GR" b="0" i="0" dirty="0">
                <a:solidFill>
                  <a:srgbClr val="000000"/>
                </a:solidFill>
                <a:effectLst/>
                <a:latin typeface="Georgia" panose="02040502050405020303" pitchFamily="18" charset="0"/>
              </a:rPr>
              <a:t> (Χριστούγεννα 1957) και </a:t>
            </a:r>
            <a:r>
              <a:rPr lang="el-GR" b="0" i="0" dirty="0" err="1">
                <a:solidFill>
                  <a:srgbClr val="000000"/>
                </a:solidFill>
                <a:effectLst/>
                <a:latin typeface="Georgia" panose="02040502050405020303" pitchFamily="18" charset="0"/>
              </a:rPr>
              <a:t>τχ</a:t>
            </a:r>
            <a:r>
              <a:rPr lang="el-GR" b="0" i="0" dirty="0">
                <a:solidFill>
                  <a:srgbClr val="000000"/>
                </a:solidFill>
                <a:effectLst/>
                <a:latin typeface="Georgia" panose="02040502050405020303" pitchFamily="18" charset="0"/>
              </a:rPr>
              <a:t>. </a:t>
            </a:r>
            <a:r>
              <a:rPr lang="el-GR" b="0" i="0" u="none" strike="noStrike" dirty="0">
                <a:solidFill>
                  <a:srgbClr val="0033CC"/>
                </a:solidFill>
                <a:effectLst/>
                <a:latin typeface="Georgia" panose="02040502050405020303" pitchFamily="18" charset="0"/>
                <a:hlinkClick r:id="rId10" tooltip="Αφιέρωμα στον Δ. Σολωμό, περ. «Νέα Εστία», τχ. 1235 [πηγή: Ψηφιοποιημένα Λογοτεχνικά Περιοδικά (Εθνικό Κέντρο Βιβλίου)]"/>
              </a:rPr>
              <a:t>1235</a:t>
            </a:r>
            <a:r>
              <a:rPr lang="el-GR" b="0" i="0" dirty="0">
                <a:solidFill>
                  <a:srgbClr val="000000"/>
                </a:solidFill>
                <a:effectLst/>
                <a:latin typeface="Georgia" panose="02040502050405020303" pitchFamily="18" charset="0"/>
              </a:rPr>
              <a:t> (Χριστούγεννα 1978).</a:t>
            </a:r>
            <a:endParaRPr lang="el-GR" dirty="0"/>
          </a:p>
        </p:txBody>
      </p:sp>
    </p:spTree>
    <p:extLst>
      <p:ext uri="{BB962C8B-B14F-4D97-AF65-F5344CB8AC3E}">
        <p14:creationId xmlns:p14="http://schemas.microsoft.com/office/powerpoint/2010/main" val="497129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BF816-A9AD-44AD-A58B-CE459DBFAA45}"/>
              </a:ext>
            </a:extLst>
          </p:cNvPr>
          <p:cNvSpPr txBox="1"/>
          <p:nvPr/>
        </p:nvSpPr>
        <p:spPr>
          <a:xfrm>
            <a:off x="244878" y="211169"/>
            <a:ext cx="6849122" cy="3416320"/>
          </a:xfrm>
          <a:prstGeom prst="rect">
            <a:avLst/>
          </a:prstGeom>
          <a:noFill/>
          <a:ln>
            <a:solidFill>
              <a:srgbClr val="FF0000"/>
            </a:solidFill>
          </a:ln>
        </p:spPr>
        <p:txBody>
          <a:bodyPr wrap="square">
            <a:spAutoFit/>
          </a:bodyPr>
          <a:lstStyle/>
          <a:p>
            <a:endParaRPr lang="el-GR" dirty="0">
              <a:hlinkClick r:id="rId2"/>
            </a:endParaRPr>
          </a:p>
          <a:p>
            <a:r>
              <a:rPr lang="el-GR" dirty="0">
                <a:hlinkClick r:id="rId2"/>
              </a:rPr>
              <a:t>http://ebooks.edu.gr/ebooks/v/html/8547/2218/Keimena-Neoellinikis-Logotechnias_G-Gymnasiou_html-empl/index05_02.html</a:t>
            </a:r>
            <a:endParaRPr lang="el-GR" dirty="0"/>
          </a:p>
          <a:p>
            <a:endParaRPr lang="el-GR" dirty="0"/>
          </a:p>
          <a:p>
            <a:endParaRPr lang="el-GR" dirty="0"/>
          </a:p>
          <a:p>
            <a:r>
              <a:rPr lang="el-GR" dirty="0"/>
              <a:t>ΣΧΕΔΙΑΣΜΑΤΑ</a:t>
            </a:r>
          </a:p>
          <a:p>
            <a:br>
              <a:rPr lang="el-GR" dirty="0"/>
            </a:br>
            <a:r>
              <a:rPr lang="el-GR" b="0" i="0" dirty="0">
                <a:effectLst/>
                <a:latin typeface="HelveticaNeue-Light"/>
              </a:rPr>
              <a:t>Δ. Σολωμός, «Ελεύθεροι </a:t>
            </a:r>
            <a:r>
              <a:rPr lang="el-GR" b="0" i="0" dirty="0" err="1">
                <a:effectLst/>
                <a:latin typeface="HelveticaNeue-Light"/>
              </a:rPr>
              <a:t>Πολιορκημένοι</a:t>
            </a:r>
            <a:r>
              <a:rPr lang="el-GR" b="0" i="0" dirty="0">
                <a:effectLst/>
                <a:latin typeface="HelveticaNeue-Light"/>
              </a:rPr>
              <a:t>» </a:t>
            </a:r>
          </a:p>
          <a:p>
            <a:endParaRPr lang="el-GR" b="0" i="0" dirty="0">
              <a:effectLst/>
              <a:latin typeface="HelveticaNeue-Light"/>
            </a:endParaRPr>
          </a:p>
          <a:p>
            <a:r>
              <a:rPr lang="el-GR" b="0" i="0" dirty="0">
                <a:effectLst/>
                <a:latin typeface="HelveticaNeue-Light"/>
              </a:rPr>
              <a:t>[Κείμενα Νεοελληνικής Λογοτεχνίας Α΄ Λυκείου]</a:t>
            </a:r>
          </a:p>
          <a:p>
            <a:endParaRPr lang="el-GR" dirty="0"/>
          </a:p>
        </p:txBody>
      </p:sp>
      <p:sp>
        <p:nvSpPr>
          <p:cNvPr id="5" name="TextBox 4">
            <a:extLst>
              <a:ext uri="{FF2B5EF4-FFF2-40B4-BE49-F238E27FC236}">
                <a16:creationId xmlns:a16="http://schemas.microsoft.com/office/drawing/2014/main" id="{C2F858D6-9B5A-4E89-9010-87A9C93D4DED}"/>
              </a:ext>
            </a:extLst>
          </p:cNvPr>
          <p:cNvSpPr txBox="1"/>
          <p:nvPr/>
        </p:nvSpPr>
        <p:spPr>
          <a:xfrm>
            <a:off x="342532" y="3963853"/>
            <a:ext cx="6751468" cy="2585323"/>
          </a:xfrm>
          <a:prstGeom prst="rect">
            <a:avLst/>
          </a:prstGeom>
          <a:noFill/>
          <a:ln>
            <a:solidFill>
              <a:srgbClr val="FF0000"/>
            </a:solidFill>
          </a:ln>
        </p:spPr>
        <p:txBody>
          <a:bodyPr wrap="square">
            <a:spAutoFit/>
          </a:bodyPr>
          <a:lstStyle/>
          <a:p>
            <a:br>
              <a:rPr lang="el-GR" dirty="0"/>
            </a:br>
            <a:r>
              <a:rPr lang="en-US" dirty="0">
                <a:hlinkClick r:id="rId2"/>
              </a:rPr>
              <a:t>http://ebooks.edu.gr/ebooks/v/html/8547/2218/Keimena-Neoellinikis-Logotechnias_G-Gymnasiou_html-empl/index05_02.html</a:t>
            </a:r>
            <a:endParaRPr lang="el-GR" dirty="0"/>
          </a:p>
          <a:p>
            <a:endParaRPr lang="el-GR" b="0" i="0" dirty="0">
              <a:effectLst/>
              <a:latin typeface="HelveticaNeue-Light"/>
            </a:endParaRPr>
          </a:p>
          <a:p>
            <a:r>
              <a:rPr lang="el-GR" b="0" i="0" dirty="0">
                <a:effectLst/>
                <a:latin typeface="HelveticaNeue-Light"/>
              </a:rPr>
              <a:t>Καντάτα Ελευθερίας (μελοποιημένα αποσπάσματα) </a:t>
            </a:r>
          </a:p>
          <a:p>
            <a:endParaRPr lang="el-GR" dirty="0">
              <a:latin typeface="HelveticaNeue-Light"/>
            </a:endParaRPr>
          </a:p>
          <a:p>
            <a:r>
              <a:rPr lang="el-GR" b="0" i="0" dirty="0">
                <a:effectLst/>
                <a:latin typeface="HelveticaNeue-Light"/>
              </a:rPr>
              <a:t>[πηγή: Βουλή των Ελλήνων]</a:t>
            </a:r>
            <a:endParaRPr lang="el-GR" dirty="0">
              <a:latin typeface="HelveticaNeue-Light"/>
            </a:endParaRPr>
          </a:p>
          <a:p>
            <a:endParaRPr lang="el-GR" dirty="0"/>
          </a:p>
        </p:txBody>
      </p:sp>
      <p:pic>
        <p:nvPicPr>
          <p:cNvPr id="2050" name="Picture 2" descr="image   ">
            <a:extLst>
              <a:ext uri="{FF2B5EF4-FFF2-40B4-BE49-F238E27FC236}">
                <a16:creationId xmlns:a16="http://schemas.microsoft.com/office/drawing/2014/main" id="{4AF18BD6-601C-4016-B074-A8903BB6E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834" y="2991774"/>
            <a:ext cx="4767308" cy="381291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6" name="Πίνακας 5">
            <a:extLst>
              <a:ext uri="{FF2B5EF4-FFF2-40B4-BE49-F238E27FC236}">
                <a16:creationId xmlns:a16="http://schemas.microsoft.com/office/drawing/2014/main" id="{DA3F4D45-29F5-4C03-80E5-7CB85CB2A70F}"/>
              </a:ext>
            </a:extLst>
          </p:cNvPr>
          <p:cNvGraphicFramePr>
            <a:graphicFrameLocks noGrp="1"/>
          </p:cNvGraphicFramePr>
          <p:nvPr>
            <p:extLst>
              <p:ext uri="{D42A27DB-BD31-4B8C-83A1-F6EECF244321}">
                <p14:modId xmlns:p14="http://schemas.microsoft.com/office/powerpoint/2010/main" val="3842980758"/>
              </p:ext>
            </p:extLst>
          </p:nvPr>
        </p:nvGraphicFramePr>
        <p:xfrm>
          <a:off x="7341834" y="53308"/>
          <a:ext cx="4850166" cy="2938466"/>
        </p:xfrm>
        <a:graphic>
          <a:graphicData uri="http://schemas.openxmlformats.org/drawingml/2006/table">
            <a:tbl>
              <a:tblPr/>
              <a:tblGrid>
                <a:gridCol w="4850166">
                  <a:extLst>
                    <a:ext uri="{9D8B030D-6E8A-4147-A177-3AD203B41FA5}">
                      <a16:colId xmlns:a16="http://schemas.microsoft.com/office/drawing/2014/main" val="202863448"/>
                    </a:ext>
                  </a:extLst>
                </a:gridCol>
              </a:tblGrid>
              <a:tr h="2938466">
                <a:tc>
                  <a:txBody>
                    <a:bodyPr/>
                    <a:lstStyle/>
                    <a:p>
                      <a:pPr algn="ctr"/>
                      <a:r>
                        <a:rPr lang="el-GR" sz="1200" dirty="0">
                          <a:effectLst/>
                        </a:rPr>
                        <a:t> </a:t>
                      </a:r>
                      <a:endParaRPr lang="el-GR" sz="1200" b="1" dirty="0">
                        <a:effectLst/>
                      </a:endParaRPr>
                    </a:p>
                    <a:p>
                      <a:pPr algn="ctr"/>
                      <a:r>
                        <a:rPr lang="el-GR" sz="1200" b="1" dirty="0">
                          <a:effectLst/>
                        </a:rPr>
                        <a:t>ΚΑΝΤΑΤΑ ΕΛΕΥΘΕΡΙΑΣ</a:t>
                      </a:r>
                    </a:p>
                    <a:p>
                      <a:pPr algn="ctr"/>
                      <a:endParaRPr lang="el-GR" sz="1200" b="1" dirty="0">
                        <a:effectLst/>
                      </a:endParaRPr>
                    </a:p>
                    <a:p>
                      <a:pPr algn="ctr"/>
                      <a:r>
                        <a:rPr lang="el-GR" sz="1200" b="1" dirty="0"/>
                        <a:t>Το έργο του Χρήστου Λεοντή ΚΑΝΤΑΤΑ ΕΛΕΥΘΕΡΙΑΣ</a:t>
                      </a:r>
                      <a:r>
                        <a:rPr lang="el-GR" sz="1200" dirty="0"/>
                        <a:t>,</a:t>
                      </a:r>
                    </a:p>
                    <a:p>
                      <a:pPr algn="just"/>
                      <a:endParaRPr lang="el-GR" sz="1200" dirty="0"/>
                    </a:p>
                    <a:p>
                      <a:pPr algn="just"/>
                      <a:r>
                        <a:rPr lang="el-GR" sz="1200" dirty="0"/>
                        <a:t> χρησιμοποιώντας τη γλώσσα της μουσικής και χαρακτηριστικά δείγματα του λόγου του Ρήγα, του Σολωμού και του Μακρυγιάννη, συνθέτει σε μορφή τριπτύχου τις ιδέες του και αναδεικνύει τα στοιχεία που προδίδουν σε αυτές ενότητα και συνοχή, παρά τις εγγενείς τους διαφορές και τα διαφορετικά ιστορικά </a:t>
                      </a:r>
                      <a:r>
                        <a:rPr lang="el-GR" sz="1200" dirty="0" err="1"/>
                        <a:t>συμφραζόμενα</a:t>
                      </a:r>
                      <a:r>
                        <a:rPr lang="el-GR" sz="1200" dirty="0"/>
                        <a:t> που απηχούν. Πρόκειται ακριβώς για τα στοιχεία εκείνα, που συγκροτούν τη βάση του οικοδομήματος της δημοκρατικής πολιτικής παράδοσης του Ελληνισμού.</a:t>
                      </a:r>
                    </a:p>
                    <a:p>
                      <a:pPr algn="just"/>
                      <a:endParaRPr lang="el-GR" sz="1200" dirty="0"/>
                    </a:p>
                    <a:p>
                      <a:pPr algn="just"/>
                      <a:endParaRPr lang="el-GR" sz="1200" dirty="0"/>
                    </a:p>
                  </a:txBody>
                  <a:tcPr anchor="ctr">
                    <a:lnL>
                      <a:noFill/>
                    </a:lnL>
                    <a:lnR>
                      <a:noFill/>
                    </a:lnR>
                    <a:lnT>
                      <a:noFill/>
                    </a:lnT>
                    <a:lnB>
                      <a:noFill/>
                    </a:lnB>
                    <a:solidFill>
                      <a:srgbClr val="99CCFF"/>
                    </a:solidFill>
                  </a:tcPr>
                </a:tc>
                <a:extLst>
                  <a:ext uri="{0D108BD9-81ED-4DB2-BD59-A6C34878D82A}">
                    <a16:rowId xmlns:a16="http://schemas.microsoft.com/office/drawing/2014/main" val="3494888978"/>
                  </a:ext>
                </a:extLst>
              </a:tr>
            </a:tbl>
          </a:graphicData>
        </a:graphic>
      </p:graphicFrame>
    </p:spTree>
    <p:extLst>
      <p:ext uri="{BB962C8B-B14F-4D97-AF65-F5344CB8AC3E}">
        <p14:creationId xmlns:p14="http://schemas.microsoft.com/office/powerpoint/2010/main" val="4149372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B424BC3-5BA2-4738-BB85-16E25357C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691" y="233160"/>
            <a:ext cx="1009520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A596-03F2-4F18-A468-974E2DF0E7B7}"/>
              </a:ext>
            </a:extLst>
          </p:cNvPr>
          <p:cNvSpPr txBox="1"/>
          <p:nvPr/>
        </p:nvSpPr>
        <p:spPr>
          <a:xfrm>
            <a:off x="5387267" y="5112617"/>
            <a:ext cx="6804733" cy="1538883"/>
          </a:xfrm>
          <a:prstGeom prst="rect">
            <a:avLst/>
          </a:prstGeom>
          <a:solidFill>
            <a:schemeClr val="bg1"/>
          </a:solidFill>
          <a:ln>
            <a:solidFill>
              <a:srgbClr val="00B0F0"/>
            </a:solidFill>
          </a:ln>
        </p:spPr>
        <p:txBody>
          <a:bodyPr wrap="square">
            <a:spAutoFit/>
          </a:bodyPr>
          <a:lstStyle/>
          <a:p>
            <a:endParaRPr lang="el-GR" sz="1400" b="1" i="1" dirty="0">
              <a:solidFill>
                <a:srgbClr val="000000"/>
              </a:solidFill>
              <a:effectLst/>
              <a:latin typeface="Verdana" panose="020B0604030504040204" pitchFamily="34" charset="0"/>
            </a:endParaRPr>
          </a:p>
          <a:p>
            <a:r>
              <a:rPr lang="el-GR" sz="1400" b="1" i="1" dirty="0">
                <a:solidFill>
                  <a:srgbClr val="000000"/>
                </a:solidFill>
                <a:effectLst/>
                <a:latin typeface="Verdana" panose="020B0604030504040204" pitchFamily="34" charset="0"/>
              </a:rPr>
              <a:t>Προσωποποίηση του Μεσολογγίου,</a:t>
            </a:r>
            <a:r>
              <a:rPr lang="en-US" sz="1600" b="1" i="1" dirty="0">
                <a:solidFill>
                  <a:srgbClr val="000000"/>
                </a:solidFill>
                <a:latin typeface="Verdana" panose="020B0604030504040204" pitchFamily="34" charset="0"/>
              </a:rPr>
              <a:t> </a:t>
            </a:r>
            <a:r>
              <a:rPr lang="el-GR" sz="1600" b="1" i="1" dirty="0">
                <a:solidFill>
                  <a:srgbClr val="000000"/>
                </a:solidFill>
                <a:effectLst/>
                <a:latin typeface="Verdana" panose="020B0604030504040204" pitchFamily="34" charset="0"/>
              </a:rPr>
              <a:t>Λούντβιχ φον </a:t>
            </a:r>
            <a:r>
              <a:rPr lang="el-GR" sz="1600" b="1" i="1" dirty="0" err="1">
                <a:solidFill>
                  <a:srgbClr val="000000"/>
                </a:solidFill>
                <a:effectLst/>
                <a:latin typeface="Verdana" panose="020B0604030504040204" pitchFamily="34" charset="0"/>
              </a:rPr>
              <a:t>Σβαντχάλερ</a:t>
            </a:r>
            <a:r>
              <a:rPr lang="el-GR" sz="1600" b="1" i="1" dirty="0">
                <a:solidFill>
                  <a:srgbClr val="000000"/>
                </a:solidFill>
                <a:effectLst/>
                <a:latin typeface="Verdana" panose="020B0604030504040204" pitchFamily="34" charset="0"/>
              </a:rPr>
              <a:t>,</a:t>
            </a:r>
            <a:endParaRPr lang="en-US" sz="1600" b="1" i="1" dirty="0">
              <a:solidFill>
                <a:srgbClr val="000000"/>
              </a:solidFill>
              <a:effectLst/>
              <a:latin typeface="Verdana" panose="020B0604030504040204" pitchFamily="34" charset="0"/>
            </a:endParaRPr>
          </a:p>
          <a:p>
            <a:br>
              <a:rPr lang="el-GR" sz="1600" b="1" i="1" dirty="0">
                <a:solidFill>
                  <a:srgbClr val="000000"/>
                </a:solidFill>
                <a:effectLst/>
                <a:latin typeface="Verdana" panose="020B0604030504040204" pitchFamily="34" charset="0"/>
              </a:rPr>
            </a:br>
            <a:r>
              <a:rPr lang="el-GR" sz="1600" b="1" i="1" dirty="0" err="1">
                <a:solidFill>
                  <a:srgbClr val="000000"/>
                </a:solidFill>
                <a:effectLst/>
                <a:latin typeface="Verdana" panose="020B0604030504040204" pitchFamily="34" charset="0"/>
              </a:rPr>
              <a:t>αιθ</a:t>
            </a:r>
            <a:r>
              <a:rPr lang="el-GR" sz="1600" b="1" i="1" dirty="0">
                <a:solidFill>
                  <a:srgbClr val="000000"/>
                </a:solidFill>
                <a:effectLst/>
                <a:latin typeface="Verdana" panose="020B0604030504040204" pitchFamily="34" charset="0"/>
              </a:rPr>
              <a:t>. Ελ. Βενιζέλος, Βουλή των Ελλήνων, τοιχογραφία</a:t>
            </a:r>
          </a:p>
          <a:p>
            <a:endParaRPr lang="el-GR" sz="1600" b="1" i="1" dirty="0">
              <a:solidFill>
                <a:srgbClr val="000000"/>
              </a:solidFill>
              <a:effectLst/>
              <a:latin typeface="Verdana" panose="020B0604030504040204" pitchFamily="34" charset="0"/>
            </a:endParaRPr>
          </a:p>
          <a:p>
            <a:endParaRPr lang="el-GR" sz="1600" i="1" dirty="0"/>
          </a:p>
        </p:txBody>
      </p:sp>
    </p:spTree>
    <p:extLst>
      <p:ext uri="{BB962C8B-B14F-4D97-AF65-F5344CB8AC3E}">
        <p14:creationId xmlns:p14="http://schemas.microsoft.com/office/powerpoint/2010/main" val="3271588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E9D62-4C9E-45DC-A0CB-2914BA316974}"/>
              </a:ext>
            </a:extLst>
          </p:cNvPr>
          <p:cNvSpPr txBox="1"/>
          <p:nvPr/>
        </p:nvSpPr>
        <p:spPr>
          <a:xfrm>
            <a:off x="1211802" y="394438"/>
            <a:ext cx="9547934" cy="6286593"/>
          </a:xfrm>
          <a:prstGeom prst="rect">
            <a:avLst/>
          </a:prstGeom>
          <a:solidFill>
            <a:schemeClr val="bg1">
              <a:lumMod val="95000"/>
            </a:schemeClr>
          </a:solidFill>
        </p:spPr>
        <p:txBody>
          <a:bodyPr wrap="square">
            <a:spAutoFit/>
          </a:bodyPr>
          <a:lstStyle/>
          <a:p>
            <a:pPr algn="just">
              <a:lnSpc>
                <a:spcPct val="150000"/>
              </a:lnSpc>
              <a:spcAft>
                <a:spcPts val="800"/>
              </a:spcAft>
            </a:pPr>
            <a:r>
              <a:rPr lang="el-GR"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Ιστορικό πλαίσιο</a:t>
            </a:r>
          </a:p>
          <a:p>
            <a:pPr algn="just">
              <a:lnSpc>
                <a:spcPct val="150000"/>
              </a:lnSpc>
              <a:spcAft>
                <a:spcPts val="800"/>
              </a:spcAft>
            </a:pPr>
            <a:endParaRPr lang="el-GR" b="1" i="1" u="sng"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l-G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Απο</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τον Απρίλιο του 1825 μέχρι τον Απρίλιο του 1826 οι Τούρκοι πολιορκούσαν το Μεσολόγγι. </a:t>
            </a:r>
          </a:p>
          <a:p>
            <a:pPr algn="just">
              <a:lnSpc>
                <a:spcPct val="150000"/>
              </a:lnSpc>
              <a:spcAft>
                <a:spcPts val="800"/>
              </a:spcAf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 </a:t>
            </a:r>
            <a:r>
              <a:rPr lang="el-G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μεσολογγίτες</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καταφέρνουν να αντέξουν για έναν ολόκληρο χρόνο για να υπερασπιστούν την πόλη και την ελευθερία τους. </a:t>
            </a:r>
          </a:p>
          <a:p>
            <a:pPr algn="just">
              <a:lnSpc>
                <a:spcPct val="150000"/>
              </a:lnSpc>
              <a:spcAft>
                <a:spcPts val="800"/>
              </a:spcAf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Στο τέλος, αποφασίζουν να κάνουν ηρωική έξοδο. </a:t>
            </a:r>
          </a:p>
          <a:p>
            <a:pPr algn="just">
              <a:lnSpc>
                <a:spcPct val="150000"/>
              </a:lnSpc>
              <a:spcAft>
                <a:spcPts val="800"/>
              </a:spcAf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Χιλιάδες Έλληνες σφαγιάστηκαν και μόνο πολύ λίγοι κατάφεραν να σωθούν. </a:t>
            </a:r>
          </a:p>
          <a:p>
            <a:pPr algn="just">
              <a:lnSpc>
                <a:spcPct val="150000"/>
              </a:lnSpc>
              <a:spcAft>
                <a:spcPts val="800"/>
              </a:spcAft>
            </a:pPr>
            <a:endParaRPr lang="el-GR"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a:t>
            </a:r>
            <a:r>
              <a:rPr lang="el-G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Έξοδος</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του Μεσολογγίου έγινε </a:t>
            </a:r>
            <a:r>
              <a:rPr lang="el-G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σύμβολο της ελληνικής επανάστασης σε όλη την Ευρώπη</a:t>
            </a:r>
            <a:r>
              <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l-G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600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eoellines.files.wordpress.com/2007/10/imnos_s.jpg">
            <a:extLst>
              <a:ext uri="{FF2B5EF4-FFF2-40B4-BE49-F238E27FC236}">
                <a16:creationId xmlns:a16="http://schemas.microsoft.com/office/drawing/2014/main" id="{DC37CEBB-26BB-4A78-AAFA-CA235B586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81" y="132539"/>
            <a:ext cx="9703293" cy="640142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18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345</TotalTime>
  <Words>3533</Words>
  <Application>Microsoft Office PowerPoint</Application>
  <PresentationFormat>Ευρεία οθόνη</PresentationFormat>
  <Paragraphs>394</Paragraphs>
  <Slides>47</Slides>
  <Notes>0</Notes>
  <HiddenSlides>0</HiddenSlides>
  <MMClips>0</MMClips>
  <ScaleCrop>false</ScaleCrop>
  <HeadingPairs>
    <vt:vector size="6" baseType="variant">
      <vt:variant>
        <vt:lpstr>Γραμματοσειρές που χρησιμοποιούνται</vt:lpstr>
      </vt:variant>
      <vt:variant>
        <vt:i4>17</vt:i4>
      </vt:variant>
      <vt:variant>
        <vt:lpstr>Θέμα</vt:lpstr>
      </vt:variant>
      <vt:variant>
        <vt:i4>1</vt:i4>
      </vt:variant>
      <vt:variant>
        <vt:lpstr>Τίτλοι διαφανειών</vt:lpstr>
      </vt:variant>
      <vt:variant>
        <vt:i4>47</vt:i4>
      </vt:variant>
    </vt:vector>
  </HeadingPairs>
  <TitlesOfParts>
    <vt:vector size="65" baseType="lpstr">
      <vt:lpstr>arial</vt:lpstr>
      <vt:lpstr>arial</vt:lpstr>
      <vt:lpstr>Calibri</vt:lpstr>
      <vt:lpstr>Georgia</vt:lpstr>
      <vt:lpstr>Helvetica Neue</vt:lpstr>
      <vt:lpstr>HelveticaNeue-Light</vt:lpstr>
      <vt:lpstr>Lucida Grande</vt:lpstr>
      <vt:lpstr>Myriad</vt:lpstr>
      <vt:lpstr>Pontano Sans</vt:lpstr>
      <vt:lpstr>Roboto</vt:lpstr>
      <vt:lpstr>Segoe UI</vt:lpstr>
      <vt:lpstr>Symbol</vt:lpstr>
      <vt:lpstr>Times New Roman</vt:lpstr>
      <vt:lpstr>Trebuchet MS</vt:lpstr>
      <vt:lpstr>Verdana</vt:lpstr>
      <vt:lpstr>Wingdings</vt:lpstr>
      <vt:lpstr>Wingdings 3</vt:lpstr>
      <vt:lpstr>Όψη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ΔΗΜΙΟΥΡΓΙΚΗ ΓΡΑΦΗ   ΔΡΑΣΤΗΡΙΟΤΗΤΑ 1   Ο Μεσολογγίτης παρουσιάζεται απελπισμένος, καθώς δεν μπορεί  να σηκώσει το όπλο του κι ο Αγαρηνός το ξέρει…   Διαβάστε τη σκέψη του και αποδώστε τη αναλυτικά σε ένα κείμενο 100 λέξεων.      </vt:lpstr>
      <vt:lpstr>ΔΗΜΙΟΥΡΓΙΚΗ ΓΡΑΦΗ   ΔΡΑΣΤΗΡΙΟΤΗΤΑ 2  Ελεύθεροι Πολιορκημένοι, ένα οξύμωρο σχήμα που αποδίδει άριστα την αγωνιστικότητα και τον δυναμισμό των Μεσολογγιτών.  Αποδώστε τον ηρωισμό τους με τρία δικά σας οξύμωρα:   α/…………………………………………………………………  β/…………………………………………………………………  γ/…………………………………………………………………</vt:lpstr>
      <vt:lpstr>ΔΗΜΙΟΥΡΓΙΚΗ ΓΡΑΦΗ  ΔΡΑΣΤΗΡΙΟΤΗΤΑ 3  Δημιουργήστε την ακροστιχίδα της Εξόδου:  Ε ---------------------------------------------- Ξ ---------------------------------------------- Ο ---------------------------------------------- Δ ---------------------------------------------- Ο ---------------------------------------------- Σ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User;ΤΑΣΙΟΠΟΥΛΟΥ</dc:creator>
  <cp:lastModifiedBy>User</cp:lastModifiedBy>
  <cp:revision>33</cp:revision>
  <dcterms:created xsi:type="dcterms:W3CDTF">2019-02-06T19:45:45Z</dcterms:created>
  <dcterms:modified xsi:type="dcterms:W3CDTF">2020-12-05T15:24:25Z</dcterms:modified>
</cp:coreProperties>
</file>