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>
        <p:scale>
          <a:sx n="76" d="100"/>
          <a:sy n="76" d="100"/>
        </p:scale>
        <p:origin x="144" y="4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6CEA3-1436-F33B-F7E1-CD826B9513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8CAF6F-C223-6FB0-D619-C7AA1D3731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8DDDD-C9EC-79BC-6245-285A17069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6A922-C61E-4FB3-B694-69618EC00911}" type="datetimeFigureOut">
              <a:rPr lang="el-GR" smtClean="0"/>
              <a:t>5/3/2025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87278-6ACC-CE9D-B4F9-0D5F870AC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45E343-0F55-9DA2-29F0-90784BBD8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9C4A-3196-4632-BB15-47B1C0C950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892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6C764-322D-18A4-C01C-8C05861D5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FB9A83-9F1A-29AC-C8DD-E98AFE9F11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C1B5F-7EFE-2C37-8790-4575F4D9E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6A922-C61E-4FB3-B694-69618EC00911}" type="datetimeFigureOut">
              <a:rPr lang="el-GR" smtClean="0"/>
              <a:t>5/3/2025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E2FEC-9087-D528-CA21-8C34918A3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84C210-695C-387E-B975-59779DA62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9C4A-3196-4632-BB15-47B1C0C950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3752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DCE058-CEBE-69EC-A0B7-E08CDAEC74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EE1A19-A2CE-F611-0023-604FFBC3F7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E25B2-5482-626A-BAA5-C52A44BF2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6A922-C61E-4FB3-B694-69618EC00911}" type="datetimeFigureOut">
              <a:rPr lang="el-GR" smtClean="0"/>
              <a:t>5/3/2025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526D6-EB47-7352-CBF8-437701E1B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7CB94-F43C-8AAC-EEBC-BFE47A3D6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9C4A-3196-4632-BB15-47B1C0C950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9535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264E4-F31B-537A-6AE4-3D366102F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FF8BC-2C97-D081-2E75-AC17FF187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DF426-7B99-31D6-7FBA-199BBEDEF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6A922-C61E-4FB3-B694-69618EC00911}" type="datetimeFigureOut">
              <a:rPr lang="el-GR" smtClean="0"/>
              <a:t>5/3/2025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332E0-4659-8F21-D560-A3AA409F9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25441-5C14-37BD-8824-6359F83FA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9C4A-3196-4632-BB15-47B1C0C950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1396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18C28-D1BF-1E86-FB6C-14701102C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F1D4DA-CE8B-6531-75F4-043566FD8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5BA2D6-3A36-4E8F-7BDD-66A5BC4F1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6A922-C61E-4FB3-B694-69618EC00911}" type="datetimeFigureOut">
              <a:rPr lang="el-GR" smtClean="0"/>
              <a:t>5/3/2025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6E0AC-1F3C-2571-9D99-548AAC626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25F93-E6A8-9BE3-5455-B74E02E45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9C4A-3196-4632-BB15-47B1C0C950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0329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6B965-46E9-09E5-93D4-F6229E716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9079E-038D-ED7C-5696-A8AFEF7783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BB5B30-7E55-E39C-065E-3389CE04C4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A894FB-60E9-AFEF-74C7-510AC25C0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6A922-C61E-4FB3-B694-69618EC00911}" type="datetimeFigureOut">
              <a:rPr lang="el-GR" smtClean="0"/>
              <a:t>5/3/2025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6225FA-F873-BED0-A82D-555A48DA9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92A122-0CAB-05F7-04DF-310D052F0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9C4A-3196-4632-BB15-47B1C0C950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7907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33477-C0D2-7571-B638-04616C919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FE7-AC80-3E6E-69F7-FCD52575E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5BB111-573E-9798-007D-563767A87C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7DFF76-1BE8-C778-E878-6FFB098FD6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20A23F-7F53-11CE-ECB1-15F8EA5A9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689D59-680C-3D4D-BBF2-7C3B55E24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6A922-C61E-4FB3-B694-69618EC00911}" type="datetimeFigureOut">
              <a:rPr lang="el-GR" smtClean="0"/>
              <a:t>5/3/2025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E81C55-E388-52AC-70D4-573834E5F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A538D6-1407-0F80-65D0-9878B38B5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9C4A-3196-4632-BB15-47B1C0C950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2330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7F04A-1E0C-8039-0A63-5129B8C51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A54AC9-EBBD-4B44-D789-293EC0895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6A922-C61E-4FB3-B694-69618EC00911}" type="datetimeFigureOut">
              <a:rPr lang="el-GR" smtClean="0"/>
              <a:t>5/3/2025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982BED-203F-B7D6-CD53-6AD406EE9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EAE1A7-3EF0-3426-60BF-534AD62E2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9C4A-3196-4632-BB15-47B1C0C950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775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287E9E-3735-61C5-CBD6-58E715247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6A922-C61E-4FB3-B694-69618EC00911}" type="datetimeFigureOut">
              <a:rPr lang="el-GR" smtClean="0"/>
              <a:t>5/3/2025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2D6274-3A63-E405-8F7C-D0E977BA6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F6B0FB-C17A-D8A4-1917-95526F31F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9C4A-3196-4632-BB15-47B1C0C950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4370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C236B-B35F-6ADD-6DCD-EAEE23A4C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5B8AB-98CD-0B61-5FC2-AF5DB8FE9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8B69FD-AC75-648C-E8E3-104F4B34B1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6313B2-2CE2-36CD-B40C-5E38087EA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6A922-C61E-4FB3-B694-69618EC00911}" type="datetimeFigureOut">
              <a:rPr lang="el-GR" smtClean="0"/>
              <a:t>5/3/2025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9A01A7-54E5-F123-8B7C-54D8DC7CC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93B681-FCFB-8DA8-07AC-FD1898CB4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9C4A-3196-4632-BB15-47B1C0C950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3010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D004C-04F5-9252-DFA4-5D1C1C65E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13DEEC-4AC6-2869-C261-B20C02184E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CDFD76-453B-7FF2-31F5-79A123FF81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B60DFB-0557-EE8B-90D1-364C2AA8E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6A922-C61E-4FB3-B694-69618EC00911}" type="datetimeFigureOut">
              <a:rPr lang="el-GR" smtClean="0"/>
              <a:t>5/3/2025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E04B6C-683F-6717-E3E7-4E4F7A7E1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D0415E-F625-8B1B-45A0-2199A7F25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9C4A-3196-4632-BB15-47B1C0C950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4792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C3D1-D11D-C9CA-3B23-FA16BAE5A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CEAD01-A52C-92B2-B87E-105B020FC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3CD08-4594-90F4-4113-42710C5872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6A922-C61E-4FB3-B694-69618EC00911}" type="datetimeFigureOut">
              <a:rPr lang="el-GR" smtClean="0"/>
              <a:t>5/3/2025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CEAFD-81D7-8AE9-88EA-22CC06A8EE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71A4B-9BA8-5E8E-E98D-EC7372B0D9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B9C4A-3196-4632-BB15-47B1C0C950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2533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eb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1CE11-D794-143A-DE29-EB4A5226FF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2295" y="3913270"/>
            <a:ext cx="9144000" cy="2387600"/>
          </a:xfrm>
        </p:spPr>
        <p:txBody>
          <a:bodyPr>
            <a:normAutofit/>
          </a:bodyPr>
          <a:lstStyle/>
          <a:p>
            <a:r>
              <a:rPr lang="el-GR" sz="4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"Ο Ελευθέριος Βενιζέλος πρωθυπουργός: η βενιζελική πολιτική της περιόδου 1910-1912"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F1E760-F0CE-FBBB-9DB2-F74EBAF1E3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19565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chemeClr val="bg1">
                <a:lumMod val="85000"/>
              </a:schemeClr>
            </a:gs>
            <a:gs pos="90000">
              <a:schemeClr val="accent4"/>
            </a:gs>
            <a:gs pos="83000">
              <a:schemeClr val="accent4"/>
            </a:gs>
            <a:gs pos="100000">
              <a:srgbClr val="FFC0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E732C-D0F5-48A7-A1EF-E46CE1F40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tx2"/>
                </a:solidFill>
              </a:rPr>
              <a:t>"Η Αντίδραση του Βενιζέλου μετά το Κίνημα στο Γουδί (1909)"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C8907-09C2-882B-F7EC-042BCDBB7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626" y="2331218"/>
            <a:ext cx="9365064" cy="39289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3200" dirty="0">
                <a:solidFill>
                  <a:srgbClr val="00B050"/>
                </a:solidFill>
              </a:rPr>
              <a:t>Ειδαμε στην προηγούμενη ενότητα οτι μετα το κινημα στο Γουδι το 1909, ο Σύνδεσμος κάλεσε τον Ελευθέριο Βενιζέλο ως πρωθυπουργό στην Αθήνα. </a:t>
            </a:r>
          </a:p>
          <a:p>
            <a:pPr marL="0" indent="0">
              <a:buNone/>
            </a:pPr>
            <a:r>
              <a:rPr lang="el-GR" sz="3200" dirty="0">
                <a:solidFill>
                  <a:srgbClr val="00B050"/>
                </a:solidFill>
              </a:rPr>
              <a:t>Εκείνος, όμως, αρνήθηκε! </a:t>
            </a:r>
          </a:p>
          <a:p>
            <a:pPr marL="0" indent="0">
              <a:buNone/>
            </a:pPr>
            <a:r>
              <a:rPr lang="el-GR" sz="3200" dirty="0">
                <a:solidFill>
                  <a:srgbClr val="00B050"/>
                </a:solidFill>
              </a:rPr>
              <a:t>Επιπλέον, δε συμφωνούσε με την κατάργηση της μοναρχίας, για να μην προκαλέσει διχασμό στο λαό σε τόσο κρίσιμες ώρες.</a:t>
            </a:r>
          </a:p>
        </p:txBody>
      </p:sp>
    </p:spTree>
    <p:extLst>
      <p:ext uri="{BB962C8B-B14F-4D97-AF65-F5344CB8AC3E}">
        <p14:creationId xmlns:p14="http://schemas.microsoft.com/office/powerpoint/2010/main" val="37848929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E94E7-8CC4-1936-20A4-BF38D556B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C00000"/>
                </a:solidFill>
              </a:rPr>
              <a:t>"Η Πολιτική Συμφωνία και η Άνοδος των Φιλελευθέρων"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23653-A2D1-A7FA-9FF5-44C42989512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Κατω απ' αυτές τις συνθήκες, ο </a:t>
            </a:r>
            <a:r>
              <a:rPr lang="el-GR" sz="3200" b="1" dirty="0">
                <a:solidFill>
                  <a:schemeClr val="tx2">
                    <a:lumMod val="75000"/>
                  </a:schemeClr>
                </a:solidFill>
              </a:rPr>
              <a:t>Σύνδεσμος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, ο </a:t>
            </a:r>
            <a:r>
              <a:rPr lang="el-GR" sz="3500" b="1" dirty="0">
                <a:solidFill>
                  <a:schemeClr val="tx2">
                    <a:lumMod val="75000"/>
                  </a:schemeClr>
                </a:solidFill>
              </a:rPr>
              <a:t>βασιλιάς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, τα </a:t>
            </a:r>
            <a:r>
              <a:rPr lang="el-GR" sz="3500" b="1" dirty="0">
                <a:solidFill>
                  <a:schemeClr val="tx2">
                    <a:lumMod val="75000"/>
                  </a:schemeClr>
                </a:solidFill>
              </a:rPr>
              <a:t>παλαιά κόμματα 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και ο </a:t>
            </a:r>
            <a:r>
              <a:rPr lang="el-GR" sz="3500" b="1" dirty="0">
                <a:solidFill>
                  <a:schemeClr val="tx2">
                    <a:lumMod val="75000"/>
                  </a:schemeClr>
                </a:solidFill>
              </a:rPr>
              <a:t>Βενιζέλος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 συμφώνησαν να γίνουν εκλογές για την ανάδειξη </a:t>
            </a:r>
            <a:r>
              <a:rPr lang="el-GR" i="1" u="sng" dirty="0">
                <a:solidFill>
                  <a:schemeClr val="tx2">
                    <a:lumMod val="75000"/>
                  </a:schemeClr>
                </a:solidFill>
              </a:rPr>
              <a:t>αναθεωρητικής</a:t>
            </a:r>
            <a:r>
              <a:rPr lang="el-GR" u="sng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και όχι συντακτικής Βουλής.</a:t>
            </a:r>
          </a:p>
          <a:p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 Ύστερα, μάλιστα, από δυο εκλογικές αναμετρήσεις θριάμβευσε το </a:t>
            </a:r>
            <a:r>
              <a:rPr lang="el-GR" sz="3500" dirty="0">
                <a:solidFill>
                  <a:schemeClr val="tx2">
                    <a:lumMod val="75000"/>
                  </a:schemeClr>
                </a:solidFill>
              </a:rPr>
              <a:t>κόμμα των Φιλελευθέρων 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που ιδρύθηκε από τον Ελ. Βενιζέλο.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C91DDD8-FEFC-233D-2E48-3EA747B2D6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19676775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4008-C9B3-BEE5-DEDE-81A497CCD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u="sng" dirty="0">
                <a:solidFill>
                  <a:schemeClr val="accent2">
                    <a:lumMod val="50000"/>
                  </a:schemeClr>
                </a:solidFill>
              </a:rPr>
              <a:t>"Καινοτομίες του Συντάγματος του 1911"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F2CBB77-C5E4-A61F-2274-2ADD561B81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566E7D8E-542B-0A23-2972-D90A3DD28DA7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838199" y="2039221"/>
            <a:ext cx="4507523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Προστασία των ατομικών ελευθεριών.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Δυνατότητα του κράτους να αφαιρεί μεγάλες εκτάσεις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  γης με αποζημίωση και απόδοσή   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  τους σε ακτήμονες.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Θέσπιση της μονιμότητας των δημοσίων υπαλλήλων.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Απαγόρευση σε στρατιωτικούς και δημοσίους υπαλλήλους να εκλέγονται βουλευτές.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Καθιέρωση της υποχρεωτικής και δωρεάν παιδείας.</a:t>
            </a:r>
          </a:p>
        </p:txBody>
      </p:sp>
    </p:spTree>
    <p:extLst>
      <p:ext uri="{BB962C8B-B14F-4D97-AF65-F5344CB8AC3E}">
        <p14:creationId xmlns:p14="http://schemas.microsoft.com/office/powerpoint/2010/main" val="6688725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AB3A2-C3C8-1933-F226-60EFAF875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Ρόλος των Φιλελευθέρων και των Κοινωνιολόγων στις Μεταρρυθμίσεις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5826C-AB10-1FA7-189D-8EE537EA3EA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Φυσικά, καταλυτικό ρόλο στην προώθηση των μεταρρυθμίσεων αυτών έπαιξε, εκτός από το κόμμα των </a:t>
            </a:r>
            <a:r>
              <a:rPr lang="el-GR" dirty="0">
                <a:solidFill>
                  <a:srgbClr val="FF0000"/>
                </a:solidFill>
              </a:rPr>
              <a:t>Φιλελευθέρων</a:t>
            </a:r>
            <a:r>
              <a:rPr lang="el-GR" dirty="0"/>
              <a:t> που πλειοψηφούσε, και η ολιγομελής ριζοσπαστική παράταξη των </a:t>
            </a:r>
            <a:r>
              <a:rPr lang="el-GR" dirty="0">
                <a:solidFill>
                  <a:srgbClr val="FF0000"/>
                </a:solidFill>
              </a:rPr>
              <a:t>Κοινωνιολόγων υπό την ηγεσία του</a:t>
            </a:r>
          </a:p>
          <a:p>
            <a:pPr marL="0" indent="0">
              <a:buNone/>
            </a:pPr>
            <a:r>
              <a:rPr lang="el-GR" dirty="0">
                <a:solidFill>
                  <a:srgbClr val="FF0000"/>
                </a:solidFill>
              </a:rPr>
              <a:t> </a:t>
            </a:r>
            <a:r>
              <a:rPr lang="el-GR" u="sng" dirty="0">
                <a:solidFill>
                  <a:srgbClr val="FF0000"/>
                </a:solidFill>
              </a:rPr>
              <a:t>Αλέξανδρου Παπαναστασίου.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6DA43FD-104F-CD04-8E29-2E21B2F1E9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363" y="1825625"/>
            <a:ext cx="3271273" cy="4351338"/>
          </a:xfrm>
        </p:spPr>
      </p:pic>
    </p:spTree>
    <p:extLst>
      <p:ext uri="{BB962C8B-B14F-4D97-AF65-F5344CB8AC3E}">
        <p14:creationId xmlns:p14="http://schemas.microsoft.com/office/powerpoint/2010/main" val="3694974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7828C-8191-AFEE-5EA8-5970DC03A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Αναδιοργάνωση Ενόπλων Δυνάμεων από τον Ελευθέριο Βενιζέλο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7A032-C2C0-295D-AAAC-832FFFD7B5F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endParaRPr lang="el-GR" sz="3600" dirty="0"/>
          </a:p>
          <a:p>
            <a:pPr>
              <a:buFont typeface="Wingdings" panose="05000000000000000000" pitchFamily="2" charset="2"/>
              <a:buChar char="v"/>
            </a:pPr>
            <a:r>
              <a:rPr lang="el-GR" sz="3600" dirty="0"/>
              <a:t>Ο Βενιζέλος αναδιοργάνωσε τις ένοπλες δυνάμεις και επανέφερε </a:t>
            </a:r>
            <a:r>
              <a:rPr lang="el-GR" sz="3600" u="sng" dirty="0"/>
              <a:t>το διάδοχο </a:t>
            </a:r>
            <a:r>
              <a:rPr lang="el-GR" sz="3600" u="sng" dirty="0">
                <a:solidFill>
                  <a:srgbClr val="FF0000"/>
                </a:solidFill>
              </a:rPr>
              <a:t>Κωνσταντίνο</a:t>
            </a:r>
            <a:r>
              <a:rPr lang="el-GR" sz="3600" u="sng" dirty="0"/>
              <a:t> στην ηγεσία του στρατού.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FBB6EAC-9862-CB22-4467-184BA58770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168" y="1825625"/>
            <a:ext cx="3061664" cy="4351338"/>
          </a:xfrm>
        </p:spPr>
      </p:pic>
    </p:spTree>
    <p:extLst>
      <p:ext uri="{BB962C8B-B14F-4D97-AF65-F5344CB8AC3E}">
        <p14:creationId xmlns:p14="http://schemas.microsoft.com/office/powerpoint/2010/main" val="42067329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384FF-FAE5-35F2-E604-1544C0096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Οραμα και Πολιτική του Ελευθέριου Βενιζέλου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9FCB1-CAD2-0211-AF9E-7778FB37D4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b="1" dirty="0"/>
              <a:t>Απώτερος Στόχος</a:t>
            </a:r>
            <a:r>
              <a:rPr lang="el-GR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Εμπλοκή της Ελλάδας σε πόλεμο εθνικών διεκδικήσεων.</a:t>
            </a:r>
          </a:p>
          <a:p>
            <a:r>
              <a:rPr lang="el-GR" b="1" dirty="0"/>
              <a:t>Πολιτικές Επιλογές</a:t>
            </a:r>
            <a:r>
              <a:rPr lang="el-GR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Συμβιβαστική στάση απέναντι στη μοναρχία.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Ενίσχυση των κοινωνικά ασθενέστερων τάξεων.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Ανασυγκρότηση και εκσυγχρονισμός του στρατού.</a:t>
            </a:r>
          </a:p>
          <a:p>
            <a:endParaRPr lang="el-G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BC44BC-E553-1F53-41BA-5C4B53ABDAB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l-GR" sz="1200" dirty="0">
              <a:solidFill>
                <a:srgbClr val="FF0000"/>
              </a:solidFill>
            </a:endParaRPr>
          </a:p>
          <a:p>
            <a:endParaRPr lang="el-GR" sz="1200" dirty="0">
              <a:solidFill>
                <a:srgbClr val="FF0000"/>
              </a:solidFill>
            </a:endParaRPr>
          </a:p>
          <a:p>
            <a:endParaRPr lang="el-GR" sz="1200" dirty="0">
              <a:solidFill>
                <a:srgbClr val="FF0000"/>
              </a:solidFill>
            </a:endParaRPr>
          </a:p>
          <a:p>
            <a:endParaRPr lang="el-GR" sz="1200" dirty="0">
              <a:solidFill>
                <a:srgbClr val="FF0000"/>
              </a:solidFill>
            </a:endParaRPr>
          </a:p>
          <a:p>
            <a:endParaRPr lang="el-GR" sz="1200" dirty="0">
              <a:solidFill>
                <a:srgbClr val="FF0000"/>
              </a:solidFill>
            </a:endParaRPr>
          </a:p>
          <a:p>
            <a:endParaRPr lang="el-GR" sz="1200" dirty="0">
              <a:solidFill>
                <a:srgbClr val="FF0000"/>
              </a:solidFill>
            </a:endParaRPr>
          </a:p>
          <a:p>
            <a:endParaRPr lang="el-GR" sz="1200" dirty="0">
              <a:solidFill>
                <a:srgbClr val="FF0000"/>
              </a:solidFill>
            </a:endParaRPr>
          </a:p>
          <a:p>
            <a:endParaRPr lang="el-GR" sz="1200" dirty="0">
              <a:solidFill>
                <a:srgbClr val="FF0000"/>
              </a:solidFill>
            </a:endParaRPr>
          </a:p>
          <a:p>
            <a:endParaRPr lang="el-GR" sz="1200" dirty="0">
              <a:solidFill>
                <a:srgbClr val="FF0000"/>
              </a:solidFill>
            </a:endParaRPr>
          </a:p>
          <a:p>
            <a:endParaRPr lang="el-GR" sz="1200" dirty="0">
              <a:solidFill>
                <a:srgbClr val="FF0000"/>
              </a:solidFill>
            </a:endParaRPr>
          </a:p>
          <a:p>
            <a:endParaRPr lang="el-GR" sz="1200" dirty="0">
              <a:solidFill>
                <a:srgbClr val="FF0000"/>
              </a:solidFill>
            </a:endParaRPr>
          </a:p>
          <a:p>
            <a:endParaRPr lang="el-GR" sz="1200" dirty="0">
              <a:solidFill>
                <a:srgbClr val="FF0000"/>
              </a:solidFill>
            </a:endParaRPr>
          </a:p>
          <a:p>
            <a:endParaRPr lang="el-GR" sz="1200" dirty="0">
              <a:solidFill>
                <a:srgbClr val="FF0000"/>
              </a:solidFill>
            </a:endParaRPr>
          </a:p>
          <a:p>
            <a:endParaRPr lang="el-GR" sz="1200" dirty="0">
              <a:solidFill>
                <a:srgbClr val="FF0000"/>
              </a:solidFill>
            </a:endParaRPr>
          </a:p>
          <a:p>
            <a:endParaRPr lang="el-GR" sz="1200" dirty="0">
              <a:solidFill>
                <a:srgbClr val="FF0000"/>
              </a:solidFill>
            </a:endParaRPr>
          </a:p>
          <a:p>
            <a:endParaRPr lang="el-GR" sz="1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FF0000"/>
                </a:solidFill>
              </a:rPr>
              <a:t>https://www.venizelos-foundation.gr/el/eleftherios-venizelos-2/fotografiko-lefkoma/venizelos41/</a:t>
            </a:r>
            <a:endParaRPr lang="el-GR" sz="1200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93ECE5-AB95-30BA-B680-6A6E850DB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0703" y="939406"/>
            <a:ext cx="3426488" cy="475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2675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69C39-13C7-064C-A707-F634C4172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7030A0"/>
                </a:solidFill>
              </a:rPr>
              <a:t>Ο Θρίαμβος των Φιλελευθέρων στις Εκλογές του 1912</a:t>
            </a:r>
            <a:r>
              <a:rPr lang="el-GR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DB992-84E0-8DEA-430E-D810A8C53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1825"/>
            <a:ext cx="3763945" cy="41851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Ο Ελ. Βενιζέλος κέρδισε την εμπιστοσύνη του ελληνικού λαού καιστις εκλογές του Μαρτίου 1912 το κόμμα των Φιλελεύθερων θριάμβευσε.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5C34D6-B59A-A4F1-4A4B-81C830946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522" y="1991825"/>
            <a:ext cx="4185138" cy="418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797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346</Words>
  <Application>Microsoft Office PowerPoint</Application>
  <PresentationFormat>Widescreen</PresentationFormat>
  <Paragraphs>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Theme</vt:lpstr>
      <vt:lpstr>"Ο Ελευθέριος Βενιζέλος πρωθυπουργός: η βενιζελική πολιτική της περιόδου 1910-1912"</vt:lpstr>
      <vt:lpstr>"Η Αντίδραση του Βενιζέλου μετά το Κίνημα στο Γουδί (1909)"</vt:lpstr>
      <vt:lpstr>"Η Πολιτική Συμφωνία και η Άνοδος των Φιλελευθέρων"</vt:lpstr>
      <vt:lpstr>"Καινοτομίες του Συντάγματος του 1911"</vt:lpstr>
      <vt:lpstr>Ρόλος των Φιλελευθέρων και των Κοινωνιολόγων στις Μεταρρυθμίσεις</vt:lpstr>
      <vt:lpstr>Αναδιοργάνωση Ενόπλων Δυνάμεων από τον Ελευθέριο Βενιζέλο</vt:lpstr>
      <vt:lpstr>Οραμα και Πολιτική του Ελευθέριου Βενιζέλου</vt:lpstr>
      <vt:lpstr>Ο Θρίαμβος των Φιλελευθέρων στις Εκλογές του 1912.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Περσεφόνη Καλαμπάκα</dc:creator>
  <cp:lastModifiedBy>Περσεφόνη Καλαμπάκα</cp:lastModifiedBy>
  <cp:revision>1</cp:revision>
  <dcterms:created xsi:type="dcterms:W3CDTF">2025-03-05T23:07:53Z</dcterms:created>
  <dcterms:modified xsi:type="dcterms:W3CDTF">2025-03-05T23:38:05Z</dcterms:modified>
</cp:coreProperties>
</file>