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62213"/>
                </a:solidFill>
                <a:latin typeface="Microsoft JhengHei UI"/>
                <a:cs typeface="Microsoft JhengHei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108" y="352037"/>
            <a:ext cx="819905" cy="1371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108" y="489191"/>
            <a:ext cx="819905" cy="1386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108" y="627875"/>
            <a:ext cx="819905" cy="1386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108" y="766559"/>
            <a:ext cx="819905" cy="1386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108" y="905243"/>
            <a:ext cx="699516" cy="1386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108" y="1043927"/>
            <a:ext cx="560832" cy="12802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77108" y="352037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19">
                <a:moveTo>
                  <a:pt x="819905" y="0"/>
                </a:moveTo>
                <a:lnTo>
                  <a:pt x="818513" y="48156"/>
                </a:lnTo>
                <a:lnTo>
                  <a:pt x="814387" y="95582"/>
                </a:lnTo>
                <a:lnTo>
                  <a:pt x="807604" y="142201"/>
                </a:lnTo>
                <a:lnTo>
                  <a:pt x="798241" y="187936"/>
                </a:lnTo>
                <a:lnTo>
                  <a:pt x="786376" y="232709"/>
                </a:lnTo>
                <a:lnTo>
                  <a:pt x="772085" y="276444"/>
                </a:lnTo>
                <a:lnTo>
                  <a:pt x="755446" y="319063"/>
                </a:lnTo>
                <a:lnTo>
                  <a:pt x="736535" y="360490"/>
                </a:lnTo>
                <a:lnTo>
                  <a:pt x="715430" y="400647"/>
                </a:lnTo>
                <a:lnTo>
                  <a:pt x="692208" y="439457"/>
                </a:lnTo>
                <a:lnTo>
                  <a:pt x="666946" y="476844"/>
                </a:lnTo>
                <a:lnTo>
                  <a:pt x="639720" y="512730"/>
                </a:lnTo>
                <a:lnTo>
                  <a:pt x="610609" y="547038"/>
                </a:lnTo>
                <a:lnTo>
                  <a:pt x="579688" y="579691"/>
                </a:lnTo>
                <a:lnTo>
                  <a:pt x="547035" y="610612"/>
                </a:lnTo>
                <a:lnTo>
                  <a:pt x="512728" y="639724"/>
                </a:lnTo>
                <a:lnTo>
                  <a:pt x="476842" y="666950"/>
                </a:lnTo>
                <a:lnTo>
                  <a:pt x="439456" y="692213"/>
                </a:lnTo>
                <a:lnTo>
                  <a:pt x="400646" y="715435"/>
                </a:lnTo>
                <a:lnTo>
                  <a:pt x="360489" y="736540"/>
                </a:lnTo>
                <a:lnTo>
                  <a:pt x="319062" y="755451"/>
                </a:lnTo>
                <a:lnTo>
                  <a:pt x="276443" y="772090"/>
                </a:lnTo>
                <a:lnTo>
                  <a:pt x="232709" y="786381"/>
                </a:lnTo>
                <a:lnTo>
                  <a:pt x="187935" y="798247"/>
                </a:lnTo>
                <a:lnTo>
                  <a:pt x="142201" y="807609"/>
                </a:lnTo>
                <a:lnTo>
                  <a:pt x="95582" y="814393"/>
                </a:lnTo>
                <a:lnTo>
                  <a:pt x="48156" y="818519"/>
                </a:lnTo>
                <a:lnTo>
                  <a:pt x="0" y="819911"/>
                </a:lnTo>
                <a:lnTo>
                  <a:pt x="0" y="0"/>
                </a:lnTo>
                <a:lnTo>
                  <a:pt x="81990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6604" y="380993"/>
            <a:ext cx="701033" cy="10972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10018" y="408425"/>
            <a:ext cx="284988" cy="8229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7920" y="490715"/>
            <a:ext cx="284988" cy="13868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10018" y="490715"/>
            <a:ext cx="423672" cy="13868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9236" y="629399"/>
            <a:ext cx="284988" cy="13868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87386" y="629399"/>
            <a:ext cx="284988" cy="13868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7984" y="768083"/>
            <a:ext cx="257556" cy="13868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26070" y="768083"/>
            <a:ext cx="233171" cy="13868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26070" y="906767"/>
            <a:ext cx="233171" cy="13868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64754" y="1045451"/>
            <a:ext cx="94487" cy="41605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7984" y="906767"/>
            <a:ext cx="118878" cy="83210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26070" y="1461503"/>
            <a:ext cx="233171" cy="13868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26070" y="1600184"/>
            <a:ext cx="233171" cy="13868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39236" y="1600184"/>
            <a:ext cx="146304" cy="27736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7386" y="1738868"/>
            <a:ext cx="284988" cy="13868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77920" y="1738868"/>
            <a:ext cx="146304" cy="27736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16604" y="1877552"/>
            <a:ext cx="284988" cy="13868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10018" y="1877552"/>
            <a:ext cx="423672" cy="13868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16604" y="2016236"/>
            <a:ext cx="701033" cy="9602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10018" y="2016236"/>
            <a:ext cx="284988" cy="68595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941700" y="37032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851909" y="0"/>
                </a:moveTo>
                <a:lnTo>
                  <a:pt x="803674" y="1347"/>
                </a:lnTo>
                <a:lnTo>
                  <a:pt x="756131" y="5340"/>
                </a:lnTo>
                <a:lnTo>
                  <a:pt x="709354" y="11907"/>
                </a:lnTo>
                <a:lnTo>
                  <a:pt x="663414" y="20977"/>
                </a:lnTo>
                <a:lnTo>
                  <a:pt x="618385" y="32477"/>
                </a:lnTo>
                <a:lnTo>
                  <a:pt x="574340" y="46335"/>
                </a:lnTo>
                <a:lnTo>
                  <a:pt x="531350" y="62480"/>
                </a:lnTo>
                <a:lnTo>
                  <a:pt x="489489" y="80839"/>
                </a:lnTo>
                <a:lnTo>
                  <a:pt x="448830" y="101340"/>
                </a:lnTo>
                <a:lnTo>
                  <a:pt x="409446" y="123912"/>
                </a:lnTo>
                <a:lnTo>
                  <a:pt x="371408" y="148481"/>
                </a:lnTo>
                <a:lnTo>
                  <a:pt x="334790" y="174978"/>
                </a:lnTo>
                <a:lnTo>
                  <a:pt x="299665" y="203328"/>
                </a:lnTo>
                <a:lnTo>
                  <a:pt x="266105" y="233461"/>
                </a:lnTo>
                <a:lnTo>
                  <a:pt x="234183" y="265304"/>
                </a:lnTo>
                <a:lnTo>
                  <a:pt x="203972" y="298786"/>
                </a:lnTo>
                <a:lnTo>
                  <a:pt x="175544" y="333834"/>
                </a:lnTo>
                <a:lnTo>
                  <a:pt x="148973" y="370377"/>
                </a:lnTo>
                <a:lnTo>
                  <a:pt x="124330" y="408342"/>
                </a:lnTo>
                <a:lnTo>
                  <a:pt x="101689" y="447658"/>
                </a:lnTo>
                <a:lnTo>
                  <a:pt x="81123" y="488252"/>
                </a:lnTo>
                <a:lnTo>
                  <a:pt x="62703" y="530052"/>
                </a:lnTo>
                <a:lnTo>
                  <a:pt x="46504" y="572987"/>
                </a:lnTo>
                <a:lnTo>
                  <a:pt x="32597" y="616985"/>
                </a:lnTo>
                <a:lnTo>
                  <a:pt x="21056" y="661973"/>
                </a:lnTo>
                <a:lnTo>
                  <a:pt x="11953" y="707880"/>
                </a:lnTo>
                <a:lnTo>
                  <a:pt x="5361" y="754633"/>
                </a:lnTo>
                <a:lnTo>
                  <a:pt x="1352" y="802161"/>
                </a:lnTo>
                <a:lnTo>
                  <a:pt x="0" y="850391"/>
                </a:lnTo>
                <a:lnTo>
                  <a:pt x="1352" y="898775"/>
                </a:lnTo>
                <a:lnTo>
                  <a:pt x="5361" y="946445"/>
                </a:lnTo>
                <a:lnTo>
                  <a:pt x="11953" y="993331"/>
                </a:lnTo>
                <a:lnTo>
                  <a:pt x="21056" y="1039360"/>
                </a:lnTo>
                <a:lnTo>
                  <a:pt x="32597" y="1084461"/>
                </a:lnTo>
                <a:lnTo>
                  <a:pt x="46504" y="1128562"/>
                </a:lnTo>
                <a:lnTo>
                  <a:pt x="62703" y="1171593"/>
                </a:lnTo>
                <a:lnTo>
                  <a:pt x="81123" y="1213480"/>
                </a:lnTo>
                <a:lnTo>
                  <a:pt x="101689" y="1254153"/>
                </a:lnTo>
                <a:lnTo>
                  <a:pt x="124330" y="1293541"/>
                </a:lnTo>
                <a:lnTo>
                  <a:pt x="148973" y="1331570"/>
                </a:lnTo>
                <a:lnTo>
                  <a:pt x="175544" y="1368170"/>
                </a:lnTo>
                <a:lnTo>
                  <a:pt x="203972" y="1403270"/>
                </a:lnTo>
                <a:lnTo>
                  <a:pt x="234183" y="1436797"/>
                </a:lnTo>
                <a:lnTo>
                  <a:pt x="266105" y="1468680"/>
                </a:lnTo>
                <a:lnTo>
                  <a:pt x="299665" y="1498847"/>
                </a:lnTo>
                <a:lnTo>
                  <a:pt x="334790" y="1527227"/>
                </a:lnTo>
                <a:lnTo>
                  <a:pt x="371408" y="1553748"/>
                </a:lnTo>
                <a:lnTo>
                  <a:pt x="409446" y="1578339"/>
                </a:lnTo>
                <a:lnTo>
                  <a:pt x="448830" y="1600927"/>
                </a:lnTo>
                <a:lnTo>
                  <a:pt x="489489" y="1621442"/>
                </a:lnTo>
                <a:lnTo>
                  <a:pt x="531350" y="1639811"/>
                </a:lnTo>
                <a:lnTo>
                  <a:pt x="574340" y="1655964"/>
                </a:lnTo>
                <a:lnTo>
                  <a:pt x="618385" y="1669828"/>
                </a:lnTo>
                <a:lnTo>
                  <a:pt x="663414" y="1681332"/>
                </a:lnTo>
                <a:lnTo>
                  <a:pt x="709354" y="1690404"/>
                </a:lnTo>
                <a:lnTo>
                  <a:pt x="756131" y="1696973"/>
                </a:lnTo>
                <a:lnTo>
                  <a:pt x="803674" y="1700966"/>
                </a:lnTo>
                <a:lnTo>
                  <a:pt x="851909" y="1702314"/>
                </a:lnTo>
                <a:lnTo>
                  <a:pt x="900292" y="1700966"/>
                </a:lnTo>
                <a:lnTo>
                  <a:pt x="947962" y="1696973"/>
                </a:lnTo>
                <a:lnTo>
                  <a:pt x="994847" y="1690404"/>
                </a:lnTo>
                <a:lnTo>
                  <a:pt x="1040875" y="1681332"/>
                </a:lnTo>
                <a:lnTo>
                  <a:pt x="1085976" y="1669828"/>
                </a:lnTo>
                <a:lnTo>
                  <a:pt x="1130077" y="1655964"/>
                </a:lnTo>
                <a:lnTo>
                  <a:pt x="1173107" y="1639811"/>
                </a:lnTo>
                <a:lnTo>
                  <a:pt x="1214994" y="1621442"/>
                </a:lnTo>
                <a:lnTo>
                  <a:pt x="1255667" y="1600927"/>
                </a:lnTo>
                <a:lnTo>
                  <a:pt x="1295054" y="1578339"/>
                </a:lnTo>
                <a:lnTo>
                  <a:pt x="1333083" y="1553748"/>
                </a:lnTo>
                <a:lnTo>
                  <a:pt x="1369683" y="1527227"/>
                </a:lnTo>
                <a:lnTo>
                  <a:pt x="1404783" y="1498847"/>
                </a:lnTo>
                <a:lnTo>
                  <a:pt x="1438310" y="1468680"/>
                </a:lnTo>
                <a:lnTo>
                  <a:pt x="1470192" y="1436797"/>
                </a:lnTo>
                <a:lnTo>
                  <a:pt x="1500359" y="1403270"/>
                </a:lnTo>
                <a:lnTo>
                  <a:pt x="1528739" y="1368170"/>
                </a:lnTo>
                <a:lnTo>
                  <a:pt x="1555260" y="1331570"/>
                </a:lnTo>
                <a:lnTo>
                  <a:pt x="1579851" y="1293541"/>
                </a:lnTo>
                <a:lnTo>
                  <a:pt x="1602439" y="1254153"/>
                </a:lnTo>
                <a:lnTo>
                  <a:pt x="1622954" y="1213480"/>
                </a:lnTo>
                <a:lnTo>
                  <a:pt x="1641323" y="1171593"/>
                </a:lnTo>
                <a:lnTo>
                  <a:pt x="1657476" y="1128562"/>
                </a:lnTo>
                <a:lnTo>
                  <a:pt x="1671340" y="1084461"/>
                </a:lnTo>
                <a:lnTo>
                  <a:pt x="1682844" y="1039360"/>
                </a:lnTo>
                <a:lnTo>
                  <a:pt x="1691916" y="993331"/>
                </a:lnTo>
                <a:lnTo>
                  <a:pt x="1698484" y="946445"/>
                </a:lnTo>
                <a:lnTo>
                  <a:pt x="1702478" y="898775"/>
                </a:lnTo>
                <a:lnTo>
                  <a:pt x="1703825" y="850391"/>
                </a:lnTo>
                <a:lnTo>
                  <a:pt x="1702478" y="802161"/>
                </a:lnTo>
                <a:lnTo>
                  <a:pt x="1698484" y="754633"/>
                </a:lnTo>
                <a:lnTo>
                  <a:pt x="1691916" y="707880"/>
                </a:lnTo>
                <a:lnTo>
                  <a:pt x="1682844" y="661973"/>
                </a:lnTo>
                <a:lnTo>
                  <a:pt x="1671340" y="616985"/>
                </a:lnTo>
                <a:lnTo>
                  <a:pt x="1657476" y="572987"/>
                </a:lnTo>
                <a:lnTo>
                  <a:pt x="1641323" y="530052"/>
                </a:lnTo>
                <a:lnTo>
                  <a:pt x="1622954" y="488252"/>
                </a:lnTo>
                <a:lnTo>
                  <a:pt x="1602439" y="447658"/>
                </a:lnTo>
                <a:lnTo>
                  <a:pt x="1579851" y="408342"/>
                </a:lnTo>
                <a:lnTo>
                  <a:pt x="1555260" y="370377"/>
                </a:lnTo>
                <a:lnTo>
                  <a:pt x="1528739" y="333834"/>
                </a:lnTo>
                <a:lnTo>
                  <a:pt x="1500359" y="298786"/>
                </a:lnTo>
                <a:lnTo>
                  <a:pt x="1470192" y="265304"/>
                </a:lnTo>
                <a:lnTo>
                  <a:pt x="1438310" y="233461"/>
                </a:lnTo>
                <a:lnTo>
                  <a:pt x="1404783" y="203328"/>
                </a:lnTo>
                <a:lnTo>
                  <a:pt x="1369683" y="174978"/>
                </a:lnTo>
                <a:lnTo>
                  <a:pt x="1333083" y="148481"/>
                </a:lnTo>
                <a:lnTo>
                  <a:pt x="1295054" y="123912"/>
                </a:lnTo>
                <a:lnTo>
                  <a:pt x="1255667" y="101340"/>
                </a:lnTo>
                <a:lnTo>
                  <a:pt x="1214994" y="80839"/>
                </a:lnTo>
                <a:lnTo>
                  <a:pt x="1173107" y="62480"/>
                </a:lnTo>
                <a:lnTo>
                  <a:pt x="1130077" y="46335"/>
                </a:lnTo>
                <a:lnTo>
                  <a:pt x="1085976" y="32477"/>
                </a:lnTo>
                <a:lnTo>
                  <a:pt x="1040875" y="20977"/>
                </a:lnTo>
                <a:lnTo>
                  <a:pt x="994847" y="11907"/>
                </a:lnTo>
                <a:lnTo>
                  <a:pt x="947962" y="5340"/>
                </a:lnTo>
                <a:lnTo>
                  <a:pt x="900292" y="1347"/>
                </a:lnTo>
                <a:lnTo>
                  <a:pt x="851909" y="0"/>
                </a:lnTo>
                <a:close/>
              </a:path>
            </a:pathLst>
          </a:custGeom>
          <a:ln w="27304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52375" y="1395977"/>
            <a:ext cx="1133859" cy="1139958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785990" y="347465"/>
            <a:ext cx="8132445" cy="6859905"/>
          </a:xfrm>
          <a:custGeom>
            <a:avLst/>
            <a:gdLst/>
            <a:ahLst/>
            <a:cxnLst/>
            <a:rect l="l" t="t" r="r" b="b"/>
            <a:pathLst>
              <a:path w="8132445" h="6859905">
                <a:moveTo>
                  <a:pt x="8132063" y="6859523"/>
                </a:moveTo>
                <a:lnTo>
                  <a:pt x="8132063" y="0"/>
                </a:lnTo>
                <a:lnTo>
                  <a:pt x="0" y="0"/>
                </a:lnTo>
                <a:lnTo>
                  <a:pt x="0" y="6859523"/>
                </a:lnTo>
                <a:lnTo>
                  <a:pt x="8132063" y="6859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750938" y="348989"/>
            <a:ext cx="73151" cy="6858005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787514" y="347465"/>
            <a:ext cx="73660" cy="6859905"/>
          </a:xfrm>
          <a:custGeom>
            <a:avLst/>
            <a:gdLst/>
            <a:ahLst/>
            <a:cxnLst/>
            <a:rect l="l" t="t" r="r" b="b"/>
            <a:pathLst>
              <a:path w="73660" h="6859905">
                <a:moveTo>
                  <a:pt x="73151" y="6859523"/>
                </a:moveTo>
                <a:lnTo>
                  <a:pt x="73151" y="0"/>
                </a:lnTo>
                <a:lnTo>
                  <a:pt x="0" y="0"/>
                </a:lnTo>
                <a:lnTo>
                  <a:pt x="0" y="6859523"/>
                </a:lnTo>
                <a:lnTo>
                  <a:pt x="73151" y="6859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89994" y="1761744"/>
            <a:ext cx="225552" cy="219455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924674" y="1687067"/>
            <a:ext cx="76199" cy="777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62213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916" y="350005"/>
            <a:ext cx="8227566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62213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2299" y="2808222"/>
            <a:ext cx="844880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62213"/>
                </a:solidFill>
                <a:latin typeface="Microsoft JhengHei UI"/>
                <a:cs typeface="Microsoft JhengHei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0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59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2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5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29.png"/><Relationship Id="rId35" Type="http://schemas.openxmlformats.org/officeDocument/2006/relationships/image" Target="../media/image6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26" Type="http://schemas.openxmlformats.org/officeDocument/2006/relationships/image" Target="../media/image291.png"/><Relationship Id="rId3" Type="http://schemas.openxmlformats.org/officeDocument/2006/relationships/image" Target="../media/image268.png"/><Relationship Id="rId21" Type="http://schemas.openxmlformats.org/officeDocument/2006/relationships/image" Target="../media/image286.png"/><Relationship Id="rId34" Type="http://schemas.openxmlformats.org/officeDocument/2006/relationships/image" Target="../media/image297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5" Type="http://schemas.openxmlformats.org/officeDocument/2006/relationships/image" Target="../media/image290.png"/><Relationship Id="rId33" Type="http://schemas.openxmlformats.org/officeDocument/2006/relationships/image" Target="../media/image296.png"/><Relationship Id="rId2" Type="http://schemas.openxmlformats.org/officeDocument/2006/relationships/image" Target="../media/image267.png"/><Relationship Id="rId16" Type="http://schemas.openxmlformats.org/officeDocument/2006/relationships/image" Target="../media/image281.png"/><Relationship Id="rId20" Type="http://schemas.openxmlformats.org/officeDocument/2006/relationships/image" Target="../media/image285.png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24" Type="http://schemas.openxmlformats.org/officeDocument/2006/relationships/image" Target="../media/image289.png"/><Relationship Id="rId32" Type="http://schemas.openxmlformats.org/officeDocument/2006/relationships/image" Target="../media/image295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23" Type="http://schemas.openxmlformats.org/officeDocument/2006/relationships/image" Target="../media/image288.png"/><Relationship Id="rId28" Type="http://schemas.openxmlformats.org/officeDocument/2006/relationships/image" Target="../media/image27.png"/><Relationship Id="rId10" Type="http://schemas.openxmlformats.org/officeDocument/2006/relationships/image" Target="../media/image275.png"/><Relationship Id="rId19" Type="http://schemas.openxmlformats.org/officeDocument/2006/relationships/image" Target="../media/image284.png"/><Relationship Id="rId31" Type="http://schemas.openxmlformats.org/officeDocument/2006/relationships/image" Target="../media/image294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Relationship Id="rId22" Type="http://schemas.openxmlformats.org/officeDocument/2006/relationships/image" Target="../media/image287.png"/><Relationship Id="rId27" Type="http://schemas.openxmlformats.org/officeDocument/2006/relationships/image" Target="../media/image292.png"/><Relationship Id="rId30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34" Type="http://schemas.openxmlformats.org/officeDocument/2006/relationships/image" Target="../media/image327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33" Type="http://schemas.openxmlformats.org/officeDocument/2006/relationships/image" Target="../media/image326.png"/><Relationship Id="rId38" Type="http://schemas.openxmlformats.org/officeDocument/2006/relationships/image" Target="../media/image331.png"/><Relationship Id="rId2" Type="http://schemas.openxmlformats.org/officeDocument/2006/relationships/image" Target="../media/image298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29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24" Type="http://schemas.openxmlformats.org/officeDocument/2006/relationships/image" Target="../media/image320.png"/><Relationship Id="rId32" Type="http://schemas.openxmlformats.org/officeDocument/2006/relationships/image" Target="../media/image295.png"/><Relationship Id="rId37" Type="http://schemas.openxmlformats.org/officeDocument/2006/relationships/image" Target="../media/image330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png"/><Relationship Id="rId28" Type="http://schemas.openxmlformats.org/officeDocument/2006/relationships/image" Target="../media/image27.png"/><Relationship Id="rId36" Type="http://schemas.openxmlformats.org/officeDocument/2006/relationships/image" Target="../media/image329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31" Type="http://schemas.openxmlformats.org/officeDocument/2006/relationships/image" Target="../media/image325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Relationship Id="rId27" Type="http://schemas.openxmlformats.org/officeDocument/2006/relationships/image" Target="../media/image323.png"/><Relationship Id="rId30" Type="http://schemas.openxmlformats.org/officeDocument/2006/relationships/image" Target="../media/image29.png"/><Relationship Id="rId35" Type="http://schemas.openxmlformats.org/officeDocument/2006/relationships/image" Target="../media/image3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13" Type="http://schemas.openxmlformats.org/officeDocument/2006/relationships/image" Target="../media/image343.png"/><Relationship Id="rId18" Type="http://schemas.openxmlformats.org/officeDocument/2006/relationships/image" Target="../media/image348.png"/><Relationship Id="rId26" Type="http://schemas.openxmlformats.org/officeDocument/2006/relationships/image" Target="../media/image356.png"/><Relationship Id="rId3" Type="http://schemas.openxmlformats.org/officeDocument/2006/relationships/image" Target="../media/image333.png"/><Relationship Id="rId21" Type="http://schemas.openxmlformats.org/officeDocument/2006/relationships/image" Target="../media/image351.png"/><Relationship Id="rId34" Type="http://schemas.openxmlformats.org/officeDocument/2006/relationships/image" Target="../media/image361.png"/><Relationship Id="rId7" Type="http://schemas.openxmlformats.org/officeDocument/2006/relationships/image" Target="../media/image337.png"/><Relationship Id="rId12" Type="http://schemas.openxmlformats.org/officeDocument/2006/relationships/image" Target="../media/image342.png"/><Relationship Id="rId17" Type="http://schemas.openxmlformats.org/officeDocument/2006/relationships/image" Target="../media/image347.png"/><Relationship Id="rId25" Type="http://schemas.openxmlformats.org/officeDocument/2006/relationships/image" Target="../media/image355.png"/><Relationship Id="rId33" Type="http://schemas.openxmlformats.org/officeDocument/2006/relationships/image" Target="../media/image360.png"/><Relationship Id="rId2" Type="http://schemas.openxmlformats.org/officeDocument/2006/relationships/image" Target="../media/image332.png"/><Relationship Id="rId16" Type="http://schemas.openxmlformats.org/officeDocument/2006/relationships/image" Target="../media/image346.png"/><Relationship Id="rId20" Type="http://schemas.openxmlformats.org/officeDocument/2006/relationships/image" Target="../media/image350.png"/><Relationship Id="rId29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11" Type="http://schemas.openxmlformats.org/officeDocument/2006/relationships/image" Target="../media/image341.png"/><Relationship Id="rId24" Type="http://schemas.openxmlformats.org/officeDocument/2006/relationships/image" Target="../media/image354.png"/><Relationship Id="rId32" Type="http://schemas.openxmlformats.org/officeDocument/2006/relationships/image" Target="../media/image295.png"/><Relationship Id="rId5" Type="http://schemas.openxmlformats.org/officeDocument/2006/relationships/image" Target="../media/image335.png"/><Relationship Id="rId15" Type="http://schemas.openxmlformats.org/officeDocument/2006/relationships/image" Target="../media/image345.png"/><Relationship Id="rId23" Type="http://schemas.openxmlformats.org/officeDocument/2006/relationships/image" Target="../media/image353.png"/><Relationship Id="rId28" Type="http://schemas.openxmlformats.org/officeDocument/2006/relationships/image" Target="../media/image27.png"/><Relationship Id="rId36" Type="http://schemas.openxmlformats.org/officeDocument/2006/relationships/image" Target="../media/image363.png"/><Relationship Id="rId10" Type="http://schemas.openxmlformats.org/officeDocument/2006/relationships/image" Target="../media/image340.png"/><Relationship Id="rId19" Type="http://schemas.openxmlformats.org/officeDocument/2006/relationships/image" Target="../media/image349.png"/><Relationship Id="rId31" Type="http://schemas.openxmlformats.org/officeDocument/2006/relationships/image" Target="../media/image359.png"/><Relationship Id="rId4" Type="http://schemas.openxmlformats.org/officeDocument/2006/relationships/image" Target="../media/image334.png"/><Relationship Id="rId9" Type="http://schemas.openxmlformats.org/officeDocument/2006/relationships/image" Target="../media/image339.png"/><Relationship Id="rId14" Type="http://schemas.openxmlformats.org/officeDocument/2006/relationships/image" Target="../media/image344.png"/><Relationship Id="rId22" Type="http://schemas.openxmlformats.org/officeDocument/2006/relationships/image" Target="../media/image352.png"/><Relationship Id="rId27" Type="http://schemas.openxmlformats.org/officeDocument/2006/relationships/image" Target="../media/image357.png"/><Relationship Id="rId30" Type="http://schemas.openxmlformats.org/officeDocument/2006/relationships/image" Target="../media/image29.png"/><Relationship Id="rId35" Type="http://schemas.openxmlformats.org/officeDocument/2006/relationships/image" Target="../media/image3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75.png"/><Relationship Id="rId18" Type="http://schemas.openxmlformats.org/officeDocument/2006/relationships/image" Target="../media/image380.png"/><Relationship Id="rId26" Type="http://schemas.openxmlformats.org/officeDocument/2006/relationships/image" Target="../media/image388.png"/><Relationship Id="rId3" Type="http://schemas.openxmlformats.org/officeDocument/2006/relationships/image" Target="../media/image365.png"/><Relationship Id="rId21" Type="http://schemas.openxmlformats.org/officeDocument/2006/relationships/image" Target="../media/image383.png"/><Relationship Id="rId34" Type="http://schemas.openxmlformats.org/officeDocument/2006/relationships/image" Target="../media/image393.jpg"/><Relationship Id="rId7" Type="http://schemas.openxmlformats.org/officeDocument/2006/relationships/image" Target="../media/image369.png"/><Relationship Id="rId12" Type="http://schemas.openxmlformats.org/officeDocument/2006/relationships/image" Target="../media/image374.png"/><Relationship Id="rId17" Type="http://schemas.openxmlformats.org/officeDocument/2006/relationships/image" Target="../media/image379.png"/><Relationship Id="rId25" Type="http://schemas.openxmlformats.org/officeDocument/2006/relationships/image" Target="../media/image387.png"/><Relationship Id="rId33" Type="http://schemas.openxmlformats.org/officeDocument/2006/relationships/image" Target="../media/image392.png"/><Relationship Id="rId2" Type="http://schemas.openxmlformats.org/officeDocument/2006/relationships/image" Target="../media/image364.png"/><Relationship Id="rId16" Type="http://schemas.openxmlformats.org/officeDocument/2006/relationships/image" Target="../media/image378.png"/><Relationship Id="rId20" Type="http://schemas.openxmlformats.org/officeDocument/2006/relationships/image" Target="../media/image382.png"/><Relationship Id="rId29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11" Type="http://schemas.openxmlformats.org/officeDocument/2006/relationships/image" Target="../media/image373.png"/><Relationship Id="rId24" Type="http://schemas.openxmlformats.org/officeDocument/2006/relationships/image" Target="../media/image386.png"/><Relationship Id="rId32" Type="http://schemas.openxmlformats.org/officeDocument/2006/relationships/image" Target="../media/image295.png"/><Relationship Id="rId5" Type="http://schemas.openxmlformats.org/officeDocument/2006/relationships/image" Target="../media/image367.png"/><Relationship Id="rId15" Type="http://schemas.openxmlformats.org/officeDocument/2006/relationships/image" Target="../media/image377.png"/><Relationship Id="rId23" Type="http://schemas.openxmlformats.org/officeDocument/2006/relationships/image" Target="../media/image385.png"/><Relationship Id="rId28" Type="http://schemas.openxmlformats.org/officeDocument/2006/relationships/image" Target="../media/image27.png"/><Relationship Id="rId36" Type="http://schemas.openxmlformats.org/officeDocument/2006/relationships/image" Target="../media/image395.jpg"/><Relationship Id="rId10" Type="http://schemas.openxmlformats.org/officeDocument/2006/relationships/image" Target="../media/image372.png"/><Relationship Id="rId19" Type="http://schemas.openxmlformats.org/officeDocument/2006/relationships/image" Target="../media/image381.png"/><Relationship Id="rId31" Type="http://schemas.openxmlformats.org/officeDocument/2006/relationships/image" Target="../media/image391.png"/><Relationship Id="rId4" Type="http://schemas.openxmlformats.org/officeDocument/2006/relationships/image" Target="../media/image366.png"/><Relationship Id="rId9" Type="http://schemas.openxmlformats.org/officeDocument/2006/relationships/image" Target="../media/image371.png"/><Relationship Id="rId14" Type="http://schemas.openxmlformats.org/officeDocument/2006/relationships/image" Target="../media/image376.png"/><Relationship Id="rId22" Type="http://schemas.openxmlformats.org/officeDocument/2006/relationships/image" Target="../media/image384.png"/><Relationship Id="rId27" Type="http://schemas.openxmlformats.org/officeDocument/2006/relationships/image" Target="../media/image389.png"/><Relationship Id="rId30" Type="http://schemas.openxmlformats.org/officeDocument/2006/relationships/image" Target="../media/image29.png"/><Relationship Id="rId35" Type="http://schemas.openxmlformats.org/officeDocument/2006/relationships/image" Target="../media/image3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07.png"/><Relationship Id="rId18" Type="http://schemas.openxmlformats.org/officeDocument/2006/relationships/image" Target="../media/image412.png"/><Relationship Id="rId26" Type="http://schemas.openxmlformats.org/officeDocument/2006/relationships/image" Target="../media/image420.png"/><Relationship Id="rId3" Type="http://schemas.openxmlformats.org/officeDocument/2006/relationships/image" Target="../media/image397.png"/><Relationship Id="rId21" Type="http://schemas.openxmlformats.org/officeDocument/2006/relationships/image" Target="../media/image415.png"/><Relationship Id="rId7" Type="http://schemas.openxmlformats.org/officeDocument/2006/relationships/image" Target="../media/image401.png"/><Relationship Id="rId12" Type="http://schemas.openxmlformats.org/officeDocument/2006/relationships/image" Target="../media/image406.png"/><Relationship Id="rId17" Type="http://schemas.openxmlformats.org/officeDocument/2006/relationships/image" Target="../media/image411.png"/><Relationship Id="rId25" Type="http://schemas.openxmlformats.org/officeDocument/2006/relationships/image" Target="../media/image419.png"/><Relationship Id="rId2" Type="http://schemas.openxmlformats.org/officeDocument/2006/relationships/image" Target="../media/image396.png"/><Relationship Id="rId16" Type="http://schemas.openxmlformats.org/officeDocument/2006/relationships/image" Target="../media/image410.png"/><Relationship Id="rId20" Type="http://schemas.openxmlformats.org/officeDocument/2006/relationships/image" Target="../media/image414.png"/><Relationship Id="rId29" Type="http://schemas.openxmlformats.org/officeDocument/2006/relationships/image" Target="../media/image4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0.png"/><Relationship Id="rId11" Type="http://schemas.openxmlformats.org/officeDocument/2006/relationships/image" Target="../media/image405.png"/><Relationship Id="rId24" Type="http://schemas.openxmlformats.org/officeDocument/2006/relationships/image" Target="../media/image418.png"/><Relationship Id="rId5" Type="http://schemas.openxmlformats.org/officeDocument/2006/relationships/image" Target="../media/image399.png"/><Relationship Id="rId15" Type="http://schemas.openxmlformats.org/officeDocument/2006/relationships/image" Target="../media/image409.png"/><Relationship Id="rId23" Type="http://schemas.openxmlformats.org/officeDocument/2006/relationships/image" Target="../media/image417.png"/><Relationship Id="rId28" Type="http://schemas.openxmlformats.org/officeDocument/2006/relationships/image" Target="../media/image422.png"/><Relationship Id="rId10" Type="http://schemas.openxmlformats.org/officeDocument/2006/relationships/image" Target="../media/image404.png"/><Relationship Id="rId19" Type="http://schemas.openxmlformats.org/officeDocument/2006/relationships/image" Target="../media/image413.png"/><Relationship Id="rId4" Type="http://schemas.openxmlformats.org/officeDocument/2006/relationships/image" Target="../media/image398.png"/><Relationship Id="rId9" Type="http://schemas.openxmlformats.org/officeDocument/2006/relationships/image" Target="../media/image403.png"/><Relationship Id="rId14" Type="http://schemas.openxmlformats.org/officeDocument/2006/relationships/image" Target="../media/image408.png"/><Relationship Id="rId22" Type="http://schemas.openxmlformats.org/officeDocument/2006/relationships/image" Target="../media/image416.png"/><Relationship Id="rId27" Type="http://schemas.openxmlformats.org/officeDocument/2006/relationships/image" Target="../media/image421.png"/><Relationship Id="rId30" Type="http://schemas.openxmlformats.org/officeDocument/2006/relationships/image" Target="../media/image4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1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hyperlink" Target="http://scratch.mit.edu/)" TargetMode="External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2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29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32" Type="http://schemas.openxmlformats.org/officeDocument/2006/relationships/image" Target="../media/image120.jp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27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31" Type="http://schemas.openxmlformats.org/officeDocument/2006/relationships/image" Target="../media/image11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32" Type="http://schemas.openxmlformats.org/officeDocument/2006/relationships/image" Target="../media/image150.jp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27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31" Type="http://schemas.openxmlformats.org/officeDocument/2006/relationships/image" Target="../media/image149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5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29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27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31" Type="http://schemas.openxmlformats.org/officeDocument/2006/relationships/image" Target="../media/image17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Relationship Id="rId30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26" Type="http://schemas.openxmlformats.org/officeDocument/2006/relationships/image" Target="../media/image203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5" Type="http://schemas.openxmlformats.org/officeDocument/2006/relationships/image" Target="../media/image202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201.png"/><Relationship Id="rId32" Type="http://schemas.openxmlformats.org/officeDocument/2006/relationships/image" Target="../media/image207.jp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28" Type="http://schemas.openxmlformats.org/officeDocument/2006/relationships/image" Target="../media/image27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31" Type="http://schemas.openxmlformats.org/officeDocument/2006/relationships/image" Target="../media/image20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Relationship Id="rId30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26" Type="http://schemas.openxmlformats.org/officeDocument/2006/relationships/image" Target="../media/image232.png"/><Relationship Id="rId3" Type="http://schemas.openxmlformats.org/officeDocument/2006/relationships/image" Target="../media/image209.png"/><Relationship Id="rId21" Type="http://schemas.openxmlformats.org/officeDocument/2006/relationships/image" Target="../media/image227.png"/><Relationship Id="rId34" Type="http://schemas.openxmlformats.org/officeDocument/2006/relationships/image" Target="../media/image237.jp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5" Type="http://schemas.openxmlformats.org/officeDocument/2006/relationships/image" Target="../media/image231.png"/><Relationship Id="rId33" Type="http://schemas.openxmlformats.org/officeDocument/2006/relationships/image" Target="../media/image236.jpg"/><Relationship Id="rId2" Type="http://schemas.openxmlformats.org/officeDocument/2006/relationships/image" Target="../media/image208.png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29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24" Type="http://schemas.openxmlformats.org/officeDocument/2006/relationships/image" Target="../media/image230.png"/><Relationship Id="rId32" Type="http://schemas.openxmlformats.org/officeDocument/2006/relationships/image" Target="../media/image207.jp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23" Type="http://schemas.openxmlformats.org/officeDocument/2006/relationships/image" Target="../media/image229.png"/><Relationship Id="rId28" Type="http://schemas.openxmlformats.org/officeDocument/2006/relationships/image" Target="../media/image27.png"/><Relationship Id="rId10" Type="http://schemas.openxmlformats.org/officeDocument/2006/relationships/image" Target="../media/image216.png"/><Relationship Id="rId19" Type="http://schemas.openxmlformats.org/officeDocument/2006/relationships/image" Target="../media/image225.png"/><Relationship Id="rId31" Type="http://schemas.openxmlformats.org/officeDocument/2006/relationships/image" Target="../media/image235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Relationship Id="rId27" Type="http://schemas.openxmlformats.org/officeDocument/2006/relationships/image" Target="../media/image233.png"/><Relationship Id="rId30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9.png"/><Relationship Id="rId18" Type="http://schemas.openxmlformats.org/officeDocument/2006/relationships/image" Target="../media/image254.png"/><Relationship Id="rId26" Type="http://schemas.openxmlformats.org/officeDocument/2006/relationships/image" Target="../media/image262.png"/><Relationship Id="rId3" Type="http://schemas.openxmlformats.org/officeDocument/2006/relationships/image" Target="../media/image239.png"/><Relationship Id="rId21" Type="http://schemas.openxmlformats.org/officeDocument/2006/relationships/image" Target="../media/image257.png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17" Type="http://schemas.openxmlformats.org/officeDocument/2006/relationships/image" Target="../media/image253.png"/><Relationship Id="rId25" Type="http://schemas.openxmlformats.org/officeDocument/2006/relationships/image" Target="../media/image261.png"/><Relationship Id="rId33" Type="http://schemas.openxmlformats.org/officeDocument/2006/relationships/image" Target="../media/image266.jpg"/><Relationship Id="rId2" Type="http://schemas.openxmlformats.org/officeDocument/2006/relationships/image" Target="../media/image238.png"/><Relationship Id="rId16" Type="http://schemas.openxmlformats.org/officeDocument/2006/relationships/image" Target="../media/image252.png"/><Relationship Id="rId20" Type="http://schemas.openxmlformats.org/officeDocument/2006/relationships/image" Target="../media/image256.png"/><Relationship Id="rId29" Type="http://schemas.openxmlformats.org/officeDocument/2006/relationships/image" Target="../media/image2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24" Type="http://schemas.openxmlformats.org/officeDocument/2006/relationships/image" Target="../media/image260.png"/><Relationship Id="rId32" Type="http://schemas.openxmlformats.org/officeDocument/2006/relationships/image" Target="../media/image207.jpg"/><Relationship Id="rId5" Type="http://schemas.openxmlformats.org/officeDocument/2006/relationships/image" Target="../media/image241.png"/><Relationship Id="rId15" Type="http://schemas.openxmlformats.org/officeDocument/2006/relationships/image" Target="../media/image251.png"/><Relationship Id="rId23" Type="http://schemas.openxmlformats.org/officeDocument/2006/relationships/image" Target="../media/image259.png"/><Relationship Id="rId28" Type="http://schemas.openxmlformats.org/officeDocument/2006/relationships/image" Target="../media/image27.png"/><Relationship Id="rId10" Type="http://schemas.openxmlformats.org/officeDocument/2006/relationships/image" Target="../media/image246.png"/><Relationship Id="rId19" Type="http://schemas.openxmlformats.org/officeDocument/2006/relationships/image" Target="../media/image255.png"/><Relationship Id="rId31" Type="http://schemas.openxmlformats.org/officeDocument/2006/relationships/image" Target="../media/image265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Relationship Id="rId14" Type="http://schemas.openxmlformats.org/officeDocument/2006/relationships/image" Target="../media/image250.png"/><Relationship Id="rId22" Type="http://schemas.openxmlformats.org/officeDocument/2006/relationships/image" Target="../media/image258.png"/><Relationship Id="rId27" Type="http://schemas.openxmlformats.org/officeDocument/2006/relationships/image" Target="../media/image263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Scratch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: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spc="45" dirty="0"/>
              <a:t>Εισαγωγή</a:t>
            </a:r>
            <a:r>
              <a:rPr spc="85" dirty="0"/>
              <a:t> </a:t>
            </a:r>
            <a:r>
              <a:rPr spc="-40" dirty="0"/>
              <a:t>στο </a:t>
            </a:r>
            <a:r>
              <a:rPr spc="-35" dirty="0"/>
              <a:t> </a:t>
            </a:r>
            <a:r>
              <a:rPr spc="-45" dirty="0"/>
              <a:t>προγραµµατιστικό</a:t>
            </a:r>
            <a:r>
              <a:rPr spc="75" dirty="0"/>
              <a:t> </a:t>
            </a:r>
            <a:r>
              <a:rPr spc="20" dirty="0"/>
              <a:t>περιβάλλον</a:t>
            </a:r>
            <a:r>
              <a:rPr spc="70" dirty="0"/>
              <a:t> </a:t>
            </a:r>
            <a:r>
              <a:rPr spc="-75" dirty="0"/>
              <a:t>της </a:t>
            </a:r>
            <a:r>
              <a:rPr spc="-88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929505" y="348996"/>
            <a:ext cx="2988548" cy="235000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891162" y="768096"/>
            <a:ext cx="1368536" cy="16733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474597" y="537971"/>
            <a:ext cx="2967227" cy="202234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001133" y="5218176"/>
            <a:ext cx="257403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689482" y="2915411"/>
            <a:ext cx="4104132" cy="165506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924183" y="924553"/>
            <a:ext cx="7886700" cy="179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20" dirty="0">
                <a:latin typeface="Lucida Console"/>
                <a:cs typeface="Lucida Console"/>
              </a:rPr>
              <a:t>Εντολές</a:t>
            </a:r>
            <a:endParaRPr sz="2000">
              <a:latin typeface="Lucida Console"/>
              <a:cs typeface="Lucida Console"/>
            </a:endParaRPr>
          </a:p>
          <a:p>
            <a:pPr marL="12700" marR="5080" algn="ctr">
              <a:lnSpc>
                <a:spcPct val="100200"/>
              </a:lnSpc>
              <a:spcBef>
                <a:spcPts val="15"/>
              </a:spcBef>
            </a:pPr>
            <a:r>
              <a:rPr sz="1600" spc="45" dirty="0">
                <a:latin typeface="Times New Roman"/>
                <a:cs typeface="Times New Roman"/>
              </a:rPr>
              <a:t>Μπορείτε </a:t>
            </a:r>
            <a:r>
              <a:rPr sz="1600" spc="80" dirty="0">
                <a:latin typeface="Times New Roman"/>
                <a:cs typeface="Times New Roman"/>
              </a:rPr>
              <a:t>να δώσετε </a:t>
            </a:r>
            <a:r>
              <a:rPr sz="1600" spc="90" dirty="0">
                <a:latin typeface="Times New Roman"/>
                <a:cs typeface="Times New Roman"/>
              </a:rPr>
              <a:t>ζωή </a:t>
            </a:r>
            <a:r>
              <a:rPr sz="1600" spc="40" dirty="0">
                <a:latin typeface="Times New Roman"/>
                <a:cs typeface="Times New Roman"/>
              </a:rPr>
              <a:t>στις </a:t>
            </a:r>
            <a:r>
              <a:rPr sz="1600" spc="50" dirty="0">
                <a:latin typeface="Times New Roman"/>
                <a:cs typeface="Times New Roman"/>
              </a:rPr>
              <a:t>δηµιουργίες </a:t>
            </a:r>
            <a:r>
              <a:rPr sz="1600" spc="85" dirty="0">
                <a:latin typeface="Times New Roman"/>
                <a:cs typeface="Times New Roman"/>
              </a:rPr>
              <a:t>σας</a:t>
            </a:r>
            <a:r>
              <a:rPr sz="1600" spc="85" dirty="0">
                <a:latin typeface="Arial MT"/>
                <a:cs typeface="Arial MT"/>
              </a:rPr>
              <a:t>, </a:t>
            </a:r>
            <a:r>
              <a:rPr sz="1600" spc="85" dirty="0">
                <a:latin typeface="Times New Roman"/>
                <a:cs typeface="Times New Roman"/>
              </a:rPr>
              <a:t>τοποθετώντας </a:t>
            </a:r>
            <a:r>
              <a:rPr sz="1600" spc="50" dirty="0">
                <a:latin typeface="Times New Roman"/>
                <a:cs typeface="Times New Roman"/>
              </a:rPr>
              <a:t>εντολές </a:t>
            </a:r>
            <a:r>
              <a:rPr sz="1600" spc="65" dirty="0">
                <a:latin typeface="Times New Roman"/>
                <a:cs typeface="Times New Roman"/>
              </a:rPr>
              <a:t>στο </a:t>
            </a:r>
            <a:r>
              <a:rPr sz="1600" spc="130" dirty="0">
                <a:latin typeface="Times New Roman"/>
                <a:cs typeface="Times New Roman"/>
              </a:rPr>
              <a:t>χώρο </a:t>
            </a:r>
            <a:r>
              <a:rPr sz="1600" spc="90" dirty="0">
                <a:latin typeface="Times New Roman"/>
                <a:cs typeface="Times New Roman"/>
              </a:rPr>
              <a:t>των 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σεναρίων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κάθε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αντικειµένου</a:t>
            </a:r>
            <a:r>
              <a:rPr sz="1600" spc="20" dirty="0">
                <a:latin typeface="Arial MT"/>
                <a:cs typeface="Arial MT"/>
              </a:rPr>
              <a:t>.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Σηµειώνουµε </a:t>
            </a:r>
            <a:r>
              <a:rPr sz="1600" spc="60" dirty="0">
                <a:latin typeface="Times New Roman"/>
                <a:cs typeface="Times New Roman"/>
              </a:rPr>
              <a:t>ξανά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ότι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κάθε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αντικείµενο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έχει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δικά</a:t>
            </a:r>
            <a:r>
              <a:rPr sz="1600" spc="50" dirty="0">
                <a:latin typeface="Times New Roman"/>
                <a:cs typeface="Times New Roman"/>
              </a:rPr>
              <a:t> του 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σενάρια</a:t>
            </a:r>
            <a:r>
              <a:rPr sz="1600" spc="50" dirty="0">
                <a:latin typeface="Arial MT"/>
                <a:cs typeface="Arial MT"/>
              </a:rPr>
              <a:t>, </a:t>
            </a:r>
            <a:r>
              <a:rPr sz="1600" spc="15" dirty="0">
                <a:latin typeface="Times New Roman"/>
                <a:cs typeface="Times New Roman"/>
              </a:rPr>
              <a:t>τις </a:t>
            </a:r>
            <a:r>
              <a:rPr sz="1600" spc="40" dirty="0">
                <a:latin typeface="Times New Roman"/>
                <a:cs typeface="Times New Roman"/>
              </a:rPr>
              <a:t>δικές </a:t>
            </a:r>
            <a:r>
              <a:rPr sz="1600" spc="50" dirty="0">
                <a:latin typeface="Times New Roman"/>
                <a:cs typeface="Times New Roman"/>
              </a:rPr>
              <a:t>του </a:t>
            </a:r>
            <a:r>
              <a:rPr sz="1600" spc="85" dirty="0">
                <a:latin typeface="Times New Roman"/>
                <a:cs typeface="Times New Roman"/>
              </a:rPr>
              <a:t>συµπεριφορές </a:t>
            </a:r>
            <a:r>
              <a:rPr sz="1600" dirty="0">
                <a:latin typeface="Times New Roman"/>
                <a:cs typeface="Times New Roman"/>
              </a:rPr>
              <a:t>και </a:t>
            </a:r>
            <a:r>
              <a:rPr sz="1600" spc="100" dirty="0">
                <a:latin typeface="Times New Roman"/>
                <a:cs typeface="Times New Roman"/>
              </a:rPr>
              <a:t>πριν </a:t>
            </a:r>
            <a:r>
              <a:rPr sz="1600" spc="45" dirty="0">
                <a:latin typeface="Times New Roman"/>
                <a:cs typeface="Times New Roman"/>
              </a:rPr>
              <a:t>εισάγουµε </a:t>
            </a:r>
            <a:r>
              <a:rPr sz="1600" spc="90" dirty="0">
                <a:latin typeface="Times New Roman"/>
                <a:cs typeface="Times New Roman"/>
              </a:rPr>
              <a:t>οποιαδήποτε </a:t>
            </a:r>
            <a:r>
              <a:rPr sz="1600" spc="40" dirty="0">
                <a:latin typeface="Times New Roman"/>
                <a:cs typeface="Times New Roman"/>
              </a:rPr>
              <a:t>εντολή </a:t>
            </a:r>
            <a:r>
              <a:rPr sz="1600" spc="110" dirty="0">
                <a:latin typeface="Times New Roman"/>
                <a:cs typeface="Times New Roman"/>
              </a:rPr>
              <a:t>πρέπει </a:t>
            </a:r>
            <a:r>
              <a:rPr sz="1600" spc="80" dirty="0">
                <a:latin typeface="Times New Roman"/>
                <a:cs typeface="Times New Roman"/>
              </a:rPr>
              <a:t>να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διακρίνουµε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αντικείµενο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που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είναι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επιλεγµένο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55" dirty="0">
                <a:latin typeface="Times New Roman"/>
                <a:cs typeface="Times New Roman"/>
              </a:rPr>
              <a:t>από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την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λίστα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αντικειµένων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µας</a:t>
            </a:r>
            <a:r>
              <a:rPr sz="1600" spc="5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506095" marR="498475" algn="ctr">
              <a:lnSpc>
                <a:spcPct val="100000"/>
              </a:lnSpc>
              <a:spcBef>
                <a:spcPts val="10"/>
              </a:spcBef>
            </a:pPr>
            <a:r>
              <a:rPr sz="1600" spc="70" dirty="0">
                <a:latin typeface="Times New Roman"/>
                <a:cs typeface="Times New Roman"/>
              </a:rPr>
              <a:t>Πρώτα</a:t>
            </a:r>
            <a:r>
              <a:rPr sz="1600" spc="55" dirty="0">
                <a:latin typeface="Times New Roman"/>
                <a:cs typeface="Times New Roman"/>
              </a:rPr>
              <a:t> επιλέγουµε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αντικείµενο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και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µετά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εισάγουµε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εντολές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στο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συγκεκριµένο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αντικείµενο</a:t>
            </a:r>
            <a:r>
              <a:rPr sz="1600" spc="1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0" name="object 4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61266" y="5362955"/>
            <a:ext cx="1511808" cy="313943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3480179" y="5389877"/>
            <a:ext cx="2750820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εντολές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που</a:t>
            </a:r>
            <a:r>
              <a:rPr sz="1200" spc="-85" dirty="0">
                <a:latin typeface="Lucida Sans Unicode"/>
                <a:cs typeface="Lucida Sans Unicode"/>
              </a:rPr>
              <a:t> κινούν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180" dirty="0">
                <a:latin typeface="Lucida Sans Unicode"/>
                <a:cs typeface="Lucida Sans Unicode"/>
              </a:rPr>
              <a:t>τα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αντικείμενα</a:t>
            </a:r>
            <a:r>
              <a:rPr sz="1200" spc="-120" dirty="0">
                <a:latin typeface="Arial MT"/>
                <a:cs typeface="Arial MT"/>
              </a:rPr>
              <a:t>, 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αλλάζουν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την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κατεύθυνσή</a:t>
            </a:r>
            <a:r>
              <a:rPr sz="1200" spc="19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τους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40" dirty="0">
                <a:latin typeface="Lucida Sans Unicode"/>
                <a:cs typeface="Lucida Sans Unicode"/>
              </a:rPr>
              <a:t>και 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105" dirty="0">
                <a:latin typeface="Lucida Sans Unicode"/>
                <a:cs typeface="Lucida Sans Unicode"/>
              </a:rPr>
              <a:t>καθορίζουν </a:t>
            </a:r>
            <a:r>
              <a:rPr sz="1200" spc="-110" dirty="0">
                <a:latin typeface="Lucida Sans Unicode"/>
                <a:cs typeface="Lucida Sans Unicode"/>
              </a:rPr>
              <a:t>την </a:t>
            </a:r>
            <a:r>
              <a:rPr sz="1200" spc="-85" dirty="0">
                <a:latin typeface="Lucida Sans Unicode"/>
                <a:cs typeface="Lucida Sans Unicode"/>
              </a:rPr>
              <a:t>θέση </a:t>
            </a:r>
            <a:r>
              <a:rPr sz="1200" spc="-114" dirty="0">
                <a:latin typeface="Lucida Sans Unicode"/>
                <a:cs typeface="Lucida Sans Unicode"/>
              </a:rPr>
              <a:t>τους </a:t>
            </a:r>
            <a:r>
              <a:rPr sz="1200" spc="-110" dirty="0">
                <a:latin typeface="Lucida Sans Unicode"/>
                <a:cs typeface="Lucida Sans Unicode"/>
              </a:rPr>
              <a:t>στο </a:t>
            </a:r>
            <a:r>
              <a:rPr sz="1200" spc="-75" dirty="0">
                <a:latin typeface="Lucida Sans Unicode"/>
                <a:cs typeface="Lucida Sans Unicode"/>
              </a:rPr>
              <a:t>σκηνικό</a:t>
            </a:r>
            <a:r>
              <a:rPr sz="1200" spc="-75" dirty="0">
                <a:latin typeface="Arial MT"/>
                <a:cs typeface="Arial MT"/>
              </a:rPr>
              <a:t>. 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85" dirty="0">
                <a:latin typeface="Lucida Sans Unicode"/>
                <a:cs typeface="Lucida Sans Unicode"/>
              </a:rPr>
              <a:t>Στο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παράδειγμα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που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105" dirty="0">
                <a:latin typeface="Lucida Sans Unicode"/>
                <a:cs typeface="Lucida Sans Unicode"/>
              </a:rPr>
              <a:t>ακολουθεί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το 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επιλεγμένο</a:t>
            </a:r>
            <a:r>
              <a:rPr sz="1200" spc="-3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αντικείμενο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θα</a:t>
            </a:r>
            <a:r>
              <a:rPr sz="1200" spc="-3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κινηθεί</a:t>
            </a:r>
            <a:r>
              <a:rPr sz="1200" spc="-35" dirty="0">
                <a:latin typeface="Lucida Sans Unicode"/>
                <a:cs typeface="Lucida Sans Unicode"/>
              </a:rPr>
              <a:t> </a:t>
            </a:r>
            <a:r>
              <a:rPr sz="1200" spc="-150" dirty="0">
                <a:latin typeface="Lucida Sans Unicode"/>
                <a:cs typeface="Lucida Sans Unicode"/>
              </a:rPr>
              <a:t>κατά</a:t>
            </a:r>
            <a:endParaRPr sz="1200">
              <a:latin typeface="Lucida Sans Unicode"/>
              <a:cs typeface="Lucida Sans Unicode"/>
            </a:endParaRPr>
          </a:p>
          <a:p>
            <a:pPr marL="12700" marR="6985" algn="just">
              <a:lnSpc>
                <a:spcPts val="1430"/>
              </a:lnSpc>
              <a:spcBef>
                <a:spcPts val="55"/>
              </a:spcBef>
            </a:pPr>
            <a:r>
              <a:rPr sz="1200" spc="-5" dirty="0">
                <a:latin typeface="Arial MT"/>
                <a:cs typeface="Arial MT"/>
              </a:rPr>
              <a:t>10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βήματα</a:t>
            </a:r>
            <a:r>
              <a:rPr sz="1200" spc="-125" dirty="0">
                <a:latin typeface="Lucida Sans Unicode"/>
                <a:cs typeface="Lucida Sans Unicode"/>
              </a:rPr>
              <a:t> μόλις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πατήσουμε</a:t>
            </a:r>
            <a:r>
              <a:rPr sz="1200" spc="15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την 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π</a:t>
            </a:r>
            <a:r>
              <a:rPr sz="1200" spc="-65" dirty="0">
                <a:latin typeface="Lucida Sans Unicode"/>
                <a:cs typeface="Lucida Sans Unicode"/>
              </a:rPr>
              <a:t>ρ</a:t>
            </a:r>
            <a:r>
              <a:rPr sz="1200" spc="-165" dirty="0">
                <a:latin typeface="Lucida Sans Unicode"/>
                <a:cs typeface="Lucida Sans Unicode"/>
              </a:rPr>
              <a:t>ά</a:t>
            </a:r>
            <a:r>
              <a:rPr sz="1200" spc="-125" dirty="0">
                <a:latin typeface="Lucida Sans Unicode"/>
                <a:cs typeface="Lucida Sans Unicode"/>
              </a:rPr>
              <a:t>σι</a:t>
            </a:r>
            <a:r>
              <a:rPr sz="1200" spc="-75" dirty="0">
                <a:latin typeface="Lucida Sans Unicode"/>
                <a:cs typeface="Lucida Sans Unicode"/>
              </a:rPr>
              <a:t>νη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ση</a:t>
            </a:r>
            <a:r>
              <a:rPr sz="1200" spc="-114" dirty="0">
                <a:latin typeface="Lucida Sans Unicode"/>
                <a:cs typeface="Lucida Sans Unicode"/>
              </a:rPr>
              <a:t>μ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195" dirty="0">
                <a:latin typeface="Lucida Sans Unicode"/>
                <a:cs typeface="Lucida Sans Unicode"/>
              </a:rPr>
              <a:t>ί</a:t>
            </a:r>
            <a:r>
              <a:rPr sz="1200" spc="-170" dirty="0">
                <a:latin typeface="Lucida Sans Unicode"/>
                <a:cs typeface="Lucida Sans Unicode"/>
              </a:rPr>
              <a:t>α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714621" y="5362955"/>
            <a:ext cx="2302764" cy="950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401446" y="897636"/>
            <a:ext cx="4105655" cy="13670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816486" y="2554223"/>
            <a:ext cx="1511808" cy="33375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577205" y="2625851"/>
            <a:ext cx="2089404" cy="75285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89638" y="3706367"/>
            <a:ext cx="1513332" cy="33375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577205" y="3777996"/>
            <a:ext cx="2087879" cy="86868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89638" y="5073396"/>
            <a:ext cx="1584960" cy="36880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3410067" y="2581146"/>
            <a:ext cx="4020820" cy="3751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  <a:tabLst>
                <a:tab pos="939165" algn="l"/>
                <a:tab pos="1323340" algn="l"/>
                <a:tab pos="2346960" algn="l"/>
                <a:tab pos="2738755" algn="l"/>
                <a:tab pos="3691890" algn="l"/>
              </a:tabLst>
            </a:pPr>
            <a:r>
              <a:rPr sz="1200" dirty="0">
                <a:latin typeface="Arial MT"/>
                <a:cs typeface="Arial MT"/>
              </a:rPr>
              <a:t>: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εντολές</a:t>
            </a:r>
            <a:r>
              <a:rPr sz="120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που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αφορούν</a:t>
            </a:r>
            <a:r>
              <a:rPr sz="1200" spc="-15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τη</a:t>
            </a:r>
            <a:r>
              <a:rPr sz="1200" spc="2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διαχείριση</a:t>
            </a:r>
            <a:r>
              <a:rPr sz="1200" spc="-5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της</a:t>
            </a:r>
            <a:r>
              <a:rPr sz="1200" spc="1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εμφάνιση</a:t>
            </a:r>
            <a:r>
              <a:rPr sz="1200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των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αντικειμένων</a:t>
            </a:r>
            <a:r>
              <a:rPr sz="1200" spc="-114" dirty="0">
                <a:latin typeface="Arial MT"/>
                <a:cs typeface="Arial MT"/>
              </a:rPr>
              <a:t>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όπως</a:t>
            </a:r>
            <a:r>
              <a:rPr sz="1200" spc="-45" dirty="0">
                <a:latin typeface="Lucida Sans Unicode"/>
                <a:cs typeface="Lucida Sans Unicode"/>
              </a:rPr>
              <a:t> π</a:t>
            </a:r>
            <a:r>
              <a:rPr sz="1200" spc="-45" dirty="0">
                <a:latin typeface="Arial MT"/>
                <a:cs typeface="Arial MT"/>
              </a:rPr>
              <a:t>.</a:t>
            </a:r>
            <a:r>
              <a:rPr sz="1200" spc="-45" dirty="0">
                <a:latin typeface="Lucida Sans Unicode"/>
                <a:cs typeface="Lucida Sans Unicode"/>
              </a:rPr>
              <a:t>χ</a:t>
            </a:r>
            <a:r>
              <a:rPr sz="1200" spc="-45" dirty="0">
                <a:latin typeface="Arial MT"/>
                <a:cs typeface="Arial MT"/>
              </a:rPr>
              <a:t>.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την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αλλαγή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του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μεγέθους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ή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της </a:t>
            </a:r>
            <a:r>
              <a:rPr sz="1200" spc="-13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ενδυμασίας	του	</a:t>
            </a:r>
            <a:r>
              <a:rPr sz="1200" spc="-105" dirty="0">
                <a:latin typeface="Lucida Sans Unicode"/>
                <a:cs typeface="Lucida Sans Unicode"/>
              </a:rPr>
              <a:t>αντικειμένου</a:t>
            </a:r>
            <a:r>
              <a:rPr sz="1200" spc="-105" dirty="0">
                <a:latin typeface="Arial MT"/>
                <a:cs typeface="Arial MT"/>
              </a:rPr>
              <a:t>.	</a:t>
            </a:r>
            <a:r>
              <a:rPr sz="1200" spc="-80" dirty="0">
                <a:latin typeface="Lucida Sans Unicode"/>
                <a:cs typeface="Lucida Sans Unicode"/>
              </a:rPr>
              <a:t>Στο	</a:t>
            </a:r>
            <a:r>
              <a:rPr sz="1200" spc="-125" dirty="0">
                <a:latin typeface="Lucida Sans Unicode"/>
                <a:cs typeface="Lucida Sans Unicode"/>
              </a:rPr>
              <a:t>παράδειγμα	</a:t>
            </a:r>
            <a:r>
              <a:rPr sz="1200" spc="-90" dirty="0">
                <a:latin typeface="Lucida Sans Unicode"/>
                <a:cs typeface="Lucida Sans Unicode"/>
              </a:rPr>
              <a:t>που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ακολουθεί</a:t>
            </a:r>
            <a:r>
              <a:rPr sz="1200" spc="-95" dirty="0">
                <a:latin typeface="Arial MT"/>
                <a:cs typeface="Arial MT"/>
              </a:rPr>
              <a:t>,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μόλις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πατηθεί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η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πράσινη</a:t>
            </a:r>
            <a:r>
              <a:rPr sz="1200" spc="16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σημαία</a:t>
            </a:r>
            <a:r>
              <a:rPr sz="1200" spc="-114" dirty="0">
                <a:latin typeface="Arial MT"/>
                <a:cs typeface="Arial MT"/>
              </a:rPr>
              <a:t>,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το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μέγεθος </a:t>
            </a:r>
            <a:r>
              <a:rPr sz="1200" spc="-370" dirty="0">
                <a:latin typeface="Lucida Sans Unicode"/>
                <a:cs typeface="Lucida Sans Unicode"/>
              </a:rPr>
              <a:t> 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70" dirty="0">
                <a:latin typeface="Lucida Sans Unicode"/>
                <a:cs typeface="Lucida Sans Unicode"/>
              </a:rPr>
              <a:t>ου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180" dirty="0">
                <a:latin typeface="Lucida Sans Unicode"/>
                <a:cs typeface="Lucida Sans Unicode"/>
              </a:rPr>
              <a:t>ι</a:t>
            </a:r>
            <a:r>
              <a:rPr sz="1200" spc="-55" dirty="0">
                <a:latin typeface="Lucida Sans Unicode"/>
                <a:cs typeface="Lucida Sans Unicode"/>
              </a:rPr>
              <a:t>κ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180" dirty="0">
                <a:latin typeface="Lucida Sans Unicode"/>
                <a:cs typeface="Lucida Sans Unicode"/>
              </a:rPr>
              <a:t>ι</a:t>
            </a:r>
            <a:r>
              <a:rPr sz="1200" spc="-100" dirty="0">
                <a:latin typeface="Lucida Sans Unicode"/>
                <a:cs typeface="Lucida Sans Unicode"/>
              </a:rPr>
              <a:t>μ</a:t>
            </a:r>
            <a:r>
              <a:rPr sz="1200" spc="-120" dirty="0">
                <a:latin typeface="Lucida Sans Unicode"/>
                <a:cs typeface="Lucida Sans Unicode"/>
              </a:rPr>
              <a:t>έ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70" dirty="0">
                <a:latin typeface="Lucida Sans Unicode"/>
                <a:cs typeface="Lucida Sans Unicode"/>
              </a:rPr>
              <a:t>ου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μ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90" dirty="0">
                <a:latin typeface="Lucida Sans Unicode"/>
                <a:cs typeface="Lucida Sans Unicode"/>
              </a:rPr>
              <a:t>γ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114" dirty="0">
                <a:latin typeface="Lucida Sans Unicode"/>
                <a:cs typeface="Lucida Sans Unicode"/>
              </a:rPr>
              <a:t>λ</a:t>
            </a:r>
            <a:r>
              <a:rPr sz="1200" spc="-155" dirty="0">
                <a:latin typeface="Lucida Sans Unicode"/>
                <a:cs typeface="Lucida Sans Unicode"/>
              </a:rPr>
              <a:t>ώ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180" dirty="0">
                <a:latin typeface="Lucida Sans Unicode"/>
                <a:cs typeface="Lucida Sans Unicode"/>
              </a:rPr>
              <a:t>ι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55" dirty="0">
                <a:latin typeface="Lucida Sans Unicode"/>
                <a:cs typeface="Lucida Sans Unicode"/>
              </a:rPr>
              <a:t>κ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165" dirty="0">
                <a:latin typeface="Lucida Sans Unicode"/>
                <a:cs typeface="Lucida Sans Unicode"/>
              </a:rPr>
              <a:t>ά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Arial MT"/>
                <a:cs typeface="Arial MT"/>
              </a:rPr>
              <a:t>1</a:t>
            </a:r>
            <a:r>
              <a:rPr sz="1200" dirty="0">
                <a:latin typeface="Arial MT"/>
                <a:cs typeface="Arial MT"/>
              </a:rPr>
              <a:t>0%.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 MT"/>
              <a:cs typeface="Arial MT"/>
            </a:endParaRPr>
          </a:p>
          <a:p>
            <a:pPr marL="12700" marR="219710" algn="just">
              <a:lnSpc>
                <a:spcPct val="99800"/>
              </a:lnSpc>
            </a:pPr>
            <a:r>
              <a:rPr sz="1200" dirty="0">
                <a:latin typeface="Arial MT"/>
                <a:cs typeface="Arial MT"/>
              </a:rPr>
              <a:t>: </a:t>
            </a:r>
            <a:r>
              <a:rPr sz="1200" spc="-114" dirty="0">
                <a:latin typeface="Lucida Sans Unicode"/>
                <a:cs typeface="Lucida Sans Unicode"/>
              </a:rPr>
              <a:t>εντολές </a:t>
            </a:r>
            <a:r>
              <a:rPr sz="1200" spc="-90" dirty="0">
                <a:latin typeface="Lucida Sans Unicode"/>
                <a:cs typeface="Lucida Sans Unicode"/>
              </a:rPr>
              <a:t>που </a:t>
            </a:r>
            <a:r>
              <a:rPr sz="1200" spc="-110" dirty="0">
                <a:latin typeface="Lucida Sans Unicode"/>
                <a:cs typeface="Lucida Sans Unicode"/>
              </a:rPr>
              <a:t>αναπαράγουν </a:t>
            </a:r>
            <a:r>
              <a:rPr sz="1200" spc="-90" dirty="0">
                <a:latin typeface="Lucida Sans Unicode"/>
                <a:cs typeface="Lucida Sans Unicode"/>
              </a:rPr>
              <a:t>μουσική </a:t>
            </a:r>
            <a:r>
              <a:rPr sz="1200" spc="-135" dirty="0">
                <a:latin typeface="Lucida Sans Unicode"/>
                <a:cs typeface="Lucida Sans Unicode"/>
              </a:rPr>
              <a:t>και </a:t>
            </a:r>
            <a:r>
              <a:rPr sz="1200" spc="-105" dirty="0">
                <a:latin typeface="Lucida Sans Unicode"/>
                <a:cs typeface="Lucida Sans Unicode"/>
              </a:rPr>
              <a:t>ηχογραφήσεις 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που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έχουν </a:t>
            </a:r>
            <a:r>
              <a:rPr sz="1200" spc="-120" dirty="0">
                <a:latin typeface="Lucida Sans Unicode"/>
                <a:cs typeface="Lucida Sans Unicode"/>
              </a:rPr>
              <a:t>εισαχθεί</a:t>
            </a:r>
            <a:r>
              <a:rPr sz="1200" spc="-114" dirty="0">
                <a:latin typeface="Lucida Sans Unicode"/>
                <a:cs typeface="Lucida Sans Unicode"/>
              </a:rPr>
              <a:t> στο</a:t>
            </a:r>
            <a:r>
              <a:rPr sz="1200" spc="-110" dirty="0">
                <a:latin typeface="Lucida Sans Unicode"/>
                <a:cs typeface="Lucida Sans Unicode"/>
              </a:rPr>
              <a:t> επιλεγμένο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αντικείμενο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ή </a:t>
            </a:r>
            <a:r>
              <a:rPr sz="1200" spc="-95" dirty="0">
                <a:latin typeface="Lucida Sans Unicode"/>
                <a:cs typeface="Lucida Sans Unicode"/>
              </a:rPr>
              <a:t>που 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125" dirty="0">
                <a:latin typeface="Lucida Sans Unicode"/>
                <a:cs typeface="Lucida Sans Unicode"/>
              </a:rPr>
              <a:t>π</a:t>
            </a:r>
            <a:r>
              <a:rPr sz="1200" spc="-180" dirty="0">
                <a:latin typeface="Lucida Sans Unicode"/>
                <a:cs typeface="Lucida Sans Unicode"/>
              </a:rPr>
              <a:t>ι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55" dirty="0">
                <a:latin typeface="Lucida Sans Unicode"/>
                <a:cs typeface="Lucida Sans Unicode"/>
              </a:rPr>
              <a:t>ρ</a:t>
            </a:r>
            <a:r>
              <a:rPr sz="1200" spc="-120" dirty="0">
                <a:latin typeface="Lucida Sans Unicode"/>
                <a:cs typeface="Lucida Sans Unicode"/>
              </a:rPr>
              <a:t>έ</a:t>
            </a:r>
            <a:r>
              <a:rPr sz="1200" spc="-125" dirty="0">
                <a:latin typeface="Lucida Sans Unicode"/>
                <a:cs typeface="Lucida Sans Unicode"/>
              </a:rPr>
              <a:t>π</a:t>
            </a:r>
            <a:r>
              <a:rPr sz="1200" spc="-70" dirty="0">
                <a:latin typeface="Lucida Sans Unicode"/>
                <a:cs typeface="Lucida Sans Unicode"/>
              </a:rPr>
              <a:t>ου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35" dirty="0">
                <a:latin typeface="Lucida Sans Unicode"/>
                <a:cs typeface="Lucida Sans Unicode"/>
              </a:rPr>
              <a:t> 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75" dirty="0">
                <a:latin typeface="Lucida Sans Unicode"/>
                <a:cs typeface="Lucida Sans Unicode"/>
              </a:rPr>
              <a:t>η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180" dirty="0">
                <a:latin typeface="Lucida Sans Unicode"/>
                <a:cs typeface="Lucida Sans Unicode"/>
              </a:rPr>
              <a:t>α</a:t>
            </a:r>
            <a:r>
              <a:rPr sz="1200" spc="-125" dirty="0">
                <a:latin typeface="Lucida Sans Unicode"/>
                <a:cs typeface="Lucida Sans Unicode"/>
              </a:rPr>
              <a:t>π</a:t>
            </a:r>
            <a:r>
              <a:rPr sz="1200" spc="-180" dirty="0">
                <a:latin typeface="Lucida Sans Unicode"/>
                <a:cs typeface="Lucida Sans Unicode"/>
              </a:rPr>
              <a:t>α</a:t>
            </a:r>
            <a:r>
              <a:rPr sz="1200" spc="-65" dirty="0">
                <a:latin typeface="Lucida Sans Unicode"/>
                <a:cs typeface="Lucida Sans Unicode"/>
              </a:rPr>
              <a:t>ρ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90" dirty="0">
                <a:latin typeface="Lucida Sans Unicode"/>
                <a:cs typeface="Lucida Sans Unicode"/>
              </a:rPr>
              <a:t>γ</a:t>
            </a:r>
            <a:r>
              <a:rPr sz="1200" spc="-155" dirty="0">
                <a:latin typeface="Lucida Sans Unicode"/>
                <a:cs typeface="Lucida Sans Unicode"/>
              </a:rPr>
              <a:t>ω</a:t>
            </a:r>
            <a:r>
              <a:rPr sz="1200" spc="-90" dirty="0">
                <a:latin typeface="Lucida Sans Unicode"/>
                <a:cs typeface="Lucida Sans Unicode"/>
              </a:rPr>
              <a:t>γ</a:t>
            </a:r>
            <a:r>
              <a:rPr sz="1200" spc="-75" dirty="0">
                <a:latin typeface="Lucida Sans Unicode"/>
                <a:cs typeface="Lucida Sans Unicode"/>
              </a:rPr>
              <a:t>ή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ν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155" dirty="0">
                <a:latin typeface="Lucida Sans Unicode"/>
                <a:cs typeface="Lucida Sans Unicode"/>
              </a:rPr>
              <a:t>ώ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140" dirty="0">
                <a:latin typeface="Lucida Sans Unicode"/>
                <a:cs typeface="Lucida Sans Unicode"/>
              </a:rPr>
              <a:t>π</a:t>
            </a:r>
            <a:r>
              <a:rPr sz="1200" spc="-70" dirty="0">
                <a:latin typeface="Lucida Sans Unicode"/>
                <a:cs typeface="Lucida Sans Unicode"/>
              </a:rPr>
              <a:t>ό</a:t>
            </a:r>
            <a:r>
              <a:rPr sz="1200" spc="-20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σ</a:t>
            </a:r>
            <a:r>
              <a:rPr sz="1200" spc="-80" dirty="0">
                <a:latin typeface="Lucida Sans Unicode"/>
                <a:cs typeface="Lucida Sans Unicode"/>
              </a:rPr>
              <a:t>υ</a:t>
            </a:r>
            <a:r>
              <a:rPr sz="1200" spc="-90" dirty="0">
                <a:latin typeface="Lucida Sans Unicode"/>
                <a:cs typeface="Lucida Sans Unicode"/>
              </a:rPr>
              <a:t>γ</a:t>
            </a:r>
            <a:r>
              <a:rPr sz="1200" spc="-55" dirty="0">
                <a:latin typeface="Lucida Sans Unicode"/>
                <a:cs typeface="Lucida Sans Unicode"/>
              </a:rPr>
              <a:t>κ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55" dirty="0">
                <a:latin typeface="Lucida Sans Unicode"/>
                <a:cs typeface="Lucida Sans Unicode"/>
              </a:rPr>
              <a:t>κ</a:t>
            </a:r>
            <a:r>
              <a:rPr sz="1200" spc="-65" dirty="0">
                <a:latin typeface="Lucida Sans Unicode"/>
                <a:cs typeface="Lucida Sans Unicode"/>
              </a:rPr>
              <a:t>ρ</a:t>
            </a:r>
            <a:r>
              <a:rPr sz="1200" spc="-180" dirty="0">
                <a:latin typeface="Lucida Sans Unicode"/>
                <a:cs typeface="Lucida Sans Unicode"/>
              </a:rPr>
              <a:t>ι</a:t>
            </a:r>
            <a:r>
              <a:rPr sz="1200" spc="-90" dirty="0">
                <a:latin typeface="Lucida Sans Unicode"/>
                <a:cs typeface="Lucida Sans Unicode"/>
              </a:rPr>
              <a:t>μ</a:t>
            </a:r>
            <a:r>
              <a:rPr sz="1200" spc="-120" dirty="0">
                <a:latin typeface="Lucida Sans Unicode"/>
                <a:cs typeface="Lucida Sans Unicode"/>
              </a:rPr>
              <a:t>έ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105" dirty="0">
                <a:latin typeface="Lucida Sans Unicode"/>
                <a:cs typeface="Lucida Sans Unicode"/>
              </a:rPr>
              <a:t>α  μουσικά </a:t>
            </a:r>
            <a:r>
              <a:rPr sz="1200" spc="-90" dirty="0">
                <a:latin typeface="Lucida Sans Unicode"/>
                <a:cs typeface="Lucida Sans Unicode"/>
              </a:rPr>
              <a:t>όργανα</a:t>
            </a:r>
            <a:r>
              <a:rPr sz="1200" spc="-90" dirty="0">
                <a:latin typeface="Arial MT"/>
                <a:cs typeface="Arial MT"/>
              </a:rPr>
              <a:t>. </a:t>
            </a:r>
            <a:r>
              <a:rPr sz="1200" spc="-85" dirty="0">
                <a:latin typeface="Lucida Sans Unicode"/>
                <a:cs typeface="Lucida Sans Unicode"/>
              </a:rPr>
              <a:t>Στο </a:t>
            </a:r>
            <a:r>
              <a:rPr sz="1200" spc="-125" dirty="0">
                <a:latin typeface="Lucida Sans Unicode"/>
                <a:cs typeface="Lucida Sans Unicode"/>
              </a:rPr>
              <a:t>παράδειγμα </a:t>
            </a:r>
            <a:r>
              <a:rPr sz="1200" spc="-95" dirty="0">
                <a:latin typeface="Lucida Sans Unicode"/>
                <a:cs typeface="Lucida Sans Unicode"/>
              </a:rPr>
              <a:t>που ακολουθεί</a:t>
            </a:r>
            <a:r>
              <a:rPr sz="1200" spc="-95" dirty="0">
                <a:latin typeface="Arial MT"/>
                <a:cs typeface="Arial MT"/>
              </a:rPr>
              <a:t>, </a:t>
            </a:r>
            <a:r>
              <a:rPr sz="1200" spc="-120" dirty="0">
                <a:latin typeface="Lucida Sans Unicode"/>
                <a:cs typeface="Lucida Sans Unicode"/>
              </a:rPr>
              <a:t>μόλις 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πατήσουμε</a:t>
            </a:r>
            <a:r>
              <a:rPr sz="1200" spc="-100" dirty="0">
                <a:latin typeface="Arial MT"/>
                <a:cs typeface="Arial MT"/>
              </a:rPr>
              <a:t>, </a:t>
            </a:r>
            <a:r>
              <a:rPr sz="1200" spc="-110" dirty="0">
                <a:latin typeface="Lucida Sans Unicode"/>
                <a:cs typeface="Lucida Sans Unicode"/>
              </a:rPr>
              <a:t>την </a:t>
            </a:r>
            <a:r>
              <a:rPr sz="1200" spc="-105" dirty="0">
                <a:latin typeface="Lucida Sans Unicode"/>
                <a:cs typeface="Lucida Sans Unicode"/>
              </a:rPr>
              <a:t>πράσινη </a:t>
            </a:r>
            <a:r>
              <a:rPr sz="1200" spc="-130" dirty="0">
                <a:latin typeface="Lucida Sans Unicode"/>
                <a:cs typeface="Lucida Sans Unicode"/>
              </a:rPr>
              <a:t>σημαία </a:t>
            </a:r>
            <a:r>
              <a:rPr sz="1200" spc="-70" dirty="0">
                <a:latin typeface="Lucida Sans Unicode"/>
                <a:cs typeface="Lucida Sans Unicode"/>
              </a:rPr>
              <a:t>ο </a:t>
            </a:r>
            <a:r>
              <a:rPr sz="1200" spc="-114" dirty="0">
                <a:latin typeface="Lucida Sans Unicode"/>
                <a:cs typeface="Lucida Sans Unicode"/>
              </a:rPr>
              <a:t>χαρακτήρας </a:t>
            </a:r>
            <a:r>
              <a:rPr sz="1200" spc="-105" dirty="0">
                <a:latin typeface="Lucida Sans Unicode"/>
                <a:cs typeface="Lucida Sans Unicode"/>
              </a:rPr>
              <a:t>μας</a:t>
            </a:r>
            <a:r>
              <a:rPr sz="1200" spc="-105" dirty="0">
                <a:latin typeface="Arial MT"/>
                <a:cs typeface="Arial MT"/>
              </a:rPr>
              <a:t>, </a:t>
            </a:r>
            <a:r>
              <a:rPr sz="1200" spc="-125" dirty="0">
                <a:latin typeface="Lucida Sans Unicode"/>
                <a:cs typeface="Lucida Sans Unicode"/>
              </a:rPr>
              <a:t>θα 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κάνει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Arial MT"/>
                <a:cs typeface="Arial MT"/>
              </a:rPr>
              <a:t>«</a:t>
            </a:r>
            <a:r>
              <a:rPr sz="1200" spc="-90" dirty="0">
                <a:latin typeface="Lucida Sans Unicode"/>
                <a:cs typeface="Lucida Sans Unicode"/>
              </a:rPr>
              <a:t>μιάου</a:t>
            </a:r>
            <a:r>
              <a:rPr sz="1200" spc="-90" dirty="0">
                <a:latin typeface="Arial MT"/>
                <a:cs typeface="Arial MT"/>
              </a:rPr>
              <a:t>»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80" dirty="0">
                <a:latin typeface="Arial MT"/>
                <a:cs typeface="Arial MT"/>
              </a:rPr>
              <a:t>(</a:t>
            </a:r>
            <a:r>
              <a:rPr sz="1200" spc="-80" dirty="0">
                <a:latin typeface="Lucida Sans Unicode"/>
                <a:cs typeface="Lucida Sans Unicode"/>
              </a:rPr>
              <a:t>εφόσον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85" dirty="0">
                <a:latin typeface="Lucida Sans Unicode"/>
                <a:cs typeface="Lucida Sans Unicode"/>
              </a:rPr>
              <a:t>έχουμε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ανοικτά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80" dirty="0">
                <a:latin typeface="Lucida Sans Unicode"/>
                <a:cs typeface="Lucida Sans Unicode"/>
              </a:rPr>
              <a:t>τα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ηχεία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μας</a:t>
            </a:r>
            <a:r>
              <a:rPr sz="1200" spc="-70" dirty="0">
                <a:latin typeface="Arial MT"/>
                <a:cs typeface="Arial MT"/>
              </a:rPr>
              <a:t>…).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 MT"/>
              <a:cs typeface="Arial MT"/>
            </a:endParaRPr>
          </a:p>
          <a:p>
            <a:pPr marL="155575" marR="221615" algn="just">
              <a:lnSpc>
                <a:spcPct val="99900"/>
              </a:lnSpc>
            </a:pP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εντολές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που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επιτρέπουν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στο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αντικείμενο</a:t>
            </a:r>
            <a:r>
              <a:rPr sz="1200" spc="14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να 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60" dirty="0">
                <a:latin typeface="Lucida Sans Unicode"/>
                <a:cs typeface="Lucida Sans Unicode"/>
              </a:rPr>
              <a:t>ζωγραφίζει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στη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σκηνή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καθώς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κινείται</a:t>
            </a:r>
            <a:r>
              <a:rPr sz="1200" spc="-130" dirty="0">
                <a:latin typeface="Arial MT"/>
                <a:cs typeface="Arial MT"/>
              </a:rPr>
              <a:t>,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δηλαδή</a:t>
            </a:r>
            <a:r>
              <a:rPr sz="1200" spc="18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να 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αφήνει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ένα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ίχνος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145" dirty="0">
                <a:latin typeface="Lucida Sans Unicode"/>
                <a:cs typeface="Lucida Sans Unicode"/>
              </a:rPr>
              <a:t>στις</a:t>
            </a:r>
            <a:r>
              <a:rPr sz="1200" spc="-14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θέσεις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πάνω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από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75" dirty="0">
                <a:latin typeface="Lucida Sans Unicode"/>
                <a:cs typeface="Lucida Sans Unicode"/>
              </a:rPr>
              <a:t>τις</a:t>
            </a:r>
            <a:r>
              <a:rPr sz="1200" spc="-170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οποίες 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κινείται</a:t>
            </a:r>
            <a:r>
              <a:rPr sz="1200" spc="-125" dirty="0">
                <a:latin typeface="Arial MT"/>
                <a:cs typeface="Arial MT"/>
              </a:rPr>
              <a:t>.</a:t>
            </a:r>
            <a:r>
              <a:rPr sz="1200" spc="-120" dirty="0">
                <a:latin typeface="Arial MT"/>
                <a:cs typeface="Arial MT"/>
              </a:rPr>
              <a:t> </a:t>
            </a:r>
            <a:r>
              <a:rPr sz="1200" spc="-85" dirty="0">
                <a:latin typeface="Lucida Sans Unicode"/>
                <a:cs typeface="Lucida Sans Unicode"/>
              </a:rPr>
              <a:t>Στο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παράδειγμα</a:t>
            </a:r>
            <a:r>
              <a:rPr sz="1200" spc="13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που</a:t>
            </a:r>
            <a:r>
              <a:rPr sz="1200" spc="200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ακολουθεί</a:t>
            </a:r>
            <a:r>
              <a:rPr sz="1200" spc="-95" dirty="0">
                <a:latin typeface="Arial MT"/>
                <a:cs typeface="Arial MT"/>
              </a:rPr>
              <a:t>,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μόλις 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πατηθεί </a:t>
            </a:r>
            <a:r>
              <a:rPr sz="1200" spc="-75" dirty="0">
                <a:latin typeface="Lucida Sans Unicode"/>
                <a:cs typeface="Lucida Sans Unicode"/>
              </a:rPr>
              <a:t>η </a:t>
            </a:r>
            <a:r>
              <a:rPr sz="1200" spc="-110" dirty="0">
                <a:latin typeface="Lucida Sans Unicode"/>
                <a:cs typeface="Lucida Sans Unicode"/>
              </a:rPr>
              <a:t>πράσινη </a:t>
            </a:r>
            <a:r>
              <a:rPr sz="1200" spc="-114" dirty="0">
                <a:latin typeface="Lucida Sans Unicode"/>
                <a:cs typeface="Lucida Sans Unicode"/>
              </a:rPr>
              <a:t>σημαία</a:t>
            </a:r>
            <a:r>
              <a:rPr sz="1200" spc="-114" dirty="0">
                <a:latin typeface="Arial MT"/>
                <a:cs typeface="Arial MT"/>
              </a:rPr>
              <a:t>,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θα </a:t>
            </a:r>
            <a:r>
              <a:rPr sz="1200" spc="-130" dirty="0">
                <a:latin typeface="Lucida Sans Unicode"/>
                <a:cs typeface="Lucida Sans Unicode"/>
              </a:rPr>
              <a:t>κατέβει </a:t>
            </a:r>
            <a:r>
              <a:rPr sz="1200" spc="-75" dirty="0">
                <a:latin typeface="Lucida Sans Unicode"/>
                <a:cs typeface="Lucida Sans Unicode"/>
              </a:rPr>
              <a:t>η </a:t>
            </a:r>
            <a:r>
              <a:rPr sz="1200" spc="-114" dirty="0">
                <a:latin typeface="Lucida Sans Unicode"/>
                <a:cs typeface="Lucida Sans Unicode"/>
              </a:rPr>
              <a:t>πένα </a:t>
            </a:r>
            <a:r>
              <a:rPr sz="1200" spc="-135" dirty="0">
                <a:latin typeface="Lucida Sans Unicode"/>
                <a:cs typeface="Lucida Sans Unicode"/>
              </a:rPr>
              <a:t>και </a:t>
            </a:r>
            <a:r>
              <a:rPr sz="1200" spc="-70" dirty="0">
                <a:latin typeface="Lucida Sans Unicode"/>
                <a:cs typeface="Lucida Sans Unicode"/>
              </a:rPr>
              <a:t>όσο 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το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αντικείμενό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μας</a:t>
            </a:r>
            <a:r>
              <a:rPr sz="1200" spc="-130" dirty="0">
                <a:latin typeface="Lucida Sans Unicode"/>
                <a:cs typeface="Lucida Sans Unicode"/>
              </a:rPr>
              <a:t> κινείται</a:t>
            </a:r>
            <a:r>
              <a:rPr sz="1200" spc="-130" dirty="0">
                <a:latin typeface="Arial MT"/>
                <a:cs typeface="Arial MT"/>
              </a:rPr>
              <a:t>,</a:t>
            </a:r>
            <a:r>
              <a:rPr sz="1200" spc="-125" dirty="0">
                <a:latin typeface="Arial MT"/>
                <a:cs typeface="Arial MT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θα</a:t>
            </a:r>
            <a:r>
              <a:rPr sz="1200" spc="150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αφήνει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και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ένα 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60" dirty="0">
                <a:latin typeface="Lucida Sans Unicode"/>
                <a:cs typeface="Lucida Sans Unicode"/>
              </a:rPr>
              <a:t>ν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180" dirty="0">
                <a:latin typeface="Lucida Sans Unicode"/>
                <a:cs typeface="Lucida Sans Unicode"/>
              </a:rPr>
              <a:t>ί</a:t>
            </a:r>
            <a:r>
              <a:rPr sz="1200" spc="-130" dirty="0">
                <a:latin typeface="Lucida Sans Unicode"/>
                <a:cs typeface="Lucida Sans Unicode"/>
              </a:rPr>
              <a:t>στ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180" dirty="0">
                <a:latin typeface="Lucida Sans Unicode"/>
                <a:cs typeface="Lucida Sans Unicode"/>
              </a:rPr>
              <a:t>ι</a:t>
            </a:r>
            <a:r>
              <a:rPr sz="1200" spc="-50" dirty="0">
                <a:latin typeface="Lucida Sans Unicode"/>
                <a:cs typeface="Lucida Sans Unicode"/>
              </a:rPr>
              <a:t>χ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80" dirty="0">
                <a:latin typeface="Lucida Sans Unicode"/>
                <a:cs typeface="Lucida Sans Unicode"/>
              </a:rPr>
              <a:t>ί</a:t>
            </a:r>
            <a:r>
              <a:rPr sz="1200" spc="-35" dirty="0">
                <a:latin typeface="Lucida Sans Unicode"/>
                <a:cs typeface="Lucida Sans Unicode"/>
              </a:rPr>
              <a:t>χ</a:t>
            </a:r>
            <a:r>
              <a:rPr sz="1200" spc="-75" dirty="0">
                <a:latin typeface="Lucida Sans Unicode"/>
                <a:cs typeface="Lucida Sans Unicode"/>
              </a:rPr>
              <a:t>ν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135" dirty="0">
                <a:latin typeface="Lucida Sans Unicode"/>
                <a:cs typeface="Lucida Sans Unicode"/>
              </a:rPr>
              <a:t>ς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80" dirty="0">
                <a:latin typeface="Lucida Sans Unicode"/>
                <a:cs typeface="Lucida Sans Unicode"/>
              </a:rPr>
              <a:t>α</a:t>
            </a:r>
            <a:r>
              <a:rPr sz="1200" spc="-125" dirty="0">
                <a:latin typeface="Lucida Sans Unicode"/>
                <a:cs typeface="Lucida Sans Unicode"/>
              </a:rPr>
              <a:t>π</a:t>
            </a:r>
            <a:r>
              <a:rPr sz="1200" spc="-70" dirty="0">
                <a:latin typeface="Lucida Sans Unicode"/>
                <a:cs typeface="Lucida Sans Unicode"/>
              </a:rPr>
              <a:t>ό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κ</a:t>
            </a:r>
            <a:r>
              <a:rPr sz="1200" spc="-165" dirty="0">
                <a:latin typeface="Lucida Sans Unicode"/>
                <a:cs typeface="Lucida Sans Unicode"/>
              </a:rPr>
              <a:t>ά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155" dirty="0">
                <a:latin typeface="Lucida Sans Unicode"/>
                <a:cs typeface="Lucida Sans Unicode"/>
              </a:rPr>
              <a:t>ω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85" dirty="0">
                <a:latin typeface="Lucida Sans Unicode"/>
                <a:cs typeface="Lucida Sans Unicode"/>
              </a:rPr>
              <a:t>υ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577205" y="5001767"/>
            <a:ext cx="2089404" cy="9860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474597" y="897636"/>
            <a:ext cx="4104132" cy="15575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465710" y="2625851"/>
            <a:ext cx="1513332" cy="33375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145914" y="2625851"/>
            <a:ext cx="2232660" cy="142189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537338" y="4498847"/>
            <a:ext cx="1440180" cy="32156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4057773" y="2581146"/>
            <a:ext cx="2939415" cy="3723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: </a:t>
            </a:r>
            <a:r>
              <a:rPr sz="1200" spc="-114" dirty="0">
                <a:latin typeface="Lucida Sans Unicode"/>
                <a:cs typeface="Lucida Sans Unicode"/>
              </a:rPr>
              <a:t>εντολές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που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καθορίζουν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πότε</a:t>
            </a:r>
            <a:r>
              <a:rPr sz="1200" spc="114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θα</a:t>
            </a:r>
            <a:r>
              <a:rPr sz="1200" spc="150" dirty="0">
                <a:latin typeface="Lucida Sans Unicode"/>
                <a:cs typeface="Lucida Sans Unicode"/>
              </a:rPr>
              <a:t> </a:t>
            </a:r>
            <a:r>
              <a:rPr sz="1200" spc="-145" dirty="0">
                <a:latin typeface="Lucida Sans Unicode"/>
                <a:cs typeface="Lucida Sans Unicode"/>
              </a:rPr>
              <a:t>τρέξει </a:t>
            </a:r>
            <a:r>
              <a:rPr sz="1200" spc="-14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ένα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σύνολο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εντολών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ή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05" dirty="0">
                <a:latin typeface="Lucida Sans Unicode"/>
                <a:cs typeface="Lucida Sans Unicode"/>
              </a:rPr>
              <a:t>πόσες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φορές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θα 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εκτελεστεί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το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85" dirty="0">
                <a:latin typeface="Lucida Sans Unicode"/>
                <a:cs typeface="Lucida Sans Unicode"/>
              </a:rPr>
              <a:t>συγκεκριμένο</a:t>
            </a:r>
            <a:r>
              <a:rPr sz="1200" spc="210" dirty="0">
                <a:latin typeface="Lucida Sans Unicode"/>
                <a:cs typeface="Lucida Sans Unicode"/>
              </a:rPr>
              <a:t> </a:t>
            </a:r>
            <a:r>
              <a:rPr sz="1200" spc="-80" dirty="0">
                <a:latin typeface="Lucida Sans Unicode"/>
                <a:cs typeface="Lucida Sans Unicode"/>
              </a:rPr>
              <a:t>σύνολο </a:t>
            </a:r>
            <a:r>
              <a:rPr sz="1200" spc="-365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εντολών</a:t>
            </a:r>
            <a:r>
              <a:rPr sz="1200" spc="-100" dirty="0">
                <a:latin typeface="Arial MT"/>
                <a:cs typeface="Arial MT"/>
              </a:rPr>
              <a:t>.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Σύμφωνα </a:t>
            </a:r>
            <a:r>
              <a:rPr sz="1200" spc="-105" dirty="0">
                <a:latin typeface="Lucida Sans Unicode"/>
                <a:cs typeface="Lucida Sans Unicode"/>
              </a:rPr>
              <a:t>με </a:t>
            </a:r>
            <a:r>
              <a:rPr sz="1200" spc="-130" dirty="0">
                <a:latin typeface="Lucida Sans Unicode"/>
                <a:cs typeface="Lucida Sans Unicode"/>
              </a:rPr>
              <a:t>το </a:t>
            </a:r>
            <a:r>
              <a:rPr sz="1200" spc="-120" dirty="0">
                <a:latin typeface="Lucida Sans Unicode"/>
                <a:cs typeface="Lucida Sans Unicode"/>
              </a:rPr>
              <a:t>παράδειγμα </a:t>
            </a:r>
            <a:r>
              <a:rPr sz="1200" spc="-95" dirty="0">
                <a:latin typeface="Lucida Sans Unicode"/>
                <a:cs typeface="Lucida Sans Unicode"/>
              </a:rPr>
              <a:t>που 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150" dirty="0">
                <a:latin typeface="Lucida Sans Unicode"/>
                <a:cs typeface="Lucida Sans Unicode"/>
              </a:rPr>
              <a:t>φαίνεται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στην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επόμενη</a:t>
            </a:r>
            <a:r>
              <a:rPr sz="1200" spc="180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εικόνα</a:t>
            </a:r>
            <a:r>
              <a:rPr sz="1200" spc="-95" dirty="0">
                <a:latin typeface="Arial MT"/>
                <a:cs typeface="Arial MT"/>
              </a:rPr>
              <a:t>,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μόλις 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πατηθεί</a:t>
            </a:r>
            <a:r>
              <a:rPr sz="1200" spc="-130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η </a:t>
            </a:r>
            <a:r>
              <a:rPr sz="1200" spc="-110" dirty="0">
                <a:latin typeface="Lucida Sans Unicode"/>
                <a:cs typeface="Lucida Sans Unicode"/>
              </a:rPr>
              <a:t>πράσινη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σημαία</a:t>
            </a:r>
            <a:r>
              <a:rPr sz="1200" spc="-110" dirty="0">
                <a:latin typeface="Arial MT"/>
                <a:cs typeface="Arial MT"/>
              </a:rPr>
              <a:t>,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140" dirty="0">
                <a:latin typeface="Lucida Sans Unicode"/>
                <a:cs typeface="Lucida Sans Unicode"/>
              </a:rPr>
              <a:t>το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αντικείμενό 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μας</a:t>
            </a:r>
            <a:r>
              <a:rPr sz="1200" spc="-13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θα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κινηθεί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45" dirty="0">
                <a:latin typeface="Lucida Sans Unicode"/>
                <a:cs typeface="Lucida Sans Unicode"/>
              </a:rPr>
              <a:t>κατά</a:t>
            </a:r>
            <a:r>
              <a:rPr sz="1200" spc="-140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δέκα</a:t>
            </a:r>
            <a:r>
              <a:rPr sz="1200" spc="470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βήματα</a:t>
            </a:r>
            <a:r>
              <a:rPr sz="1200" spc="120" dirty="0">
                <a:latin typeface="Lucida Sans Unicode"/>
                <a:cs typeface="Lucida Sans Unicode"/>
              </a:rPr>
              <a:t> </a:t>
            </a:r>
            <a:r>
              <a:rPr sz="1200" spc="-65" dirty="0">
                <a:latin typeface="Lucida Sans Unicode"/>
                <a:cs typeface="Lucida Sans Unicode"/>
              </a:rPr>
              <a:t>δύο 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φορές </a:t>
            </a:r>
            <a:r>
              <a:rPr sz="1200" spc="-80" dirty="0">
                <a:latin typeface="Lucida Sans Unicode"/>
                <a:cs typeface="Lucida Sans Unicode"/>
              </a:rPr>
              <a:t>συνεχόμενα</a:t>
            </a:r>
            <a:r>
              <a:rPr sz="1200" spc="-80" dirty="0">
                <a:latin typeface="Arial MT"/>
                <a:cs typeface="Arial MT"/>
              </a:rPr>
              <a:t>. </a:t>
            </a:r>
            <a:r>
              <a:rPr sz="1200" spc="-80" dirty="0">
                <a:latin typeface="Lucida Sans Unicode"/>
                <a:cs typeface="Lucida Sans Unicode"/>
              </a:rPr>
              <a:t>Θα </a:t>
            </a:r>
            <a:r>
              <a:rPr sz="1200" spc="-110" dirty="0">
                <a:latin typeface="Lucida Sans Unicode"/>
                <a:cs typeface="Lucida Sans Unicode"/>
              </a:rPr>
              <a:t>κινηθεί </a:t>
            </a:r>
            <a:r>
              <a:rPr sz="1200" spc="-90" dirty="0">
                <a:latin typeface="Lucida Sans Unicode"/>
                <a:cs typeface="Lucida Sans Unicode"/>
              </a:rPr>
              <a:t>δηλαδή </a:t>
            </a:r>
            <a:r>
              <a:rPr sz="1200" spc="-150" dirty="0">
                <a:latin typeface="Lucida Sans Unicode"/>
                <a:cs typeface="Lucida Sans Unicode"/>
              </a:rPr>
              <a:t>για 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Arial MT"/>
                <a:cs typeface="Arial MT"/>
              </a:rPr>
              <a:t>20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βήματα</a:t>
            </a:r>
            <a:r>
              <a:rPr sz="1200" spc="-11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 MT"/>
              <a:cs typeface="Arial MT"/>
            </a:endParaRPr>
          </a:p>
          <a:p>
            <a:pPr marL="83820" marR="74930" algn="just">
              <a:lnSpc>
                <a:spcPct val="99800"/>
              </a:lnSpc>
            </a:pP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εντολές</a:t>
            </a:r>
            <a:r>
              <a:rPr sz="1200" spc="15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που</a:t>
            </a:r>
            <a:r>
              <a:rPr sz="1200" spc="20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επιτρέπουν</a:t>
            </a:r>
            <a:r>
              <a:rPr sz="1200" spc="16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στο 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αντικείμενο</a:t>
            </a:r>
            <a:r>
              <a:rPr sz="1200" spc="-114" dirty="0">
                <a:latin typeface="Lucida Sans Unicode"/>
                <a:cs typeface="Lucida Sans Unicode"/>
              </a:rPr>
              <a:t> να</a:t>
            </a:r>
            <a:r>
              <a:rPr sz="1200" spc="150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αντιλαμβάνεται</a:t>
            </a:r>
            <a:r>
              <a:rPr sz="1200" spc="-130" dirty="0">
                <a:latin typeface="Lucida Sans Unicode"/>
                <a:cs typeface="Lucida Sans Unicode"/>
              </a:rPr>
              <a:t> το 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05" dirty="0">
                <a:latin typeface="Lucida Sans Unicode"/>
                <a:cs typeface="Lucida Sans Unicode"/>
              </a:rPr>
              <a:t>περιβάλλον </a:t>
            </a:r>
            <a:r>
              <a:rPr sz="1200" spc="-85" dirty="0">
                <a:latin typeface="Lucida Sans Unicode"/>
                <a:cs typeface="Lucida Sans Unicode"/>
              </a:rPr>
              <a:t>του</a:t>
            </a:r>
            <a:r>
              <a:rPr sz="1200" spc="-85" dirty="0">
                <a:latin typeface="Arial MT"/>
                <a:cs typeface="Arial MT"/>
              </a:rPr>
              <a:t>, </a:t>
            </a:r>
            <a:r>
              <a:rPr sz="1200" spc="-120" dirty="0">
                <a:latin typeface="Lucida Sans Unicode"/>
                <a:cs typeface="Lucida Sans Unicode"/>
              </a:rPr>
              <a:t>όπως </a:t>
            </a:r>
            <a:r>
              <a:rPr sz="1200" spc="-40" dirty="0">
                <a:latin typeface="Lucida Sans Unicode"/>
                <a:cs typeface="Lucida Sans Unicode"/>
              </a:rPr>
              <a:t>π</a:t>
            </a:r>
            <a:r>
              <a:rPr sz="1200" spc="-40" dirty="0">
                <a:latin typeface="Arial MT"/>
                <a:cs typeface="Arial MT"/>
              </a:rPr>
              <a:t>.</a:t>
            </a:r>
            <a:r>
              <a:rPr sz="1200" spc="-40" dirty="0">
                <a:latin typeface="Lucida Sans Unicode"/>
                <a:cs typeface="Lucida Sans Unicode"/>
              </a:rPr>
              <a:t>χ</a:t>
            </a:r>
            <a:r>
              <a:rPr sz="1200" spc="-40" dirty="0">
                <a:latin typeface="Arial MT"/>
                <a:cs typeface="Arial MT"/>
              </a:rPr>
              <a:t>. </a:t>
            </a:r>
            <a:r>
              <a:rPr sz="1200" spc="-130" dirty="0">
                <a:latin typeface="Lucida Sans Unicode"/>
                <a:cs typeface="Lucida Sans Unicode"/>
              </a:rPr>
              <a:t>το </a:t>
            </a:r>
            <a:r>
              <a:rPr sz="1200" spc="-114" dirty="0">
                <a:latin typeface="Lucida Sans Unicode"/>
                <a:cs typeface="Lucida Sans Unicode"/>
              </a:rPr>
              <a:t>αν </a:t>
            </a:r>
            <a:r>
              <a:rPr sz="1200" spc="-150" dirty="0">
                <a:latin typeface="Lucida Sans Unicode"/>
                <a:cs typeface="Lucida Sans Unicode"/>
              </a:rPr>
              <a:t>αγγίζει 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140" dirty="0">
                <a:latin typeface="Lucida Sans Unicode"/>
                <a:cs typeface="Lucida Sans Unicode"/>
              </a:rPr>
              <a:t>άλλα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αντικείμενα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ή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χρώματα</a:t>
            </a:r>
            <a:r>
              <a:rPr sz="1200" spc="-110" dirty="0">
                <a:latin typeface="Arial MT"/>
                <a:cs typeface="Arial MT"/>
              </a:rPr>
              <a:t>,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και</a:t>
            </a:r>
            <a:r>
              <a:rPr sz="1200" spc="-13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να 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αντιδρά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ανάλογα</a:t>
            </a:r>
            <a:r>
              <a:rPr sz="1200" spc="-110" dirty="0">
                <a:latin typeface="Arial MT"/>
                <a:cs typeface="Arial MT"/>
              </a:rPr>
              <a:t>.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spc="-85" dirty="0">
                <a:latin typeface="Lucida Sans Unicode"/>
                <a:cs typeface="Lucida Sans Unicode"/>
              </a:rPr>
              <a:t>Στο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125" dirty="0">
                <a:latin typeface="Lucida Sans Unicode"/>
                <a:cs typeface="Lucida Sans Unicode"/>
              </a:rPr>
              <a:t>παράδειγμα</a:t>
            </a:r>
            <a:r>
              <a:rPr sz="1200" spc="-120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που 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95" dirty="0">
                <a:latin typeface="Lucida Sans Unicode"/>
                <a:cs typeface="Lucida Sans Unicode"/>
              </a:rPr>
              <a:t>ακολουθεί</a:t>
            </a:r>
            <a:r>
              <a:rPr sz="1200" spc="-95" dirty="0">
                <a:latin typeface="Arial MT"/>
                <a:cs typeface="Arial MT"/>
              </a:rPr>
              <a:t>,</a:t>
            </a:r>
            <a:r>
              <a:rPr sz="1200" spc="-90" dirty="0">
                <a:latin typeface="Arial MT"/>
                <a:cs typeface="Arial MT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μόλις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πατηθεί</a:t>
            </a:r>
            <a:r>
              <a:rPr sz="1200" spc="-130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η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05" dirty="0">
                <a:latin typeface="Lucida Sans Unicode"/>
                <a:cs typeface="Lucida Sans Unicode"/>
              </a:rPr>
              <a:t>πράσινη 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σημαία</a:t>
            </a:r>
            <a:r>
              <a:rPr sz="1200" spc="-114" dirty="0">
                <a:latin typeface="Arial MT"/>
                <a:cs typeface="Arial MT"/>
              </a:rPr>
              <a:t>,</a:t>
            </a:r>
            <a:r>
              <a:rPr sz="1200" spc="-110" dirty="0">
                <a:latin typeface="Arial MT"/>
                <a:cs typeface="Arial MT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χαρακτήρας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35" dirty="0">
                <a:latin typeface="Lucida Sans Unicode"/>
                <a:cs typeface="Lucida Sans Unicode"/>
              </a:rPr>
              <a:t>μας</a:t>
            </a:r>
            <a:r>
              <a:rPr sz="1200" spc="11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θα</a:t>
            </a:r>
            <a:r>
              <a:rPr sz="1200" spc="14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κινηθεί 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45" dirty="0">
                <a:latin typeface="Lucida Sans Unicode"/>
                <a:cs typeface="Lucida Sans Unicode"/>
              </a:rPr>
              <a:t>κατά</a:t>
            </a:r>
            <a:r>
              <a:rPr sz="1200" spc="-14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Arial MT"/>
                <a:cs typeface="Arial MT"/>
              </a:rPr>
              <a:t>10 </a:t>
            </a:r>
            <a:r>
              <a:rPr sz="1200" spc="-130" dirty="0">
                <a:latin typeface="Lucida Sans Unicode"/>
                <a:cs typeface="Lucida Sans Unicode"/>
              </a:rPr>
              <a:t>βήματα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40" dirty="0">
                <a:latin typeface="Lucida Sans Unicode"/>
                <a:cs typeface="Lucida Sans Unicode"/>
              </a:rPr>
              <a:t>και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120" dirty="0">
                <a:latin typeface="Lucida Sans Unicode"/>
                <a:cs typeface="Lucida Sans Unicode"/>
              </a:rPr>
              <a:t>αν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145" dirty="0">
                <a:latin typeface="Lucida Sans Unicode"/>
                <a:cs typeface="Lucida Sans Unicode"/>
              </a:rPr>
              <a:t>μετά</a:t>
            </a:r>
            <a:r>
              <a:rPr sz="1200" spc="8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την</a:t>
            </a:r>
            <a:r>
              <a:rPr sz="1200" spc="160" dirty="0">
                <a:latin typeface="Lucida Sans Unicode"/>
                <a:cs typeface="Lucida Sans Unicode"/>
              </a:rPr>
              <a:t> </a:t>
            </a:r>
            <a:r>
              <a:rPr sz="1200" spc="-90" dirty="0">
                <a:latin typeface="Lucida Sans Unicode"/>
                <a:cs typeface="Lucida Sans Unicode"/>
              </a:rPr>
              <a:t>κίνησή 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110" dirty="0">
                <a:latin typeface="Lucida Sans Unicode"/>
                <a:cs typeface="Lucida Sans Unicode"/>
              </a:rPr>
              <a:t>του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150" dirty="0">
                <a:latin typeface="Lucida Sans Unicode"/>
                <a:cs typeface="Lucida Sans Unicode"/>
              </a:rPr>
              <a:t>αγγίζει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το</a:t>
            </a:r>
            <a:r>
              <a:rPr sz="1200" spc="-125" dirty="0">
                <a:latin typeface="Lucida Sans Unicode"/>
                <a:cs typeface="Lucida Sans Unicode"/>
              </a:rPr>
              <a:t> </a:t>
            </a:r>
            <a:r>
              <a:rPr sz="1200" spc="-100" dirty="0">
                <a:latin typeface="Lucida Sans Unicode"/>
                <a:cs typeface="Lucida Sans Unicode"/>
              </a:rPr>
              <a:t>όριο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140" dirty="0">
                <a:latin typeface="Lucida Sans Unicode"/>
                <a:cs typeface="Lucida Sans Unicode"/>
              </a:rPr>
              <a:t>της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spc="-75" dirty="0">
                <a:latin typeface="Lucida Sans Unicode"/>
                <a:cs typeface="Lucida Sans Unicode"/>
              </a:rPr>
              <a:t>σκηνής</a:t>
            </a:r>
            <a:r>
              <a:rPr sz="1200" spc="-75" dirty="0">
                <a:latin typeface="Arial MT"/>
                <a:cs typeface="Arial MT"/>
              </a:rPr>
              <a:t>,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145" dirty="0">
                <a:latin typeface="Lucida Sans Unicode"/>
                <a:cs typeface="Lucida Sans Unicode"/>
              </a:rPr>
              <a:t>τότε</a:t>
            </a:r>
            <a:r>
              <a:rPr sz="1200" spc="-140" dirty="0">
                <a:latin typeface="Lucida Sans Unicode"/>
                <a:cs typeface="Lucida Sans Unicode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θα </a:t>
            </a:r>
            <a:r>
              <a:rPr sz="1200" spc="-110" dirty="0">
                <a:latin typeface="Lucida Sans Unicode"/>
                <a:cs typeface="Lucida Sans Unicode"/>
              </a:rPr>
              <a:t> </a:t>
            </a:r>
            <a:r>
              <a:rPr sz="1200" spc="-130" dirty="0">
                <a:latin typeface="Lucida Sans Unicode"/>
                <a:cs typeface="Lucida Sans Unicode"/>
              </a:rPr>
              <a:t>στ</a:t>
            </a:r>
            <a:r>
              <a:rPr sz="1200" spc="-65" dirty="0">
                <a:latin typeface="Lucida Sans Unicode"/>
                <a:cs typeface="Lucida Sans Unicode"/>
              </a:rPr>
              <a:t>ρ</a:t>
            </a:r>
            <a:r>
              <a:rPr sz="1200" spc="-180" dirty="0">
                <a:latin typeface="Lucida Sans Unicode"/>
                <a:cs typeface="Lucida Sans Unicode"/>
              </a:rPr>
              <a:t>ί</a:t>
            </a:r>
            <a:r>
              <a:rPr sz="1200" spc="-80" dirty="0">
                <a:latin typeface="Lucida Sans Unicode"/>
                <a:cs typeface="Lucida Sans Unicode"/>
              </a:rPr>
              <a:t>ψ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180" dirty="0">
                <a:latin typeface="Lucida Sans Unicode"/>
                <a:cs typeface="Lucida Sans Unicode"/>
              </a:rPr>
              <a:t>ι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δ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180" dirty="0">
                <a:latin typeface="Lucida Sans Unicode"/>
                <a:cs typeface="Lucida Sans Unicode"/>
              </a:rPr>
              <a:t>ξι</a:t>
            </a:r>
            <a:r>
              <a:rPr sz="1200" spc="-70" dirty="0">
                <a:latin typeface="Lucida Sans Unicode"/>
                <a:cs typeface="Lucida Sans Unicode"/>
              </a:rPr>
              <a:t>ό</a:t>
            </a:r>
            <a:r>
              <a:rPr sz="1200" spc="-130" dirty="0">
                <a:latin typeface="Lucida Sans Unicode"/>
                <a:cs typeface="Lucida Sans Unicode"/>
              </a:rPr>
              <a:t>στ</a:t>
            </a:r>
            <a:r>
              <a:rPr sz="1200" spc="-65" dirty="0">
                <a:latin typeface="Lucida Sans Unicode"/>
                <a:cs typeface="Lucida Sans Unicode"/>
              </a:rPr>
              <a:t>ρ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165" dirty="0">
                <a:latin typeface="Lucida Sans Unicode"/>
                <a:cs typeface="Lucida Sans Unicode"/>
              </a:rPr>
              <a:t>φα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70" dirty="0">
                <a:latin typeface="Lucida Sans Unicode"/>
                <a:cs typeface="Lucida Sans Unicode"/>
              </a:rPr>
              <a:t>κ</a:t>
            </a:r>
            <a:r>
              <a:rPr sz="1200" spc="-165" dirty="0">
                <a:latin typeface="Lucida Sans Unicode"/>
                <a:cs typeface="Lucida Sans Unicode"/>
              </a:rPr>
              <a:t>α</a:t>
            </a:r>
            <a:r>
              <a:rPr sz="1200" spc="-195" dirty="0">
                <a:latin typeface="Lucida Sans Unicode"/>
                <a:cs typeface="Lucida Sans Unicode"/>
              </a:rPr>
              <a:t>τ</a:t>
            </a:r>
            <a:r>
              <a:rPr sz="1200" spc="-165" dirty="0">
                <a:latin typeface="Lucida Sans Unicode"/>
                <a:cs typeface="Lucida Sans Unicode"/>
              </a:rPr>
              <a:t>ά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Arial MT"/>
                <a:cs typeface="Arial MT"/>
              </a:rPr>
              <a:t>15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14" dirty="0">
                <a:latin typeface="Lucida Sans Unicode"/>
                <a:cs typeface="Lucida Sans Unicode"/>
              </a:rPr>
              <a:t>μ</a:t>
            </a:r>
            <a:r>
              <a:rPr sz="1200" spc="-70" dirty="0">
                <a:latin typeface="Lucida Sans Unicode"/>
                <a:cs typeface="Lucida Sans Unicode"/>
              </a:rPr>
              <a:t>ο</a:t>
            </a:r>
            <a:r>
              <a:rPr sz="1200" spc="-180" dirty="0">
                <a:latin typeface="Lucida Sans Unicode"/>
                <a:cs typeface="Lucida Sans Unicode"/>
              </a:rPr>
              <a:t>ί</a:t>
            </a:r>
            <a:r>
              <a:rPr sz="1200" spc="-65" dirty="0">
                <a:latin typeface="Lucida Sans Unicode"/>
                <a:cs typeface="Lucida Sans Unicode"/>
              </a:rPr>
              <a:t>ρ</a:t>
            </a:r>
            <a:r>
              <a:rPr sz="1200" spc="-120" dirty="0">
                <a:latin typeface="Lucida Sans Unicode"/>
                <a:cs typeface="Lucida Sans Unicode"/>
              </a:rPr>
              <a:t>ε</a:t>
            </a:r>
            <a:r>
              <a:rPr sz="1200" spc="-140" dirty="0">
                <a:latin typeface="Lucida Sans Unicode"/>
                <a:cs typeface="Lucida Sans Unicode"/>
              </a:rPr>
              <a:t>ς</a:t>
            </a:r>
            <a:r>
              <a:rPr sz="1200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217542" y="4425696"/>
            <a:ext cx="2161032" cy="15819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474597" y="897636"/>
            <a:ext cx="4104132" cy="15575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106046" y="2699004"/>
            <a:ext cx="1513332" cy="338327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3696587" y="2651250"/>
            <a:ext cx="3435985" cy="1301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220" dirty="0">
                <a:latin typeface="Lucida Sans Unicode"/>
                <a:cs typeface="Lucida Sans Unicode"/>
              </a:rPr>
              <a:t>τ</a:t>
            </a:r>
            <a:r>
              <a:rPr sz="1400" spc="-100" dirty="0">
                <a:latin typeface="Lucida Sans Unicode"/>
                <a:cs typeface="Lucida Sans Unicode"/>
              </a:rPr>
              <a:t>ο</a:t>
            </a:r>
            <a:r>
              <a:rPr sz="1400" spc="-125" dirty="0">
                <a:latin typeface="Lucida Sans Unicode"/>
                <a:cs typeface="Lucida Sans Unicode"/>
              </a:rPr>
              <a:t>λ</a:t>
            </a:r>
            <a:r>
              <a:rPr sz="1400" spc="-130" dirty="0">
                <a:latin typeface="Lucida Sans Unicode"/>
                <a:cs typeface="Lucida Sans Unicode"/>
              </a:rPr>
              <a:t>έ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85" dirty="0">
                <a:latin typeface="Lucida Sans Unicode"/>
                <a:cs typeface="Lucida Sans Unicode"/>
              </a:rPr>
              <a:t>υ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β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110" dirty="0">
                <a:latin typeface="Lucida Sans Unicode"/>
                <a:cs typeface="Lucida Sans Unicode"/>
              </a:rPr>
              <a:t>η</a:t>
            </a:r>
            <a:r>
              <a:rPr sz="1400" spc="-100" dirty="0">
                <a:latin typeface="Lucida Sans Unicode"/>
                <a:cs typeface="Lucida Sans Unicode"/>
              </a:rPr>
              <a:t>θ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85" dirty="0">
                <a:latin typeface="Lucida Sans Unicode"/>
                <a:cs typeface="Lucida Sans Unicode"/>
              </a:rPr>
              <a:t>ύ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20" dirty="0">
                <a:latin typeface="Lucida Sans Unicode"/>
                <a:cs typeface="Lucida Sans Unicode"/>
              </a:rPr>
              <a:t>τ</a:t>
            </a:r>
            <a:r>
              <a:rPr sz="1400" spc="-200" dirty="0">
                <a:latin typeface="Lucida Sans Unicode"/>
                <a:cs typeface="Lucida Sans Unicode"/>
              </a:rPr>
              <a:t>α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80" dirty="0">
                <a:latin typeface="Lucida Sans Unicode"/>
                <a:cs typeface="Lucida Sans Unicode"/>
              </a:rPr>
              <a:t>ν</a:t>
            </a:r>
            <a:r>
              <a:rPr sz="1400" spc="-220" dirty="0">
                <a:latin typeface="Lucida Sans Unicode"/>
                <a:cs typeface="Lucida Sans Unicode"/>
              </a:rPr>
              <a:t>τ</a:t>
            </a:r>
            <a:r>
              <a:rPr sz="1400" spc="-210" dirty="0">
                <a:latin typeface="Lucida Sans Unicode"/>
                <a:cs typeface="Lucida Sans Unicode"/>
              </a:rPr>
              <a:t>ι</a:t>
            </a:r>
            <a:r>
              <a:rPr sz="1400" spc="-70" dirty="0">
                <a:latin typeface="Lucida Sans Unicode"/>
                <a:cs typeface="Lucida Sans Unicode"/>
              </a:rPr>
              <a:t>κ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210" dirty="0">
                <a:latin typeface="Lucida Sans Unicode"/>
                <a:cs typeface="Lucida Sans Unicode"/>
              </a:rPr>
              <a:t>ί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200" dirty="0">
                <a:latin typeface="Lucida Sans Unicode"/>
                <a:cs typeface="Lucida Sans Unicode"/>
              </a:rPr>
              <a:t>α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130" dirty="0">
                <a:latin typeface="Lucida Sans Unicode"/>
                <a:cs typeface="Lucida Sans Unicode"/>
              </a:rPr>
              <a:t>α  </a:t>
            </a:r>
            <a:r>
              <a:rPr sz="1400" spc="-70" dirty="0">
                <a:latin typeface="Lucida Sans Unicode"/>
                <a:cs typeface="Lucida Sans Unicode"/>
              </a:rPr>
              <a:t>κ</a:t>
            </a:r>
            <a:r>
              <a:rPr sz="1400" spc="-204" dirty="0">
                <a:latin typeface="Lucida Sans Unicode"/>
                <a:cs typeface="Lucida Sans Unicode"/>
              </a:rPr>
              <a:t>ά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85" dirty="0">
                <a:latin typeface="Lucida Sans Unicode"/>
                <a:cs typeface="Lucida Sans Unicode"/>
              </a:rPr>
              <a:t>υ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90" dirty="0">
                <a:latin typeface="Lucida Sans Unicode"/>
                <a:cs typeface="Lucida Sans Unicode"/>
              </a:rPr>
              <a:t>θ</a:t>
            </a:r>
            <a:r>
              <a:rPr sz="1400" spc="-110" dirty="0">
                <a:latin typeface="Lucida Sans Unicode"/>
                <a:cs typeface="Lucida Sans Unicode"/>
              </a:rPr>
              <a:t>ημ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220" dirty="0">
                <a:latin typeface="Lucida Sans Unicode"/>
                <a:cs typeface="Lucida Sans Unicode"/>
              </a:rPr>
              <a:t>τ</a:t>
            </a:r>
            <a:r>
              <a:rPr sz="1400" spc="-210" dirty="0">
                <a:latin typeface="Lucida Sans Unicode"/>
                <a:cs typeface="Lucida Sans Unicode"/>
              </a:rPr>
              <a:t>ι</a:t>
            </a:r>
            <a:r>
              <a:rPr sz="1400" spc="-70" dirty="0">
                <a:latin typeface="Lucida Sans Unicode"/>
                <a:cs typeface="Lucida Sans Unicode"/>
              </a:rPr>
              <a:t>κ</a:t>
            </a:r>
            <a:r>
              <a:rPr sz="1400" spc="-130" dirty="0">
                <a:latin typeface="Lucida Sans Unicode"/>
                <a:cs typeface="Lucida Sans Unicode"/>
              </a:rPr>
              <a:t>έ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70" dirty="0">
                <a:latin typeface="Lucida Sans Unicode"/>
                <a:cs typeface="Lucida Sans Unicode"/>
              </a:rPr>
              <a:t>ρ</a:t>
            </a:r>
            <a:r>
              <a:rPr sz="1400" spc="-204" dirty="0">
                <a:latin typeface="Lucida Sans Unicode"/>
                <a:cs typeface="Lucida Sans Unicode"/>
              </a:rPr>
              <a:t>ά</a:t>
            </a:r>
            <a:r>
              <a:rPr sz="1400" spc="-200" dirty="0">
                <a:latin typeface="Lucida Sans Unicode"/>
                <a:cs typeface="Lucida Sans Unicode"/>
              </a:rPr>
              <a:t>ξ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210" dirty="0">
                <a:latin typeface="Lucida Sans Unicode"/>
                <a:cs typeface="Lucida Sans Unicode"/>
              </a:rPr>
              <a:t>ι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dirty="0">
                <a:latin typeface="Arial MT"/>
                <a:cs typeface="Arial MT"/>
              </a:rPr>
              <a:t>, </a:t>
            </a:r>
            <a:r>
              <a:rPr sz="1400" spc="-85" dirty="0">
                <a:latin typeface="Lucida Sans Unicode"/>
                <a:cs typeface="Lucida Sans Unicode"/>
              </a:rPr>
              <a:t>σ</a:t>
            </a:r>
            <a:r>
              <a:rPr sz="1400" spc="-90" dirty="0">
                <a:latin typeface="Lucida Sans Unicode"/>
                <a:cs typeface="Lucida Sans Unicode"/>
              </a:rPr>
              <a:t>υ</a:t>
            </a:r>
            <a:r>
              <a:rPr sz="1400" spc="-95" dirty="0">
                <a:latin typeface="Lucida Sans Unicode"/>
                <a:cs typeface="Lucida Sans Unicode"/>
              </a:rPr>
              <a:t>γ</a:t>
            </a:r>
            <a:r>
              <a:rPr sz="1400" spc="-70" dirty="0">
                <a:latin typeface="Lucida Sans Unicode"/>
                <a:cs typeface="Lucida Sans Unicode"/>
              </a:rPr>
              <a:t>κρ</a:t>
            </a:r>
            <a:r>
              <a:rPr sz="1400" spc="-210" dirty="0">
                <a:latin typeface="Lucida Sans Unicode"/>
                <a:cs typeface="Lucida Sans Unicode"/>
              </a:rPr>
              <a:t>ί</a:t>
            </a:r>
            <a:r>
              <a:rPr sz="1400" spc="-85" dirty="0">
                <a:latin typeface="Lucida Sans Unicode"/>
                <a:cs typeface="Lucida Sans Unicode"/>
              </a:rPr>
              <a:t>σ</a:t>
            </a:r>
            <a:r>
              <a:rPr sz="1400" spc="-145" dirty="0">
                <a:latin typeface="Lucida Sans Unicode"/>
                <a:cs typeface="Lucida Sans Unicode"/>
              </a:rPr>
              <a:t>ε</a:t>
            </a:r>
            <a:r>
              <a:rPr sz="1400" spc="-210" dirty="0">
                <a:latin typeface="Lucida Sans Unicode"/>
                <a:cs typeface="Lucida Sans Unicode"/>
              </a:rPr>
              <a:t>ι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dirty="0">
                <a:latin typeface="Arial MT"/>
                <a:cs typeface="Arial MT"/>
              </a:rPr>
              <a:t>,  </a:t>
            </a:r>
            <a:r>
              <a:rPr sz="1400" spc="-85" dirty="0">
                <a:latin typeface="Lucida Sans Unicode"/>
                <a:cs typeface="Lucida Sans Unicode"/>
              </a:rPr>
              <a:t>υ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125" dirty="0">
                <a:latin typeface="Lucida Sans Unicode"/>
                <a:cs typeface="Lucida Sans Unicode"/>
              </a:rPr>
              <a:t>λ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95" dirty="0">
                <a:latin typeface="Lucida Sans Unicode"/>
                <a:cs typeface="Lucida Sans Unicode"/>
              </a:rPr>
              <a:t>γ</a:t>
            </a:r>
            <a:r>
              <a:rPr sz="1400" spc="-220" dirty="0">
                <a:latin typeface="Lucida Sans Unicode"/>
                <a:cs typeface="Lucida Sans Unicode"/>
              </a:rPr>
              <a:t>ι</a:t>
            </a:r>
            <a:r>
              <a:rPr sz="1400" spc="-85" dirty="0">
                <a:latin typeface="Lucida Sans Unicode"/>
                <a:cs typeface="Lucida Sans Unicode"/>
              </a:rPr>
              <a:t>σ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85" dirty="0">
                <a:latin typeface="Lucida Sans Unicode"/>
                <a:cs typeface="Lucida Sans Unicode"/>
              </a:rPr>
              <a:t>ύ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κ</a:t>
            </a:r>
            <a:r>
              <a:rPr sz="1400" spc="-229" dirty="0">
                <a:latin typeface="Lucida Sans Unicode"/>
                <a:cs typeface="Lucida Sans Unicode"/>
              </a:rPr>
              <a:t>τ</a:t>
            </a:r>
            <a:r>
              <a:rPr sz="1400" spc="-140" dirty="0">
                <a:latin typeface="Lucida Sans Unicode"/>
                <a:cs typeface="Lucida Sans Unicode"/>
              </a:rPr>
              <a:t>λ</a:t>
            </a:r>
            <a:r>
              <a:rPr sz="1400" dirty="0">
                <a:latin typeface="Arial MT"/>
                <a:cs typeface="Arial MT"/>
              </a:rPr>
              <a:t>. </a:t>
            </a:r>
            <a:r>
              <a:rPr sz="1400" dirty="0">
                <a:latin typeface="Lucida Sans Unicode"/>
                <a:cs typeface="Lucida Sans Unicode"/>
              </a:rPr>
              <a:t>Σ</a:t>
            </a:r>
            <a:r>
              <a:rPr sz="1400" spc="-220" dirty="0">
                <a:latin typeface="Lucida Sans Unicode"/>
                <a:cs typeface="Lucida Sans Unicode"/>
              </a:rPr>
              <a:t>τ</a:t>
            </a:r>
            <a:r>
              <a:rPr sz="1400" spc="-85" dirty="0">
                <a:latin typeface="Lucida Sans Unicode"/>
                <a:cs typeface="Lucida Sans Unicode"/>
              </a:rPr>
              <a:t>ο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70" dirty="0">
                <a:latin typeface="Lucida Sans Unicode"/>
                <a:cs typeface="Lucida Sans Unicode"/>
              </a:rPr>
              <a:t>ρ</a:t>
            </a:r>
            <a:r>
              <a:rPr sz="1400" spc="-204" dirty="0">
                <a:latin typeface="Lucida Sans Unicode"/>
                <a:cs typeface="Lucida Sans Unicode"/>
              </a:rPr>
              <a:t>ά</a:t>
            </a:r>
            <a:r>
              <a:rPr sz="1400" spc="-55" dirty="0">
                <a:latin typeface="Lucida Sans Unicode"/>
                <a:cs typeface="Lucida Sans Unicode"/>
              </a:rPr>
              <a:t>δ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210" dirty="0">
                <a:latin typeface="Lucida Sans Unicode"/>
                <a:cs typeface="Lucida Sans Unicode"/>
              </a:rPr>
              <a:t>ι</a:t>
            </a:r>
            <a:r>
              <a:rPr sz="1400" spc="-95" dirty="0">
                <a:latin typeface="Lucida Sans Unicode"/>
                <a:cs typeface="Lucida Sans Unicode"/>
              </a:rPr>
              <a:t>γ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200" dirty="0">
                <a:latin typeface="Lucida Sans Unicode"/>
                <a:cs typeface="Lucida Sans Unicode"/>
              </a:rPr>
              <a:t>α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100" dirty="0">
                <a:latin typeface="Lucida Sans Unicode"/>
                <a:cs typeface="Lucida Sans Unicode"/>
              </a:rPr>
              <a:t>ο</a:t>
            </a:r>
            <a:r>
              <a:rPr sz="1400" spc="-60" dirty="0">
                <a:latin typeface="Lucida Sans Unicode"/>
                <a:cs typeface="Lucida Sans Unicode"/>
              </a:rPr>
              <a:t>υ  </a:t>
            </a:r>
            <a:r>
              <a:rPr sz="1400" spc="-110" dirty="0">
                <a:latin typeface="Lucida Sans Unicode"/>
                <a:cs typeface="Lucida Sans Unicode"/>
              </a:rPr>
              <a:t>ακολουθεί</a:t>
            </a:r>
            <a:r>
              <a:rPr sz="1400" spc="-110" dirty="0">
                <a:latin typeface="Arial MT"/>
                <a:cs typeface="Arial MT"/>
              </a:rPr>
              <a:t>,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-150" dirty="0">
                <a:latin typeface="Lucida Sans Unicode"/>
                <a:cs typeface="Lucida Sans Unicode"/>
              </a:rPr>
              <a:t>το </a:t>
            </a:r>
            <a:r>
              <a:rPr sz="1400" spc="-140" dirty="0">
                <a:latin typeface="Lucida Sans Unicode"/>
                <a:cs typeface="Lucida Sans Unicode"/>
              </a:rPr>
              <a:t>αντικείμενό </a:t>
            </a:r>
            <a:r>
              <a:rPr sz="1400" spc="-160" dirty="0">
                <a:latin typeface="Lucida Sans Unicode"/>
                <a:cs typeface="Lucida Sans Unicode"/>
              </a:rPr>
              <a:t>μας</a:t>
            </a:r>
            <a:r>
              <a:rPr sz="1400" spc="-155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θα εμφανίσει 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έ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200" dirty="0">
                <a:latin typeface="Lucida Sans Unicode"/>
                <a:cs typeface="Lucida Sans Unicode"/>
              </a:rPr>
              <a:t>α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125" dirty="0">
                <a:latin typeface="Lucida Sans Unicode"/>
                <a:cs typeface="Lucida Sans Unicode"/>
              </a:rPr>
              <a:t>λ</a:t>
            </a:r>
            <a:r>
              <a:rPr sz="1400" spc="-100" dirty="0">
                <a:latin typeface="Lucida Sans Unicode"/>
                <a:cs typeface="Lucida Sans Unicode"/>
              </a:rPr>
              <a:t>ο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204" dirty="0">
                <a:latin typeface="Lucida Sans Unicode"/>
                <a:cs typeface="Lucida Sans Unicode"/>
              </a:rPr>
              <a:t>ά</a:t>
            </a:r>
            <a:r>
              <a:rPr sz="1400" spc="-70" dirty="0">
                <a:latin typeface="Lucida Sans Unicode"/>
                <a:cs typeface="Lucida Sans Unicode"/>
              </a:rPr>
              <a:t>κ</a:t>
            </a:r>
            <a:r>
              <a:rPr sz="1400" spc="-204" dirty="0">
                <a:latin typeface="Lucida Sans Unicode"/>
                <a:cs typeface="Lucida Sans Unicode"/>
              </a:rPr>
              <a:t>ι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29" dirty="0">
                <a:latin typeface="Lucida Sans Unicode"/>
                <a:cs typeface="Lucida Sans Unicode"/>
              </a:rPr>
              <a:t>τ</a:t>
            </a:r>
            <a:r>
              <a:rPr sz="1400" spc="-85" dirty="0">
                <a:latin typeface="Lucida Sans Unicode"/>
                <a:cs typeface="Lucida Sans Unicode"/>
              </a:rPr>
              <a:t>ο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220" dirty="0">
                <a:latin typeface="Lucida Sans Unicode"/>
                <a:cs typeface="Lucida Sans Unicode"/>
              </a:rPr>
              <a:t>τ</a:t>
            </a:r>
            <a:r>
              <a:rPr sz="1400" spc="-145" dirty="0">
                <a:latin typeface="Lucida Sans Unicode"/>
                <a:cs typeface="Lucida Sans Unicode"/>
              </a:rPr>
              <a:t>έ</a:t>
            </a:r>
            <a:r>
              <a:rPr sz="1400" spc="-125" dirty="0">
                <a:latin typeface="Lucida Sans Unicode"/>
                <a:cs typeface="Lucida Sans Unicode"/>
              </a:rPr>
              <a:t>λ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85" dirty="0">
                <a:latin typeface="Lucida Sans Unicode"/>
                <a:cs typeface="Lucida Sans Unicode"/>
              </a:rPr>
              <a:t>σ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200" dirty="0">
                <a:latin typeface="Lucida Sans Unicode"/>
                <a:cs typeface="Lucida Sans Unicode"/>
              </a:rPr>
              <a:t>α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29" dirty="0">
                <a:latin typeface="Lucida Sans Unicode"/>
                <a:cs typeface="Lucida Sans Unicode"/>
              </a:rPr>
              <a:t>τ</a:t>
            </a:r>
            <a:r>
              <a:rPr sz="1400" spc="-100" dirty="0">
                <a:latin typeface="Lucida Sans Unicode"/>
                <a:cs typeface="Lucida Sans Unicode"/>
              </a:rPr>
              <a:t>η</a:t>
            </a:r>
            <a:r>
              <a:rPr sz="1400" spc="-110" dirty="0">
                <a:latin typeface="Lucida Sans Unicode"/>
                <a:cs typeface="Lucida Sans Unicode"/>
              </a:rPr>
              <a:t>ς  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70" dirty="0">
                <a:latin typeface="Lucida Sans Unicode"/>
                <a:cs typeface="Lucida Sans Unicode"/>
              </a:rPr>
              <a:t>ρ</a:t>
            </a:r>
            <a:r>
              <a:rPr sz="1400" spc="-204" dirty="0">
                <a:latin typeface="Lucida Sans Unicode"/>
                <a:cs typeface="Lucida Sans Unicode"/>
              </a:rPr>
              <a:t>ά</a:t>
            </a:r>
            <a:r>
              <a:rPr sz="1400" spc="-200" dirty="0">
                <a:latin typeface="Lucida Sans Unicode"/>
                <a:cs typeface="Lucida Sans Unicode"/>
              </a:rPr>
              <a:t>ξ</a:t>
            </a:r>
            <a:r>
              <a:rPr sz="1400" spc="-100" dirty="0">
                <a:latin typeface="Lucida Sans Unicode"/>
                <a:cs typeface="Lucida Sans Unicode"/>
              </a:rPr>
              <a:t>η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δ</a:t>
            </a:r>
            <a:r>
              <a:rPr sz="1400" spc="-110" dirty="0">
                <a:latin typeface="Lucida Sans Unicode"/>
                <a:cs typeface="Lucida Sans Unicode"/>
              </a:rPr>
              <a:t>η</a:t>
            </a:r>
            <a:r>
              <a:rPr sz="1400" spc="-125" dirty="0">
                <a:latin typeface="Lucida Sans Unicode"/>
                <a:cs typeface="Lucida Sans Unicode"/>
              </a:rPr>
              <a:t>λ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55" dirty="0">
                <a:latin typeface="Lucida Sans Unicode"/>
                <a:cs typeface="Lucida Sans Unicode"/>
              </a:rPr>
              <a:t>δ</a:t>
            </a:r>
            <a:r>
              <a:rPr sz="1400" spc="-95" dirty="0">
                <a:latin typeface="Lucida Sans Unicode"/>
                <a:cs typeface="Lucida Sans Unicode"/>
              </a:rPr>
              <a:t>ή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θ</a:t>
            </a:r>
            <a:r>
              <a:rPr sz="1400" spc="-200" dirty="0">
                <a:latin typeface="Lucida Sans Unicode"/>
                <a:cs typeface="Lucida Sans Unicode"/>
              </a:rPr>
              <a:t>α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175" dirty="0">
                <a:latin typeface="Lucida Sans Unicode"/>
                <a:cs typeface="Lucida Sans Unicode"/>
              </a:rPr>
              <a:t>φ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210" dirty="0">
                <a:latin typeface="Lucida Sans Unicode"/>
                <a:cs typeface="Lucida Sans Unicode"/>
              </a:rPr>
              <a:t>ί</a:t>
            </a:r>
            <a:r>
              <a:rPr sz="1400" spc="-85" dirty="0">
                <a:latin typeface="Lucida Sans Unicode"/>
                <a:cs typeface="Lucida Sans Unicode"/>
              </a:rPr>
              <a:t>σ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204" dirty="0">
                <a:latin typeface="Lucida Sans Unicode"/>
                <a:cs typeface="Lucida Sans Unicode"/>
              </a:rPr>
              <a:t>ι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20" dirty="0">
                <a:latin typeface="Lucida Sans Unicode"/>
                <a:cs typeface="Lucida Sans Unicode"/>
              </a:rPr>
              <a:t>τ</a:t>
            </a:r>
            <a:r>
              <a:rPr sz="1400" spc="-100" dirty="0">
                <a:latin typeface="Lucida Sans Unicode"/>
                <a:cs typeface="Lucida Sans Unicode"/>
              </a:rPr>
              <a:t>ο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70" dirty="0">
                <a:latin typeface="Lucida Sans Unicode"/>
                <a:cs typeface="Lucida Sans Unicode"/>
              </a:rPr>
              <a:t>ρ</a:t>
            </a:r>
            <a:r>
              <a:rPr sz="1400" spc="-210" dirty="0">
                <a:latin typeface="Lucida Sans Unicode"/>
                <a:cs typeface="Lucida Sans Unicode"/>
              </a:rPr>
              <a:t>ι</a:t>
            </a:r>
            <a:r>
              <a:rPr sz="1400" spc="-100" dirty="0">
                <a:latin typeface="Lucida Sans Unicode"/>
                <a:cs typeface="Lucida Sans Unicode"/>
              </a:rPr>
              <a:t>θ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85" dirty="0">
                <a:latin typeface="Lucida Sans Unicode"/>
                <a:cs typeface="Lucida Sans Unicode"/>
              </a:rPr>
              <a:t>ό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Arial MT"/>
                <a:cs typeface="Arial MT"/>
              </a:rPr>
              <a:t>6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217542" y="2625851"/>
            <a:ext cx="2449067" cy="132435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250825" y="4209288"/>
            <a:ext cx="1440180" cy="30480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769739" y="4376418"/>
            <a:ext cx="2895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9220" algn="l"/>
                <a:tab pos="1819910" algn="l"/>
                <a:tab pos="2196465" algn="l"/>
              </a:tabLst>
            </a:pPr>
            <a:r>
              <a:rPr sz="1400" spc="-110" dirty="0">
                <a:latin typeface="Lucida Sans Unicode"/>
                <a:cs typeface="Lucida Sans Unicode"/>
              </a:rPr>
              <a:t>αποθηκεύουμε	</a:t>
            </a:r>
            <a:r>
              <a:rPr sz="1400" spc="-170" dirty="0">
                <a:latin typeface="Lucida Sans Unicode"/>
                <a:cs typeface="Lucida Sans Unicode"/>
              </a:rPr>
              <a:t>για	</a:t>
            </a:r>
            <a:r>
              <a:rPr sz="1400" spc="-160" dirty="0">
                <a:latin typeface="Lucida Sans Unicode"/>
                <a:cs typeface="Lucida Sans Unicode"/>
              </a:rPr>
              <a:t>τη	</a:t>
            </a:r>
            <a:r>
              <a:rPr sz="1400" spc="-120" dirty="0">
                <a:latin typeface="Lucida Sans Unicode"/>
                <a:cs typeface="Lucida Sans Unicode"/>
              </a:rPr>
              <a:t>συνέχεια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69739" y="4163058"/>
            <a:ext cx="3369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52729" algn="l"/>
                <a:tab pos="1036319" algn="l"/>
                <a:tab pos="1552575" algn="l"/>
                <a:tab pos="2459355" algn="l"/>
                <a:tab pos="3026410" algn="l"/>
              </a:tabLst>
            </a:pPr>
            <a:r>
              <a:rPr sz="1400" dirty="0">
                <a:latin typeface="Arial MT"/>
                <a:cs typeface="Arial MT"/>
              </a:rPr>
              <a:t>:	</a:t>
            </a:r>
            <a:r>
              <a:rPr sz="1400" spc="-145" dirty="0">
                <a:latin typeface="Lucida Sans Unicode"/>
                <a:cs typeface="Lucida Sans Unicode"/>
              </a:rPr>
              <a:t>ε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229" dirty="0">
                <a:latin typeface="Lucida Sans Unicode"/>
                <a:cs typeface="Lucida Sans Unicode"/>
              </a:rPr>
              <a:t>τ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125" dirty="0">
                <a:latin typeface="Lucida Sans Unicode"/>
                <a:cs typeface="Lucida Sans Unicode"/>
              </a:rPr>
              <a:t>λ</a:t>
            </a:r>
            <a:r>
              <a:rPr sz="1400" spc="-130" dirty="0">
                <a:latin typeface="Lucida Sans Unicode"/>
                <a:cs typeface="Lucida Sans Unicode"/>
              </a:rPr>
              <a:t>έ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85" dirty="0">
                <a:latin typeface="Lucida Sans Unicode"/>
                <a:cs typeface="Lucida Sans Unicode"/>
              </a:rPr>
              <a:t>υ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204" dirty="0">
                <a:latin typeface="Lucida Sans Unicode"/>
                <a:cs typeface="Lucida Sans Unicode"/>
              </a:rPr>
              <a:t>α</a:t>
            </a:r>
            <a:r>
              <a:rPr sz="1400" spc="-175" dirty="0">
                <a:latin typeface="Lucida Sans Unicode"/>
                <a:cs typeface="Lucida Sans Unicode"/>
              </a:rPr>
              <a:t>φ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70" dirty="0">
                <a:latin typeface="Lucida Sans Unicode"/>
                <a:cs typeface="Lucida Sans Unicode"/>
              </a:rPr>
              <a:t>ρ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85" dirty="0">
                <a:latin typeface="Lucida Sans Unicode"/>
                <a:cs typeface="Lucida Sans Unicode"/>
              </a:rPr>
              <a:t>ύ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220" dirty="0">
                <a:latin typeface="Lucida Sans Unicode"/>
                <a:cs typeface="Lucida Sans Unicode"/>
              </a:rPr>
              <a:t>τι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130" dirty="0">
                <a:latin typeface="Lucida Sans Unicode"/>
                <a:cs typeface="Lucida Sans Unicode"/>
              </a:rPr>
              <a:t>έ</a:t>
            </a:r>
            <a:r>
              <a:rPr sz="1400" spc="-155" dirty="0">
                <a:latin typeface="Lucida Sans Unicode"/>
                <a:cs typeface="Lucida Sans Unicode"/>
              </a:rPr>
              <a:t>ς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45" dirty="0">
                <a:latin typeface="Lucida Sans Unicode"/>
                <a:cs typeface="Lucida Sans Unicode"/>
              </a:rPr>
              <a:t>π</a:t>
            </a:r>
            <a:r>
              <a:rPr sz="1400" spc="-90" dirty="0">
                <a:latin typeface="Lucida Sans Unicode"/>
                <a:cs typeface="Lucida Sans Unicode"/>
              </a:rPr>
              <a:t>ο</a:t>
            </a:r>
            <a:r>
              <a:rPr sz="1400" spc="-85" dirty="0">
                <a:latin typeface="Lucida Sans Unicode"/>
                <a:cs typeface="Lucida Sans Unicode"/>
              </a:rPr>
              <a:t>υ</a:t>
            </a:r>
            <a:endParaRPr sz="14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</a:pPr>
            <a:r>
              <a:rPr sz="1400" spc="-130" dirty="0">
                <a:latin typeface="Lucida Sans Unicode"/>
                <a:cs typeface="Lucida Sans Unicode"/>
              </a:rPr>
              <a:t>του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69736" y="4588254"/>
            <a:ext cx="3370579" cy="1091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1400" spc="-125" dirty="0">
                <a:latin typeface="Lucida Sans Unicode"/>
                <a:cs typeface="Lucida Sans Unicode"/>
              </a:rPr>
              <a:t>προγράμματος</a:t>
            </a:r>
            <a:r>
              <a:rPr sz="1400" spc="-125" dirty="0">
                <a:latin typeface="Arial MT"/>
                <a:cs typeface="Arial MT"/>
              </a:rPr>
              <a:t>,</a:t>
            </a:r>
            <a:r>
              <a:rPr sz="1400" spc="-120" dirty="0">
                <a:latin typeface="Arial MT"/>
                <a:cs typeface="Arial MT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όπως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π</a:t>
            </a:r>
            <a:r>
              <a:rPr sz="1400" spc="-55" dirty="0">
                <a:latin typeface="Arial MT"/>
                <a:cs typeface="Arial MT"/>
              </a:rPr>
              <a:t>.</a:t>
            </a:r>
            <a:r>
              <a:rPr sz="1400" spc="-55" dirty="0">
                <a:latin typeface="Lucida Sans Unicode"/>
                <a:cs typeface="Lucida Sans Unicode"/>
              </a:rPr>
              <a:t>χ</a:t>
            </a:r>
            <a:r>
              <a:rPr sz="1400" spc="-55" dirty="0">
                <a:latin typeface="Arial MT"/>
                <a:cs typeface="Arial MT"/>
              </a:rPr>
              <a:t>. </a:t>
            </a:r>
            <a:r>
              <a:rPr sz="1400" spc="-155" dirty="0">
                <a:latin typeface="Lucida Sans Unicode"/>
                <a:cs typeface="Lucida Sans Unicode"/>
              </a:rPr>
              <a:t>το</a:t>
            </a:r>
            <a:r>
              <a:rPr sz="1400" spc="-15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σκορ</a:t>
            </a:r>
            <a:r>
              <a:rPr sz="1400" spc="-65" dirty="0">
                <a:latin typeface="Arial MT"/>
                <a:cs typeface="Arial MT"/>
              </a:rPr>
              <a:t>, </a:t>
            </a:r>
            <a:r>
              <a:rPr sz="1400" spc="-95" dirty="0">
                <a:latin typeface="Lucida Sans Unicode"/>
                <a:cs typeface="Lucida Sans Unicode"/>
              </a:rPr>
              <a:t>ή </a:t>
            </a:r>
            <a:r>
              <a:rPr sz="1400" spc="-195" dirty="0">
                <a:latin typeface="Lucida Sans Unicode"/>
                <a:cs typeface="Lucida Sans Unicode"/>
              </a:rPr>
              <a:t>τις </a:t>
            </a:r>
            <a:r>
              <a:rPr sz="1400" spc="-190" dirty="0">
                <a:latin typeface="Lucida Sans Unicode"/>
                <a:cs typeface="Lucida Sans Unicode"/>
              </a:rPr>
              <a:t> ζωές</a:t>
            </a:r>
            <a:r>
              <a:rPr sz="1400" spc="-185" dirty="0">
                <a:latin typeface="Lucida Sans Unicode"/>
                <a:cs typeface="Lucida Sans Unicode"/>
              </a:rPr>
              <a:t> </a:t>
            </a:r>
            <a:r>
              <a:rPr sz="1400" spc="-135" dirty="0">
                <a:latin typeface="Lucida Sans Unicode"/>
                <a:cs typeface="Lucida Sans Unicode"/>
              </a:rPr>
              <a:t>του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χρήστη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σε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ένα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παιχνίδι</a:t>
            </a:r>
            <a:r>
              <a:rPr sz="1400" spc="-130" dirty="0">
                <a:latin typeface="Arial MT"/>
                <a:cs typeface="Arial MT"/>
              </a:rPr>
              <a:t>.</a:t>
            </a:r>
            <a:r>
              <a:rPr sz="1400" spc="-125" dirty="0">
                <a:latin typeface="Arial MT"/>
                <a:cs typeface="Arial MT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Στο 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παράδειγμα</a:t>
            </a:r>
            <a:r>
              <a:rPr sz="1400" spc="-14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που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ακολουθεί</a:t>
            </a:r>
            <a:r>
              <a:rPr sz="1400" spc="-110" dirty="0">
                <a:latin typeface="Arial MT"/>
                <a:cs typeface="Arial MT"/>
              </a:rPr>
              <a:t>,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-145" dirty="0">
                <a:latin typeface="Lucida Sans Unicode"/>
                <a:cs typeface="Lucida Sans Unicode"/>
              </a:rPr>
              <a:t>όταν</a:t>
            </a:r>
            <a:r>
              <a:rPr sz="1400" spc="15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ο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χρήστης </a:t>
            </a:r>
            <a:r>
              <a:rPr sz="1400" spc="-135" dirty="0">
                <a:latin typeface="Lucida Sans Unicode"/>
                <a:cs typeface="Lucida Sans Unicode"/>
              </a:rPr>
              <a:t>κάνει </a:t>
            </a:r>
            <a:r>
              <a:rPr sz="1400" spc="-175" dirty="0">
                <a:latin typeface="Lucida Sans Unicode"/>
                <a:cs typeface="Lucida Sans Unicode"/>
              </a:rPr>
              <a:t>κατά</a:t>
            </a:r>
            <a:r>
              <a:rPr sz="1400" spc="-170" dirty="0">
                <a:latin typeface="Lucida Sans Unicode"/>
                <a:cs typeface="Lucida Sans Unicode"/>
              </a:rPr>
              <a:t> </a:t>
            </a:r>
            <a:r>
              <a:rPr sz="1400" spc="-135" dirty="0">
                <a:latin typeface="Lucida Sans Unicode"/>
                <a:cs typeface="Lucida Sans Unicode"/>
              </a:rPr>
              <a:t>λάθος </a:t>
            </a:r>
            <a:r>
              <a:rPr sz="1400" spc="-120" dirty="0">
                <a:latin typeface="Lucida Sans Unicode"/>
                <a:cs typeface="Lucida Sans Unicode"/>
              </a:rPr>
              <a:t>κλικ </a:t>
            </a:r>
            <a:r>
              <a:rPr sz="1400" spc="-150" dirty="0">
                <a:latin typeface="Lucida Sans Unicode"/>
                <a:cs typeface="Lucida Sans Unicode"/>
              </a:rPr>
              <a:t>πάνω </a:t>
            </a:r>
            <a:r>
              <a:rPr sz="1400" spc="-130" dirty="0">
                <a:latin typeface="Lucida Sans Unicode"/>
                <a:cs typeface="Lucida Sans Unicode"/>
              </a:rPr>
              <a:t>στο 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δ</a:t>
            </a:r>
            <a:r>
              <a:rPr sz="1400" spc="-70" dirty="0">
                <a:latin typeface="Lucida Sans Unicode"/>
                <a:cs typeface="Lucida Sans Unicode"/>
              </a:rPr>
              <a:t>ρ</a:t>
            </a:r>
            <a:r>
              <a:rPr sz="1400" spc="-204" dirty="0">
                <a:latin typeface="Lucida Sans Unicode"/>
                <a:cs typeface="Lucida Sans Unicode"/>
              </a:rPr>
              <a:t>ά</a:t>
            </a:r>
            <a:r>
              <a:rPr sz="1400" spc="-70" dirty="0">
                <a:latin typeface="Lucida Sans Unicode"/>
                <a:cs typeface="Lucida Sans Unicode"/>
              </a:rPr>
              <a:t>κ</a:t>
            </a:r>
            <a:r>
              <a:rPr sz="1400" spc="-85" dirty="0">
                <a:latin typeface="Lucida Sans Unicode"/>
                <a:cs typeface="Lucida Sans Unicode"/>
              </a:rPr>
              <a:t>ο</a:t>
            </a:r>
            <a:r>
              <a:rPr sz="1400" dirty="0">
                <a:latin typeface="Arial MT"/>
                <a:cs typeface="Arial MT"/>
              </a:rPr>
              <a:t>, </a:t>
            </a:r>
            <a:r>
              <a:rPr sz="1400" spc="-40" dirty="0">
                <a:latin typeface="Lucida Sans Unicode"/>
                <a:cs typeface="Lucida Sans Unicode"/>
              </a:rPr>
              <a:t>χ</a:t>
            </a:r>
            <a:r>
              <a:rPr sz="1400" spc="-204" dirty="0">
                <a:latin typeface="Lucida Sans Unicode"/>
                <a:cs typeface="Lucida Sans Unicode"/>
              </a:rPr>
              <a:t>ά</a:t>
            </a:r>
            <a:r>
              <a:rPr sz="1400" spc="-65" dirty="0">
                <a:latin typeface="Lucida Sans Unicode"/>
                <a:cs typeface="Lucida Sans Unicode"/>
              </a:rPr>
              <a:t>ν</a:t>
            </a:r>
            <a:r>
              <a:rPr sz="1400" spc="-130" dirty="0">
                <a:latin typeface="Lucida Sans Unicode"/>
                <a:cs typeface="Lucida Sans Unicode"/>
              </a:rPr>
              <a:t>ε</a:t>
            </a:r>
            <a:r>
              <a:rPr sz="1400" spc="-204" dirty="0">
                <a:latin typeface="Lucida Sans Unicode"/>
                <a:cs typeface="Lucida Sans Unicode"/>
              </a:rPr>
              <a:t>ι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110" dirty="0">
                <a:latin typeface="Lucida Sans Unicode"/>
                <a:cs typeface="Lucida Sans Unicode"/>
              </a:rPr>
              <a:t>μ</a:t>
            </a:r>
            <a:r>
              <a:rPr sz="1400" spc="-210" dirty="0">
                <a:latin typeface="Lucida Sans Unicode"/>
                <a:cs typeface="Lucida Sans Unicode"/>
              </a:rPr>
              <a:t>ι</a:t>
            </a:r>
            <a:r>
              <a:rPr sz="1400" spc="-200" dirty="0">
                <a:latin typeface="Lucida Sans Unicode"/>
                <a:cs typeface="Lucida Sans Unicode"/>
              </a:rPr>
              <a:t>α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85" dirty="0">
                <a:latin typeface="Lucida Sans Unicode"/>
                <a:cs typeface="Lucida Sans Unicode"/>
              </a:rPr>
              <a:t>ζ</a:t>
            </a:r>
            <a:r>
              <a:rPr sz="1400" spc="-195" dirty="0">
                <a:latin typeface="Lucida Sans Unicode"/>
                <a:cs typeface="Lucida Sans Unicode"/>
              </a:rPr>
              <a:t>ω</a:t>
            </a:r>
            <a:r>
              <a:rPr sz="1400" spc="-95" dirty="0">
                <a:latin typeface="Lucida Sans Unicode"/>
                <a:cs typeface="Lucida Sans Unicode"/>
              </a:rPr>
              <a:t>ή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62321" y="4137659"/>
            <a:ext cx="2375916" cy="11460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519789" y="6886445"/>
            <a:ext cx="19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B5A788"/>
                </a:solidFill>
                <a:latin typeface="Arial MT"/>
                <a:cs typeface="Arial MT"/>
              </a:rPr>
              <a:t>1</a:t>
            </a:r>
            <a:r>
              <a:rPr sz="1200" dirty="0">
                <a:solidFill>
                  <a:srgbClr val="B5A788"/>
                </a:solidFill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68215" y="4611114"/>
            <a:ext cx="3679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90" dirty="0">
                <a:latin typeface="Lucida Sans Unicode"/>
                <a:cs typeface="Lucida Sans Unicode"/>
              </a:rPr>
              <a:t>Σ</a:t>
            </a:r>
            <a:r>
              <a:rPr sz="4000" spc="-555" dirty="0">
                <a:latin typeface="Lucida Sans Unicode"/>
                <a:cs typeface="Lucida Sans Unicode"/>
              </a:rPr>
              <a:t>α</a:t>
            </a:r>
            <a:r>
              <a:rPr sz="4000" spc="-409" dirty="0">
                <a:latin typeface="Lucida Sans Unicode"/>
                <a:cs typeface="Lucida Sans Unicode"/>
              </a:rPr>
              <a:t>ς</a:t>
            </a:r>
            <a:r>
              <a:rPr sz="4000" spc="-150" dirty="0">
                <a:latin typeface="Lucida Sans Unicode"/>
                <a:cs typeface="Lucida Sans Unicode"/>
              </a:rPr>
              <a:t> </a:t>
            </a:r>
            <a:r>
              <a:rPr sz="4000" spc="-340" dirty="0">
                <a:latin typeface="Lucida Sans Unicode"/>
                <a:cs typeface="Lucida Sans Unicode"/>
              </a:rPr>
              <a:t>ε</a:t>
            </a:r>
            <a:r>
              <a:rPr sz="4000" spc="-245" dirty="0">
                <a:latin typeface="Lucida Sans Unicode"/>
                <a:cs typeface="Lucida Sans Unicode"/>
              </a:rPr>
              <a:t>υ</a:t>
            </a:r>
            <a:r>
              <a:rPr sz="4000" spc="-100" dirty="0">
                <a:latin typeface="Lucida Sans Unicode"/>
                <a:cs typeface="Lucida Sans Unicode"/>
              </a:rPr>
              <a:t>χ</a:t>
            </a:r>
            <a:r>
              <a:rPr sz="4000" spc="-555" dirty="0">
                <a:latin typeface="Lucida Sans Unicode"/>
                <a:cs typeface="Lucida Sans Unicode"/>
              </a:rPr>
              <a:t>α</a:t>
            </a:r>
            <a:r>
              <a:rPr sz="4000" spc="-220" dirty="0">
                <a:latin typeface="Lucida Sans Unicode"/>
                <a:cs typeface="Lucida Sans Unicode"/>
              </a:rPr>
              <a:t>ρ</a:t>
            </a:r>
            <a:r>
              <a:rPr sz="4000" spc="-590" dirty="0">
                <a:latin typeface="Lucida Sans Unicode"/>
                <a:cs typeface="Lucida Sans Unicode"/>
              </a:rPr>
              <a:t>ι</a:t>
            </a:r>
            <a:r>
              <a:rPr sz="4000" spc="-229" dirty="0">
                <a:latin typeface="Lucida Sans Unicode"/>
                <a:cs typeface="Lucida Sans Unicode"/>
              </a:rPr>
              <a:t>σ</a:t>
            </a:r>
            <a:r>
              <a:rPr sz="4000" spc="-575" dirty="0">
                <a:latin typeface="Lucida Sans Unicode"/>
                <a:cs typeface="Lucida Sans Unicode"/>
              </a:rPr>
              <a:t>τ</a:t>
            </a:r>
            <a:r>
              <a:rPr sz="4000" spc="-475" dirty="0">
                <a:latin typeface="Lucida Sans Unicode"/>
                <a:cs typeface="Lucida Sans Unicode"/>
              </a:rPr>
              <a:t>ώ</a:t>
            </a:r>
            <a:r>
              <a:rPr sz="4000" spc="-145" dirty="0">
                <a:latin typeface="Lucida Sans Unicode"/>
                <a:cs typeface="Lucida Sans Unicode"/>
              </a:rPr>
              <a:t> </a:t>
            </a:r>
            <a:r>
              <a:rPr sz="4000" spc="-5" dirty="0">
                <a:latin typeface="Arial MT"/>
                <a:cs typeface="Arial MT"/>
              </a:rPr>
              <a:t>!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05890" y="1042409"/>
            <a:ext cx="2921635" cy="3063240"/>
            <a:chOff x="3905890" y="1042409"/>
            <a:chExt cx="2921635" cy="3063240"/>
          </a:xfrm>
        </p:grpSpPr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05890" y="1042409"/>
              <a:ext cx="2921492" cy="306324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676522" y="383590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9144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22826" y="4032503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0" y="9144"/>
                  </a:moveTo>
                  <a:lnTo>
                    <a:pt x="4556" y="9144"/>
                  </a:lnTo>
                  <a:lnTo>
                    <a:pt x="4556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905890" y="4096511"/>
            <a:ext cx="2921492" cy="27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2561208" y="330193"/>
            <a:ext cx="6369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562213"/>
                </a:solidFill>
                <a:latin typeface="Microsoft JhengHei UI"/>
                <a:cs typeface="Microsoft JhengHei UI"/>
              </a:rPr>
              <a:t>Εισαγωγή</a:t>
            </a:r>
            <a:r>
              <a:rPr sz="1800" spc="50" dirty="0">
                <a:solidFill>
                  <a:srgbClr val="562213"/>
                </a:solidFill>
                <a:latin typeface="Microsoft JhengHei UI"/>
                <a:cs typeface="Microsoft JhengHei UI"/>
              </a:rPr>
              <a:t> </a:t>
            </a:r>
            <a:r>
              <a:rPr sz="1800" spc="-20" dirty="0">
                <a:solidFill>
                  <a:srgbClr val="562213"/>
                </a:solidFill>
                <a:latin typeface="Microsoft JhengHei UI"/>
                <a:cs typeface="Microsoft JhengHei UI"/>
              </a:rPr>
              <a:t>στο</a:t>
            </a:r>
            <a:r>
              <a:rPr sz="1800" spc="50" dirty="0">
                <a:solidFill>
                  <a:srgbClr val="562213"/>
                </a:solidFill>
                <a:latin typeface="Microsoft JhengHei UI"/>
                <a:cs typeface="Microsoft JhengHei UI"/>
              </a:rPr>
              <a:t> </a:t>
            </a:r>
            <a:r>
              <a:rPr sz="1800" spc="-25" dirty="0">
                <a:solidFill>
                  <a:srgbClr val="562213"/>
                </a:solidFill>
                <a:latin typeface="Microsoft JhengHei UI"/>
                <a:cs typeface="Microsoft JhengHei UI"/>
              </a:rPr>
              <a:t>προγραµµατιστικό</a:t>
            </a:r>
            <a:r>
              <a:rPr sz="1800" spc="35" dirty="0">
                <a:solidFill>
                  <a:srgbClr val="562213"/>
                </a:solidFill>
                <a:latin typeface="Microsoft JhengHei UI"/>
                <a:cs typeface="Microsoft JhengHei UI"/>
              </a:rPr>
              <a:t> </a:t>
            </a:r>
            <a:r>
              <a:rPr sz="1800" spc="5" dirty="0">
                <a:solidFill>
                  <a:srgbClr val="562213"/>
                </a:solidFill>
                <a:latin typeface="Microsoft JhengHei UI"/>
                <a:cs typeface="Microsoft JhengHei UI"/>
              </a:rPr>
              <a:t>περιβάλλον</a:t>
            </a:r>
            <a:r>
              <a:rPr sz="1800" spc="60" dirty="0">
                <a:solidFill>
                  <a:srgbClr val="562213"/>
                </a:solidFill>
                <a:latin typeface="Microsoft JhengHei UI"/>
                <a:cs typeface="Microsoft JhengHei UI"/>
              </a:rPr>
              <a:t> </a:t>
            </a:r>
            <a:r>
              <a:rPr sz="1800" spc="-40" dirty="0">
                <a:solidFill>
                  <a:srgbClr val="562213"/>
                </a:solidFill>
                <a:latin typeface="Microsoft JhengHei UI"/>
                <a:cs typeface="Microsoft JhengHei UI"/>
              </a:rPr>
              <a:t>της</a:t>
            </a:r>
            <a:r>
              <a:rPr sz="1800" spc="50" dirty="0">
                <a:solidFill>
                  <a:srgbClr val="562213"/>
                </a:solidFill>
                <a:latin typeface="Microsoft JhengHei UI"/>
                <a:cs typeface="Microsoft JhengHei UI"/>
              </a:rPr>
              <a:t> </a:t>
            </a:r>
            <a:r>
              <a:rPr sz="1800" b="1" spc="-5" dirty="0">
                <a:solidFill>
                  <a:srgbClr val="562213"/>
                </a:solidFill>
                <a:latin typeface="Arial"/>
                <a:cs typeface="Arial"/>
              </a:rPr>
              <a:t>Scratch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5017894" y="779773"/>
            <a:ext cx="1592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Scratch…ing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860178" y="1206493"/>
            <a:ext cx="7906384" cy="551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latin typeface="Lucida Console"/>
                <a:cs typeface="Lucida Console"/>
              </a:rPr>
              <a:t>Το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b="1" spc="-5" dirty="0">
                <a:latin typeface="Arial"/>
                <a:cs typeface="Arial"/>
              </a:rPr>
              <a:t>Scratch </a:t>
            </a:r>
            <a:r>
              <a:rPr sz="2000" spc="-335" dirty="0">
                <a:latin typeface="Lucida Console"/>
                <a:cs typeface="Lucida Console"/>
              </a:rPr>
              <a:t>είναι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210" dirty="0">
                <a:latin typeface="Lucida Console"/>
                <a:cs typeface="Lucida Console"/>
              </a:rPr>
              <a:t>µία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125" dirty="0">
                <a:latin typeface="Lucida Console"/>
                <a:cs typeface="Lucida Console"/>
              </a:rPr>
              <a:t>νέα</a:t>
            </a:r>
            <a:r>
              <a:rPr sz="2000" spc="-675" dirty="0">
                <a:latin typeface="Lucida Console"/>
                <a:cs typeface="Lucida Console"/>
              </a:rPr>
              <a:t> </a:t>
            </a:r>
            <a:r>
              <a:rPr sz="2000" spc="105" dirty="0">
                <a:latin typeface="Lucida Console"/>
                <a:cs typeface="Lucida Console"/>
              </a:rPr>
              <a:t>γλώσσα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35" dirty="0">
                <a:latin typeface="Lucida Console"/>
                <a:cs typeface="Lucida Console"/>
              </a:rPr>
              <a:t>προγραµµατισµού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125" dirty="0">
                <a:latin typeface="Lucida Console"/>
                <a:cs typeface="Lucida Console"/>
              </a:rPr>
              <a:t>µε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135" dirty="0">
                <a:latin typeface="Lucida Console"/>
                <a:cs typeface="Lucida Console"/>
              </a:rPr>
              <a:t>την</a:t>
            </a:r>
            <a:r>
              <a:rPr sz="2000" spc="-645" dirty="0">
                <a:latin typeface="Lucida Console"/>
                <a:cs typeface="Lucida Console"/>
              </a:rPr>
              <a:t> </a:t>
            </a:r>
            <a:r>
              <a:rPr sz="2000" spc="-55" dirty="0">
                <a:latin typeface="Lucida Console"/>
                <a:cs typeface="Lucida Console"/>
              </a:rPr>
              <a:t>οποία </a:t>
            </a:r>
            <a:r>
              <a:rPr sz="2000" spc="-1190" dirty="0">
                <a:latin typeface="Lucida Console"/>
                <a:cs typeface="Lucida Console"/>
              </a:rPr>
              <a:t> </a:t>
            </a:r>
            <a:r>
              <a:rPr sz="2000" spc="10" dirty="0">
                <a:latin typeface="Lucida Console"/>
                <a:cs typeface="Lucida Console"/>
              </a:rPr>
              <a:t>µπορούµε</a:t>
            </a:r>
            <a:r>
              <a:rPr sz="2000" spc="-645" dirty="0">
                <a:latin typeface="Lucida Console"/>
                <a:cs typeface="Lucida Console"/>
              </a:rPr>
              <a:t> </a:t>
            </a:r>
            <a:r>
              <a:rPr sz="2000" spc="-40" dirty="0">
                <a:latin typeface="Lucida Console"/>
                <a:cs typeface="Lucida Console"/>
              </a:rPr>
              <a:t>να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120" dirty="0">
                <a:latin typeface="Lucida Console"/>
                <a:cs typeface="Lucida Console"/>
              </a:rPr>
              <a:t>φτιάχνουµε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380" dirty="0">
                <a:latin typeface="Lucida Console"/>
                <a:cs typeface="Lucida Console"/>
              </a:rPr>
              <a:t>τις</a:t>
            </a:r>
            <a:r>
              <a:rPr sz="2000" spc="-650" dirty="0">
                <a:latin typeface="Lucida Console"/>
                <a:cs typeface="Lucida Console"/>
              </a:rPr>
              <a:t> </a:t>
            </a:r>
            <a:r>
              <a:rPr sz="2000" spc="-245" dirty="0">
                <a:latin typeface="Lucida Console"/>
                <a:cs typeface="Lucida Console"/>
              </a:rPr>
              <a:t>δικές</a:t>
            </a:r>
            <a:r>
              <a:rPr sz="2000" spc="-660" dirty="0">
                <a:latin typeface="Lucida Console"/>
                <a:cs typeface="Lucida Console"/>
              </a:rPr>
              <a:t> </a:t>
            </a:r>
            <a:r>
              <a:rPr sz="2000" spc="-45" dirty="0">
                <a:latin typeface="Lucida Console"/>
                <a:cs typeface="Lucida Console"/>
              </a:rPr>
              <a:t>µας</a:t>
            </a:r>
            <a:r>
              <a:rPr sz="2000" spc="-660" dirty="0">
                <a:latin typeface="Lucida Console"/>
                <a:cs typeface="Lucida Console"/>
              </a:rPr>
              <a:t> </a:t>
            </a:r>
            <a:r>
              <a:rPr sz="2000" spc="-165" dirty="0">
                <a:latin typeface="Lucida Console"/>
                <a:cs typeface="Lucida Console"/>
              </a:rPr>
              <a:t>διαδραστικές</a:t>
            </a:r>
            <a:r>
              <a:rPr sz="2000" spc="-660" dirty="0">
                <a:latin typeface="Lucida Console"/>
                <a:cs typeface="Lucida Console"/>
              </a:rPr>
              <a:t> </a:t>
            </a:r>
            <a:r>
              <a:rPr sz="2000" spc="-210" dirty="0">
                <a:latin typeface="Lucida Console"/>
                <a:cs typeface="Lucida Console"/>
              </a:rPr>
              <a:t>ιστορίες</a:t>
            </a:r>
            <a:r>
              <a:rPr sz="2000" b="1" spc="-210" dirty="0">
                <a:latin typeface="Arial"/>
                <a:cs typeface="Arial"/>
              </a:rPr>
              <a:t>,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spc="-145" dirty="0">
                <a:latin typeface="Lucida Console"/>
                <a:cs typeface="Lucida Console"/>
              </a:rPr>
              <a:t>τα </a:t>
            </a:r>
            <a:r>
              <a:rPr sz="2000" spc="-1190" dirty="0">
                <a:latin typeface="Lucida Console"/>
                <a:cs typeface="Lucida Console"/>
              </a:rPr>
              <a:t> </a:t>
            </a:r>
            <a:r>
              <a:rPr sz="2000" spc="-180" dirty="0">
                <a:latin typeface="Lucida Console"/>
                <a:cs typeface="Lucida Console"/>
              </a:rPr>
              <a:t>δικά </a:t>
            </a:r>
            <a:r>
              <a:rPr sz="2000" spc="-45" dirty="0">
                <a:latin typeface="Lucida Console"/>
                <a:cs typeface="Lucida Console"/>
              </a:rPr>
              <a:t>µας </a:t>
            </a:r>
            <a:r>
              <a:rPr sz="2000" spc="-200" dirty="0">
                <a:latin typeface="Lucida Console"/>
                <a:cs typeface="Lucida Console"/>
              </a:rPr>
              <a:t>παιχνίδια </a:t>
            </a:r>
            <a:r>
              <a:rPr sz="2000" spc="-75" dirty="0">
                <a:latin typeface="Lucida Console"/>
                <a:cs typeface="Lucida Console"/>
              </a:rPr>
              <a:t>εύκολα </a:t>
            </a:r>
            <a:r>
              <a:rPr sz="2000" spc="-245" dirty="0">
                <a:latin typeface="Lucida Console"/>
                <a:cs typeface="Lucida Console"/>
              </a:rPr>
              <a:t>και </a:t>
            </a:r>
            <a:r>
              <a:rPr sz="2000" spc="-10" dirty="0">
                <a:latin typeface="Lucida Console"/>
                <a:cs typeface="Lucida Console"/>
              </a:rPr>
              <a:t>γρήγορα</a:t>
            </a:r>
            <a:r>
              <a:rPr sz="2000" b="1" spc="-10" dirty="0">
                <a:latin typeface="Arial"/>
                <a:cs typeface="Arial"/>
              </a:rPr>
              <a:t>, </a:t>
            </a:r>
            <a:r>
              <a:rPr sz="2000" spc="30" dirty="0">
                <a:latin typeface="Lucida Console"/>
                <a:cs typeface="Lucida Console"/>
              </a:rPr>
              <a:t>ενώ </a:t>
            </a:r>
            <a:r>
              <a:rPr sz="2000" spc="15" dirty="0">
                <a:latin typeface="Lucida Console"/>
                <a:cs typeface="Lucida Console"/>
              </a:rPr>
              <a:t>παράλληλα </a:t>
            </a:r>
            <a:r>
              <a:rPr sz="2000" spc="-55" dirty="0">
                <a:latin typeface="Lucida Console"/>
                <a:cs typeface="Lucida Console"/>
              </a:rPr>
              <a:t>θα </a:t>
            </a:r>
            <a:r>
              <a:rPr sz="2000" spc="-50" dirty="0">
                <a:latin typeface="Lucida Console"/>
                <a:cs typeface="Lucida Console"/>
              </a:rPr>
              <a:t> </a:t>
            </a:r>
            <a:r>
              <a:rPr sz="2000" spc="-90" dirty="0">
                <a:latin typeface="Lucida Console"/>
                <a:cs typeface="Lucida Console"/>
              </a:rPr>
              <a:t>συζητάµε</a:t>
            </a:r>
            <a:r>
              <a:rPr sz="2000" spc="-665" dirty="0">
                <a:latin typeface="Lucida Console"/>
                <a:cs typeface="Lucida Console"/>
              </a:rPr>
              <a:t> </a:t>
            </a:r>
            <a:r>
              <a:rPr sz="2000" spc="-245" dirty="0">
                <a:latin typeface="Lucida Console"/>
                <a:cs typeface="Lucida Console"/>
              </a:rPr>
              <a:t>για</a:t>
            </a:r>
            <a:r>
              <a:rPr sz="2000" spc="-655" dirty="0">
                <a:latin typeface="Lucida Console"/>
                <a:cs typeface="Lucida Console"/>
              </a:rPr>
              <a:t> </a:t>
            </a:r>
            <a:r>
              <a:rPr sz="2000" spc="-150" dirty="0">
                <a:latin typeface="Lucida Console"/>
                <a:cs typeface="Lucida Console"/>
              </a:rPr>
              <a:t>βασικές</a:t>
            </a:r>
            <a:r>
              <a:rPr sz="2000" spc="-680" dirty="0">
                <a:latin typeface="Lucida Console"/>
                <a:cs typeface="Lucida Console"/>
              </a:rPr>
              <a:t> </a:t>
            </a:r>
            <a:r>
              <a:rPr sz="2000" spc="-95" dirty="0">
                <a:latin typeface="Lucida Console"/>
                <a:cs typeface="Lucida Console"/>
              </a:rPr>
              <a:t>αρχές</a:t>
            </a:r>
            <a:r>
              <a:rPr sz="2000" spc="-680" dirty="0">
                <a:latin typeface="Lucida Console"/>
                <a:cs typeface="Lucida Console"/>
              </a:rPr>
              <a:t> </a:t>
            </a:r>
            <a:r>
              <a:rPr sz="2000" spc="-114" dirty="0">
                <a:latin typeface="Lucida Console"/>
                <a:cs typeface="Lucida Console"/>
              </a:rPr>
              <a:t>του</a:t>
            </a:r>
            <a:r>
              <a:rPr sz="2000" spc="-655" dirty="0">
                <a:latin typeface="Lucida Console"/>
                <a:cs typeface="Lucida Console"/>
              </a:rPr>
              <a:t> </a:t>
            </a:r>
            <a:r>
              <a:rPr sz="2000" spc="-30" dirty="0">
                <a:latin typeface="Lucida Console"/>
                <a:cs typeface="Lucida Console"/>
              </a:rPr>
              <a:t>προγραµµατισµού</a:t>
            </a:r>
            <a:r>
              <a:rPr sz="2000" b="1" spc="-3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spc="114" dirty="0">
                <a:latin typeface="Tahoma"/>
                <a:cs typeface="Tahoma"/>
              </a:rPr>
              <a:t>Ας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δούµε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όµως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πρώτα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µερικά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ιστορικά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στοιχεία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για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65" dirty="0">
                <a:latin typeface="Tahoma"/>
                <a:cs typeface="Tahoma"/>
              </a:rPr>
              <a:t>το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Scratch.</a:t>
            </a:r>
            <a:endParaRPr sz="2000">
              <a:latin typeface="Arial MT"/>
              <a:cs typeface="Arial MT"/>
            </a:endParaRPr>
          </a:p>
          <a:p>
            <a:pPr marL="41275" marR="31750" indent="-635" algn="ctr">
              <a:lnSpc>
                <a:spcPct val="100000"/>
              </a:lnSpc>
            </a:pPr>
            <a:r>
              <a:rPr sz="2000" spc="25" dirty="0">
                <a:latin typeface="Tahoma"/>
                <a:cs typeface="Tahoma"/>
              </a:rPr>
              <a:t>Αναπτύχθηκε </a:t>
            </a:r>
            <a:r>
              <a:rPr sz="2000" spc="110" dirty="0">
                <a:latin typeface="Tahoma"/>
                <a:cs typeface="Tahoma"/>
              </a:rPr>
              <a:t>από </a:t>
            </a:r>
            <a:r>
              <a:rPr sz="2000" spc="-60" dirty="0">
                <a:latin typeface="Tahoma"/>
                <a:cs typeface="Tahoma"/>
              </a:rPr>
              <a:t>το </a:t>
            </a:r>
            <a:r>
              <a:rPr sz="2000" spc="-5" dirty="0">
                <a:solidFill>
                  <a:srgbClr val="993200"/>
                </a:solidFill>
                <a:latin typeface="Arial MT"/>
                <a:cs typeface="Arial MT"/>
              </a:rPr>
              <a:t>Lifelong Kindergarten group </a:t>
            </a:r>
            <a:r>
              <a:rPr sz="2000" spc="-15" dirty="0">
                <a:solidFill>
                  <a:srgbClr val="993200"/>
                </a:solidFill>
                <a:latin typeface="Tahoma"/>
                <a:cs typeface="Tahoma"/>
              </a:rPr>
              <a:t>στο </a:t>
            </a:r>
            <a:r>
              <a:rPr sz="2000" spc="-5" dirty="0">
                <a:solidFill>
                  <a:srgbClr val="993200"/>
                </a:solidFill>
                <a:latin typeface="Arial MT"/>
                <a:cs typeface="Arial MT"/>
              </a:rPr>
              <a:t>MIT </a:t>
            </a:r>
            <a:r>
              <a:rPr sz="2000" spc="10" dirty="0">
                <a:latin typeface="Arial MT"/>
                <a:cs typeface="Arial MT"/>
              </a:rPr>
              <a:t>(</a:t>
            </a:r>
            <a:r>
              <a:rPr sz="2000" spc="10" dirty="0">
                <a:latin typeface="Tahoma"/>
                <a:cs typeface="Tahoma"/>
              </a:rPr>
              <a:t>όλοι </a:t>
            </a:r>
            <a:r>
              <a:rPr sz="2000" spc="55" dirty="0">
                <a:latin typeface="Tahoma"/>
                <a:cs typeface="Tahoma"/>
              </a:rPr>
              <a:t>µας 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έχουµε </a:t>
            </a:r>
            <a:r>
              <a:rPr sz="2000" spc="15" dirty="0">
                <a:latin typeface="Tahoma"/>
                <a:cs typeface="Tahoma"/>
              </a:rPr>
              <a:t>ακούσει για </a:t>
            </a:r>
            <a:r>
              <a:rPr sz="2000" spc="-65" dirty="0">
                <a:latin typeface="Tahoma"/>
                <a:cs typeface="Tahoma"/>
              </a:rPr>
              <a:t>το </a:t>
            </a:r>
            <a:r>
              <a:rPr sz="2000" spc="-10" dirty="0">
                <a:latin typeface="Tahoma"/>
                <a:cs typeface="Tahoma"/>
              </a:rPr>
              <a:t>τροµερό </a:t>
            </a:r>
            <a:r>
              <a:rPr sz="2000" spc="-20" dirty="0">
                <a:latin typeface="Tahoma"/>
                <a:cs typeface="Tahoma"/>
              </a:rPr>
              <a:t>ερευνητικό </a:t>
            </a:r>
            <a:r>
              <a:rPr sz="2000" dirty="0">
                <a:latin typeface="Tahoma"/>
                <a:cs typeface="Tahoma"/>
              </a:rPr>
              <a:t>εργαστήριο</a:t>
            </a:r>
            <a:r>
              <a:rPr sz="2000" dirty="0">
                <a:latin typeface="Arial MT"/>
                <a:cs typeface="Arial MT"/>
              </a:rPr>
              <a:t>) </a:t>
            </a:r>
            <a:r>
              <a:rPr sz="2000" spc="-5" dirty="0">
                <a:latin typeface="Tahoma"/>
                <a:cs typeface="Tahoma"/>
              </a:rPr>
              <a:t>µε </a:t>
            </a:r>
            <a:r>
              <a:rPr sz="2000" spc="10" dirty="0">
                <a:latin typeface="Tahoma"/>
                <a:cs typeface="Tahoma"/>
              </a:rPr>
              <a:t>επικεφαλή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40" dirty="0">
                <a:latin typeface="Tahoma"/>
                <a:cs typeface="Tahoma"/>
              </a:rPr>
              <a:t>τον </a:t>
            </a:r>
            <a:r>
              <a:rPr sz="2000" spc="-5" dirty="0">
                <a:solidFill>
                  <a:srgbClr val="993200"/>
                </a:solidFill>
                <a:latin typeface="Arial MT"/>
                <a:cs typeface="Arial MT"/>
              </a:rPr>
              <a:t>Mitchel Resnick </a:t>
            </a:r>
            <a:r>
              <a:rPr sz="2000" spc="15" dirty="0">
                <a:latin typeface="Tahoma"/>
                <a:cs typeface="Tahoma"/>
              </a:rPr>
              <a:t>και </a:t>
            </a:r>
            <a:r>
              <a:rPr sz="2000" spc="5" dirty="0">
                <a:latin typeface="Tahoma"/>
                <a:cs typeface="Tahoma"/>
              </a:rPr>
              <a:t>πρωτοεµφανίστηκε </a:t>
            </a:r>
            <a:r>
              <a:rPr sz="2000" spc="-60" dirty="0">
                <a:latin typeface="Tahoma"/>
                <a:cs typeface="Tahoma"/>
              </a:rPr>
              <a:t>το </a:t>
            </a:r>
            <a:r>
              <a:rPr sz="2000" spc="15" dirty="0">
                <a:latin typeface="Tahoma"/>
                <a:cs typeface="Tahoma"/>
              </a:rPr>
              <a:t>καλοκαίρι </a:t>
            </a:r>
            <a:r>
              <a:rPr sz="2000" spc="-50" dirty="0">
                <a:latin typeface="Tahoma"/>
                <a:cs typeface="Tahoma"/>
              </a:rPr>
              <a:t>του </a:t>
            </a:r>
            <a:r>
              <a:rPr sz="2000" b="1" spc="-5" dirty="0">
                <a:solidFill>
                  <a:srgbClr val="993200"/>
                </a:solidFill>
                <a:latin typeface="Arial"/>
                <a:cs typeface="Arial"/>
              </a:rPr>
              <a:t>2007</a:t>
            </a:r>
            <a:r>
              <a:rPr sz="2000" spc="-5" dirty="0">
                <a:latin typeface="Arial MT"/>
                <a:cs typeface="Arial MT"/>
              </a:rPr>
              <a:t>,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5" dirty="0">
                <a:latin typeface="Tahoma"/>
                <a:cs typeface="Tahoma"/>
              </a:rPr>
              <a:t>είναι </a:t>
            </a:r>
            <a:r>
              <a:rPr sz="2000" spc="15" dirty="0">
                <a:latin typeface="Tahoma"/>
                <a:cs typeface="Tahoma"/>
              </a:rPr>
              <a:t>δηλαδή </a:t>
            </a:r>
            <a:r>
              <a:rPr sz="2000" dirty="0">
                <a:latin typeface="Tahoma"/>
                <a:cs typeface="Tahoma"/>
              </a:rPr>
              <a:t>σχετικά </a:t>
            </a:r>
            <a:r>
              <a:rPr sz="2000" spc="10" dirty="0">
                <a:latin typeface="Tahoma"/>
                <a:cs typeface="Tahoma"/>
              </a:rPr>
              <a:t>καινούριο </a:t>
            </a:r>
            <a:r>
              <a:rPr sz="2000" spc="30" dirty="0">
                <a:latin typeface="Tahoma"/>
                <a:cs typeface="Tahoma"/>
              </a:rPr>
              <a:t>περιβάλλον</a:t>
            </a:r>
            <a:r>
              <a:rPr sz="2000" spc="30" dirty="0">
                <a:latin typeface="Arial MT"/>
                <a:cs typeface="Arial MT"/>
              </a:rPr>
              <a:t>. </a:t>
            </a:r>
            <a:r>
              <a:rPr sz="2000" spc="40" dirty="0">
                <a:latin typeface="Tahoma"/>
                <a:cs typeface="Tahoma"/>
              </a:rPr>
              <a:t>Το </a:t>
            </a:r>
            <a:r>
              <a:rPr sz="2000" spc="10" dirty="0">
                <a:latin typeface="Tahoma"/>
                <a:cs typeface="Tahoma"/>
              </a:rPr>
              <a:t>λογισµικό </a:t>
            </a:r>
            <a:r>
              <a:rPr sz="2000" spc="-10" dirty="0">
                <a:latin typeface="Tahoma"/>
                <a:cs typeface="Tahoma"/>
              </a:rPr>
              <a:t>διανέµεται 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δωρεάν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για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διαφορετικά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λειτουργικά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συστήµατα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(Windows,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Mac </a:t>
            </a:r>
            <a:r>
              <a:rPr sz="2000" dirty="0">
                <a:latin typeface="Arial MT"/>
                <a:cs typeface="Arial MT"/>
              </a:rPr>
              <a:t>OS X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Tahoma"/>
                <a:cs typeface="Tahoma"/>
              </a:rPr>
              <a:t>ή </a:t>
            </a:r>
            <a:r>
              <a:rPr sz="2000" spc="-5" dirty="0">
                <a:latin typeface="Arial MT"/>
                <a:cs typeface="Arial MT"/>
              </a:rPr>
              <a:t>Linux) </a:t>
            </a:r>
            <a:r>
              <a:rPr sz="2000" spc="15" dirty="0">
                <a:latin typeface="Tahoma"/>
                <a:cs typeface="Tahoma"/>
              </a:rPr>
              <a:t>και </a:t>
            </a:r>
            <a:r>
              <a:rPr sz="2000" dirty="0">
                <a:latin typeface="Tahoma"/>
                <a:cs typeface="Tahoma"/>
              </a:rPr>
              <a:t>η </a:t>
            </a:r>
            <a:r>
              <a:rPr sz="2000" spc="-5" dirty="0">
                <a:latin typeface="Tahoma"/>
                <a:cs typeface="Tahoma"/>
              </a:rPr>
              <a:t>εγκατάστασή </a:t>
            </a:r>
            <a:r>
              <a:rPr sz="2000" spc="-50" dirty="0">
                <a:latin typeface="Tahoma"/>
                <a:cs typeface="Tahoma"/>
              </a:rPr>
              <a:t>του </a:t>
            </a:r>
            <a:r>
              <a:rPr sz="2000" spc="5" dirty="0">
                <a:latin typeface="Tahoma"/>
                <a:cs typeface="Tahoma"/>
              </a:rPr>
              <a:t>είναι </a:t>
            </a:r>
            <a:r>
              <a:rPr sz="2000" spc="55" dirty="0">
                <a:latin typeface="Tahoma"/>
                <a:cs typeface="Tahoma"/>
              </a:rPr>
              <a:t>πολύ </a:t>
            </a:r>
            <a:r>
              <a:rPr sz="2000" spc="60" dirty="0">
                <a:latin typeface="Tahoma"/>
                <a:cs typeface="Tahoma"/>
              </a:rPr>
              <a:t>απλή</a:t>
            </a:r>
            <a:r>
              <a:rPr sz="2000" spc="60" dirty="0">
                <a:latin typeface="Arial MT"/>
                <a:cs typeface="Arial MT"/>
              </a:rPr>
              <a:t>. </a:t>
            </a:r>
            <a:r>
              <a:rPr sz="2000" spc="25" dirty="0">
                <a:latin typeface="Tahoma"/>
                <a:cs typeface="Tahoma"/>
              </a:rPr>
              <a:t>Σήµερα 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χρησιµοποιείται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ευρέως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για</a:t>
            </a:r>
            <a:r>
              <a:rPr sz="2000" spc="-75" dirty="0">
                <a:latin typeface="Tahoma"/>
                <a:cs typeface="Tahoma"/>
              </a:rPr>
              <a:t> τη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30" dirty="0">
                <a:solidFill>
                  <a:srgbClr val="993200"/>
                </a:solidFill>
                <a:latin typeface="Lucida Console"/>
                <a:cs typeface="Lucida Console"/>
              </a:rPr>
              <a:t>διδασκαλία</a:t>
            </a:r>
            <a:r>
              <a:rPr sz="2000" spc="-675" dirty="0">
                <a:solidFill>
                  <a:srgbClr val="993200"/>
                </a:solidFill>
                <a:latin typeface="Lucida Console"/>
                <a:cs typeface="Lucida Console"/>
              </a:rPr>
              <a:t> </a:t>
            </a:r>
            <a:r>
              <a:rPr sz="2000" spc="-114" dirty="0">
                <a:solidFill>
                  <a:srgbClr val="993200"/>
                </a:solidFill>
                <a:latin typeface="Lucida Console"/>
                <a:cs typeface="Lucida Console"/>
              </a:rPr>
              <a:t>του</a:t>
            </a:r>
            <a:r>
              <a:rPr sz="2000" spc="-655" dirty="0">
                <a:solidFill>
                  <a:srgbClr val="993200"/>
                </a:solidFill>
                <a:latin typeface="Lucida Console"/>
                <a:cs typeface="Lucida Console"/>
              </a:rPr>
              <a:t> </a:t>
            </a:r>
            <a:r>
              <a:rPr sz="2000" spc="-30" dirty="0">
                <a:solidFill>
                  <a:srgbClr val="993200"/>
                </a:solidFill>
                <a:latin typeface="Lucida Console"/>
                <a:cs typeface="Lucida Console"/>
              </a:rPr>
              <a:t>προγραµµατισµού</a:t>
            </a:r>
            <a:r>
              <a:rPr sz="2000" spc="-30" dirty="0">
                <a:latin typeface="Arial MT"/>
                <a:cs typeface="Arial MT"/>
              </a:rPr>
              <a:t>, 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25" dirty="0">
                <a:latin typeface="Tahoma"/>
                <a:cs typeface="Tahoma"/>
              </a:rPr>
              <a:t>ενώ </a:t>
            </a:r>
            <a:r>
              <a:rPr sz="2000" dirty="0">
                <a:latin typeface="Tahoma"/>
                <a:cs typeface="Tahoma"/>
              </a:rPr>
              <a:t>η </a:t>
            </a:r>
            <a:r>
              <a:rPr sz="2000" spc="25" dirty="0">
                <a:latin typeface="Tahoma"/>
                <a:cs typeface="Tahoma"/>
              </a:rPr>
              <a:t>διάδοσή </a:t>
            </a:r>
            <a:r>
              <a:rPr sz="2000" spc="-50" dirty="0">
                <a:latin typeface="Tahoma"/>
                <a:cs typeface="Tahoma"/>
              </a:rPr>
              <a:t>του </a:t>
            </a:r>
            <a:r>
              <a:rPr sz="2000" spc="5" dirty="0">
                <a:latin typeface="Tahoma"/>
                <a:cs typeface="Tahoma"/>
              </a:rPr>
              <a:t>είναι </a:t>
            </a:r>
            <a:r>
              <a:rPr sz="2000" spc="-40" dirty="0">
                <a:latin typeface="Tahoma"/>
                <a:cs typeface="Tahoma"/>
              </a:rPr>
              <a:t>ταχύτατη</a:t>
            </a:r>
            <a:r>
              <a:rPr sz="2000" spc="-40" dirty="0">
                <a:latin typeface="Arial MT"/>
                <a:cs typeface="Arial MT"/>
              </a:rPr>
              <a:t>. </a:t>
            </a:r>
            <a:r>
              <a:rPr sz="2000" spc="10" dirty="0">
                <a:latin typeface="Tahoma"/>
                <a:cs typeface="Tahoma"/>
              </a:rPr>
              <a:t>Ενδεικτικά </a:t>
            </a:r>
            <a:r>
              <a:rPr sz="2000" spc="35" dirty="0">
                <a:latin typeface="Tahoma"/>
                <a:cs typeface="Tahoma"/>
              </a:rPr>
              <a:t>µπορούµε </a:t>
            </a:r>
            <a:r>
              <a:rPr sz="2000" spc="25" dirty="0">
                <a:latin typeface="Tahoma"/>
                <a:cs typeface="Tahoma"/>
              </a:rPr>
              <a:t>να 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αναφέρουµε </a:t>
            </a:r>
            <a:r>
              <a:rPr sz="2000" spc="-40" dirty="0">
                <a:latin typeface="Tahoma"/>
                <a:cs typeface="Tahoma"/>
              </a:rPr>
              <a:t>ότι </a:t>
            </a:r>
            <a:r>
              <a:rPr sz="2000" spc="-25" dirty="0">
                <a:latin typeface="Tahoma"/>
                <a:cs typeface="Tahoma"/>
              </a:rPr>
              <a:t>στην </a:t>
            </a:r>
            <a:r>
              <a:rPr sz="2000" spc="5" dirty="0">
                <a:latin typeface="Tahoma"/>
                <a:cs typeface="Tahoma"/>
              </a:rPr>
              <a:t>ιστοσελίδα </a:t>
            </a:r>
            <a:r>
              <a:rPr sz="2000" spc="-50" dirty="0">
                <a:latin typeface="Tahoma"/>
                <a:cs typeface="Tahoma"/>
              </a:rPr>
              <a:t>του </a:t>
            </a:r>
            <a:r>
              <a:rPr sz="2000" spc="-5" dirty="0">
                <a:latin typeface="Arial MT"/>
                <a:cs typeface="Arial MT"/>
              </a:rPr>
              <a:t>Scratch </a:t>
            </a:r>
            <a:r>
              <a:rPr sz="2000" spc="-10" dirty="0">
                <a:latin typeface="Arial MT"/>
                <a:cs typeface="Arial MT"/>
              </a:rPr>
              <a:t>(</a:t>
            </a:r>
            <a:r>
              <a:rPr sz="2000" u="heavy" spc="-10" dirty="0">
                <a:solidFill>
                  <a:srgbClr val="8DC764"/>
                </a:solidFill>
                <a:uFill>
                  <a:solidFill>
                    <a:srgbClr val="8DC764"/>
                  </a:solidFill>
                </a:uFill>
                <a:latin typeface="Arial MT"/>
                <a:cs typeface="Arial MT"/>
                <a:hlinkClick r:id="rId32"/>
              </a:rPr>
              <a:t>http://scratch.mit.edu/</a:t>
            </a:r>
            <a:r>
              <a:rPr sz="2000" spc="-10" dirty="0">
                <a:latin typeface="Arial MT"/>
                <a:cs typeface="Arial MT"/>
                <a:hlinkClick r:id="rId32"/>
              </a:rPr>
              <a:t>) 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45" dirty="0">
                <a:latin typeface="Tahoma"/>
                <a:cs typeface="Tahoma"/>
              </a:rPr>
              <a:t>υπάρχουν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γύρω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στα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700.000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5" dirty="0">
                <a:latin typeface="Tahoma"/>
                <a:cs typeface="Tahoma"/>
              </a:rPr>
              <a:t>εγγεγραµµένα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µέλη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και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γύρω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στους</a:t>
            </a:r>
            <a:endParaRPr sz="2000">
              <a:latin typeface="Tahoma"/>
              <a:cs typeface="Tahoma"/>
            </a:endParaRPr>
          </a:p>
          <a:p>
            <a:pPr marL="2289175" marR="182880" indent="-2098675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200.000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20" dirty="0">
                <a:latin typeface="Tahoma"/>
                <a:cs typeface="Tahoma"/>
              </a:rPr>
              <a:t>προγραµµατιστές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που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δηµοσιεύουν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προγράµµατά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τους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στον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συγκεκριµένο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ιστοχώρο</a:t>
            </a:r>
            <a:r>
              <a:rPr sz="2000" spc="15" dirty="0">
                <a:latin typeface="Arial MT"/>
                <a:cs typeface="Arial MT"/>
              </a:rPr>
              <a:t>!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0" name="object 4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32935" y="3372761"/>
            <a:ext cx="788834" cy="944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248788" y="377437"/>
            <a:ext cx="706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78571" y="852925"/>
            <a:ext cx="8185150" cy="469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99"/>
              </a:lnSpc>
              <a:spcBef>
                <a:spcPts val="95"/>
              </a:spcBef>
            </a:pPr>
            <a:r>
              <a:rPr sz="1800" spc="10" dirty="0">
                <a:latin typeface="Tahoma"/>
                <a:cs typeface="Tahoma"/>
              </a:rPr>
              <a:t>Ενδιαφέρον </a:t>
            </a:r>
            <a:r>
              <a:rPr sz="1800" spc="-5" dirty="0">
                <a:latin typeface="Tahoma"/>
                <a:cs typeface="Tahoma"/>
              </a:rPr>
              <a:t>είναι </a:t>
            </a:r>
            <a:r>
              <a:rPr sz="1800" spc="-45" dirty="0">
                <a:latin typeface="Tahoma"/>
                <a:cs typeface="Tahoma"/>
              </a:rPr>
              <a:t>ότι </a:t>
            </a:r>
            <a:r>
              <a:rPr sz="1800" spc="-60" dirty="0">
                <a:latin typeface="Tahoma"/>
                <a:cs typeface="Tahoma"/>
              </a:rPr>
              <a:t>το </a:t>
            </a:r>
            <a:r>
              <a:rPr sz="1800" spc="-5" dirty="0">
                <a:latin typeface="Arial MT"/>
                <a:cs typeface="Arial MT"/>
              </a:rPr>
              <a:t>Scratch </a:t>
            </a:r>
            <a:r>
              <a:rPr sz="1800" spc="50" dirty="0">
                <a:latin typeface="Tahoma"/>
                <a:cs typeface="Tahoma"/>
              </a:rPr>
              <a:t>πήρε </a:t>
            </a:r>
            <a:r>
              <a:rPr sz="1800" spc="-60" dirty="0">
                <a:latin typeface="Tahoma"/>
                <a:cs typeface="Tahoma"/>
              </a:rPr>
              <a:t>το </a:t>
            </a:r>
            <a:r>
              <a:rPr sz="1800" spc="20" dirty="0">
                <a:latin typeface="Tahoma"/>
                <a:cs typeface="Tahoma"/>
              </a:rPr>
              <a:t>όνοµά </a:t>
            </a:r>
            <a:r>
              <a:rPr sz="1800" spc="-50" dirty="0">
                <a:latin typeface="Tahoma"/>
                <a:cs typeface="Tahoma"/>
              </a:rPr>
              <a:t>του </a:t>
            </a:r>
            <a:r>
              <a:rPr sz="1800" spc="95" dirty="0">
                <a:latin typeface="Tahoma"/>
                <a:cs typeface="Tahoma"/>
              </a:rPr>
              <a:t>από </a:t>
            </a:r>
            <a:r>
              <a:rPr sz="1800" spc="-50" dirty="0">
                <a:latin typeface="Tahoma"/>
                <a:cs typeface="Tahoma"/>
              </a:rPr>
              <a:t>την </a:t>
            </a:r>
            <a:r>
              <a:rPr sz="1800" spc="-20" dirty="0">
                <a:latin typeface="Tahoma"/>
                <a:cs typeface="Tahoma"/>
              </a:rPr>
              <a:t>τεχνική </a:t>
            </a:r>
            <a:r>
              <a:rPr sz="1800" spc="-10" dirty="0">
                <a:latin typeface="Tahoma"/>
                <a:cs typeface="Tahoma"/>
              </a:rPr>
              <a:t>των </a:t>
            </a:r>
            <a:r>
              <a:rPr sz="1800" spc="-5" dirty="0">
                <a:latin typeface="Arial MT"/>
                <a:cs typeface="Arial MT"/>
              </a:rPr>
              <a:t>DJ's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(scratching). </a:t>
            </a:r>
            <a:r>
              <a:rPr sz="1800" spc="30" dirty="0">
                <a:latin typeface="Tahoma"/>
                <a:cs typeface="Tahoma"/>
              </a:rPr>
              <a:t>Το </a:t>
            </a:r>
            <a:r>
              <a:rPr sz="1800" spc="20" dirty="0">
                <a:latin typeface="Tahoma"/>
                <a:cs typeface="Tahoma"/>
              </a:rPr>
              <a:t>βασικό </a:t>
            </a:r>
            <a:r>
              <a:rPr sz="1800" spc="-5" dirty="0">
                <a:latin typeface="Tahoma"/>
                <a:cs typeface="Tahoma"/>
              </a:rPr>
              <a:t>χαρακτηριστικό </a:t>
            </a:r>
            <a:r>
              <a:rPr sz="1800" spc="-15" dirty="0">
                <a:latin typeface="Tahoma"/>
                <a:cs typeface="Tahoma"/>
              </a:rPr>
              <a:t>της </a:t>
            </a:r>
            <a:r>
              <a:rPr sz="1800" spc="-10" dirty="0">
                <a:latin typeface="Tahoma"/>
                <a:cs typeface="Tahoma"/>
              </a:rPr>
              <a:t>τεχνικής των </a:t>
            </a:r>
            <a:r>
              <a:rPr sz="1800" spc="-5" dirty="0">
                <a:latin typeface="Arial MT"/>
                <a:cs typeface="Arial MT"/>
              </a:rPr>
              <a:t>DJ's </a:t>
            </a:r>
            <a:r>
              <a:rPr sz="1800" spc="-5" dirty="0">
                <a:latin typeface="Tahoma"/>
                <a:cs typeface="Tahoma"/>
              </a:rPr>
              <a:t>είναι </a:t>
            </a:r>
            <a:r>
              <a:rPr sz="1800" spc="-10" dirty="0">
                <a:latin typeface="Tahoma"/>
                <a:cs typeface="Tahoma"/>
              </a:rPr>
              <a:t>η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επαναχρησιµοποίηση </a:t>
            </a:r>
            <a:r>
              <a:rPr sz="1800" spc="-10" dirty="0">
                <a:latin typeface="Tahoma"/>
                <a:cs typeface="Tahoma"/>
              </a:rPr>
              <a:t>των </a:t>
            </a:r>
            <a:r>
              <a:rPr sz="1800" spc="20" dirty="0">
                <a:latin typeface="Tahoma"/>
                <a:cs typeface="Tahoma"/>
              </a:rPr>
              <a:t>µουσικών </a:t>
            </a:r>
            <a:r>
              <a:rPr sz="1800" dirty="0">
                <a:latin typeface="Tahoma"/>
                <a:cs typeface="Tahoma"/>
              </a:rPr>
              <a:t>κοµµατιών</a:t>
            </a:r>
            <a:r>
              <a:rPr sz="1800" dirty="0">
                <a:latin typeface="Arial MT"/>
                <a:cs typeface="Arial MT"/>
              </a:rPr>
              <a:t>. </a:t>
            </a:r>
            <a:r>
              <a:rPr sz="1800" dirty="0">
                <a:latin typeface="Tahoma"/>
                <a:cs typeface="Tahoma"/>
              </a:rPr>
              <a:t>Αντίστοιχα </a:t>
            </a:r>
            <a:r>
              <a:rPr sz="1800" spc="-15" dirty="0">
                <a:latin typeface="Tahoma"/>
                <a:cs typeface="Tahoma"/>
              </a:rPr>
              <a:t>στο </a:t>
            </a:r>
            <a:r>
              <a:rPr sz="1800" spc="-5" dirty="0">
                <a:latin typeface="Arial MT"/>
                <a:cs typeface="Arial MT"/>
              </a:rPr>
              <a:t>Scratch </a:t>
            </a:r>
            <a:r>
              <a:rPr sz="1800" spc="20" dirty="0">
                <a:latin typeface="Tahoma"/>
                <a:cs typeface="Tahoma"/>
              </a:rPr>
              <a:t>όλα </a:t>
            </a:r>
            <a:r>
              <a:rPr sz="1800" spc="-45" dirty="0">
                <a:latin typeface="Tahoma"/>
                <a:cs typeface="Tahoma"/>
              </a:rPr>
              <a:t>τα 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αντικείµενα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Tahoma"/>
                <a:cs typeface="Tahoma"/>
              </a:rPr>
              <a:t>γραφικά</a:t>
            </a:r>
            <a:r>
              <a:rPr sz="1800" spc="-5" dirty="0">
                <a:latin typeface="Arial MT"/>
                <a:cs typeface="Arial MT"/>
              </a:rPr>
              <a:t>, </a:t>
            </a:r>
            <a:r>
              <a:rPr sz="1800" spc="5" dirty="0">
                <a:latin typeface="Tahoma"/>
                <a:cs typeface="Tahoma"/>
              </a:rPr>
              <a:t>ήχοι</a:t>
            </a:r>
            <a:r>
              <a:rPr sz="1800" spc="5" dirty="0">
                <a:latin typeface="Arial MT"/>
                <a:cs typeface="Arial MT"/>
              </a:rPr>
              <a:t>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10" dirty="0">
                <a:latin typeface="Tahoma"/>
                <a:cs typeface="Tahoma"/>
              </a:rPr>
              <a:t>και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κείµενα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µπορούν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εύκολα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να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εισαχθούν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σε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ένα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νέο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πρόγραµµα </a:t>
            </a:r>
            <a:r>
              <a:rPr sz="1800" spc="10" dirty="0">
                <a:latin typeface="Tahoma"/>
                <a:cs typeface="Tahoma"/>
              </a:rPr>
              <a:t>και </a:t>
            </a:r>
            <a:r>
              <a:rPr sz="1800" spc="20" dirty="0">
                <a:latin typeface="Tahoma"/>
                <a:cs typeface="Tahoma"/>
              </a:rPr>
              <a:t>να </a:t>
            </a:r>
            <a:r>
              <a:rPr sz="1800" dirty="0">
                <a:latin typeface="Tahoma"/>
                <a:cs typeface="Tahoma"/>
              </a:rPr>
              <a:t>συνδυαστούν </a:t>
            </a:r>
            <a:r>
              <a:rPr sz="1800" spc="-10" dirty="0">
                <a:latin typeface="Tahoma"/>
                <a:cs typeface="Tahoma"/>
              </a:rPr>
              <a:t>µε </a:t>
            </a:r>
            <a:r>
              <a:rPr sz="1800" spc="30" dirty="0">
                <a:latin typeface="Tahoma"/>
                <a:cs typeface="Tahoma"/>
              </a:rPr>
              <a:t>ποικίλους </a:t>
            </a:r>
            <a:r>
              <a:rPr sz="1800" spc="25" dirty="0">
                <a:latin typeface="Tahoma"/>
                <a:cs typeface="Tahoma"/>
              </a:rPr>
              <a:t>τρόπους </a:t>
            </a:r>
            <a:r>
              <a:rPr sz="1800" spc="10" dirty="0">
                <a:latin typeface="Tahoma"/>
                <a:cs typeface="Tahoma"/>
              </a:rPr>
              <a:t>για </a:t>
            </a:r>
            <a:r>
              <a:rPr sz="1800" spc="-45" dirty="0">
                <a:latin typeface="Tahoma"/>
                <a:cs typeface="Tahoma"/>
              </a:rPr>
              <a:t>την </a:t>
            </a:r>
            <a:r>
              <a:rPr sz="1800" spc="50" dirty="0">
                <a:latin typeface="Tahoma"/>
                <a:cs typeface="Tahoma"/>
              </a:rPr>
              <a:t>παραγωγή </a:t>
            </a:r>
            <a:r>
              <a:rPr sz="1800" spc="15" dirty="0">
                <a:latin typeface="Tahoma"/>
                <a:cs typeface="Tahoma"/>
              </a:rPr>
              <a:t>ενός 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προγράµµατος</a:t>
            </a:r>
            <a:r>
              <a:rPr sz="1800" spc="25" dirty="0">
                <a:latin typeface="Arial MT"/>
                <a:cs typeface="Arial MT"/>
              </a:rPr>
              <a:t>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Tahoma"/>
                <a:cs typeface="Tahoma"/>
              </a:rPr>
              <a:t>κάτι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60" dirty="0">
                <a:latin typeface="Tahoma"/>
                <a:cs typeface="Tahoma"/>
              </a:rPr>
              <a:t>το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οποίο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δίνει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κίνητρο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για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περαιτέρω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ενασχόληση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µε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αυτό</a:t>
            </a:r>
            <a:r>
              <a:rPr sz="1800" spc="-25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 MT"/>
              <a:cs typeface="Arial MT"/>
            </a:endParaRPr>
          </a:p>
          <a:p>
            <a:pPr marL="104139" marR="94615" indent="-2540" algn="ctr">
              <a:lnSpc>
                <a:spcPct val="100000"/>
              </a:lnSpc>
            </a:pPr>
            <a:r>
              <a:rPr sz="1800" spc="55" dirty="0">
                <a:latin typeface="Tahoma"/>
                <a:cs typeface="Tahoma"/>
              </a:rPr>
              <a:t>Οι </a:t>
            </a:r>
            <a:r>
              <a:rPr sz="1800" spc="-10" dirty="0">
                <a:latin typeface="Tahoma"/>
                <a:cs typeface="Tahoma"/>
              </a:rPr>
              <a:t>εντολές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spc="65" dirty="0">
                <a:latin typeface="Tahoma"/>
                <a:cs typeface="Tahoma"/>
              </a:rPr>
              <a:t>που </a:t>
            </a:r>
            <a:r>
              <a:rPr sz="1800" spc="105" dirty="0">
                <a:latin typeface="Tahoma"/>
                <a:cs typeface="Tahoma"/>
              </a:rPr>
              <a:t>όπως </a:t>
            </a:r>
            <a:r>
              <a:rPr sz="1800" spc="35" dirty="0">
                <a:latin typeface="Tahoma"/>
                <a:cs typeface="Tahoma"/>
              </a:rPr>
              <a:t>είπαµε </a:t>
            </a:r>
            <a:r>
              <a:rPr sz="1800" spc="-5" dirty="0">
                <a:latin typeface="Tahoma"/>
                <a:cs typeface="Tahoma"/>
              </a:rPr>
              <a:t>είναι </a:t>
            </a:r>
            <a:r>
              <a:rPr sz="1800" spc="-45" dirty="0">
                <a:latin typeface="Tahoma"/>
                <a:cs typeface="Tahoma"/>
              </a:rPr>
              <a:t>τα </a:t>
            </a:r>
            <a:r>
              <a:rPr sz="1800" spc="10" dirty="0">
                <a:latin typeface="Tahoma"/>
                <a:cs typeface="Tahoma"/>
              </a:rPr>
              <a:t>δοµικά </a:t>
            </a:r>
            <a:r>
              <a:rPr sz="1800" spc="-10" dirty="0">
                <a:latin typeface="Tahoma"/>
                <a:cs typeface="Tahoma"/>
              </a:rPr>
              <a:t>συστατικά </a:t>
            </a:r>
            <a:r>
              <a:rPr sz="1800" spc="15" dirty="0">
                <a:latin typeface="Tahoma"/>
                <a:cs typeface="Tahoma"/>
              </a:rPr>
              <a:t>ενός </a:t>
            </a:r>
            <a:r>
              <a:rPr sz="1800" spc="25" dirty="0">
                <a:latin typeface="Tahoma"/>
                <a:cs typeface="Tahoma"/>
              </a:rPr>
              <a:t>προγράµµατος</a:t>
            </a:r>
            <a:r>
              <a:rPr sz="1800" spc="25" dirty="0">
                <a:latin typeface="Arial MT"/>
                <a:cs typeface="Arial MT"/>
              </a:rPr>
              <a:t>, 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20" dirty="0">
                <a:latin typeface="Tahoma"/>
                <a:cs typeface="Tahoma"/>
              </a:rPr>
              <a:t>αναπαριστώνται </a:t>
            </a:r>
            <a:r>
              <a:rPr sz="1800" spc="95" dirty="0">
                <a:latin typeface="Tahoma"/>
                <a:cs typeface="Tahoma"/>
              </a:rPr>
              <a:t>ως </a:t>
            </a:r>
            <a:r>
              <a:rPr sz="1800" u="heavy" spc="-35" dirty="0">
                <a:solidFill>
                  <a:srgbClr val="993200"/>
                </a:solidFill>
                <a:uFill>
                  <a:solidFill>
                    <a:srgbClr val="993200"/>
                  </a:solidFill>
                </a:uFill>
                <a:latin typeface="Microsoft JhengHei UI"/>
                <a:cs typeface="Microsoft JhengHei UI"/>
              </a:rPr>
              <a:t>τουβλάκια</a:t>
            </a:r>
            <a:r>
              <a:rPr sz="1800" spc="-35" dirty="0">
                <a:latin typeface="Arial MT"/>
                <a:cs typeface="Arial MT"/>
              </a:rPr>
              <a:t>. </a:t>
            </a:r>
            <a:r>
              <a:rPr sz="1800" spc="55" dirty="0">
                <a:latin typeface="Tahoma"/>
                <a:cs typeface="Tahoma"/>
              </a:rPr>
              <a:t>Τα </a:t>
            </a:r>
            <a:r>
              <a:rPr sz="1800" spc="-5" dirty="0">
                <a:latin typeface="Tahoma"/>
                <a:cs typeface="Tahoma"/>
              </a:rPr>
              <a:t>τουβλάκια</a:t>
            </a:r>
            <a:r>
              <a:rPr sz="1800" spc="-5" dirty="0">
                <a:latin typeface="Arial MT"/>
                <a:cs typeface="Arial MT"/>
              </a:rPr>
              <a:t>, </a:t>
            </a:r>
            <a:r>
              <a:rPr sz="1800" spc="70" dirty="0">
                <a:latin typeface="Tahoma"/>
                <a:cs typeface="Tahoma"/>
              </a:rPr>
              <a:t>που </a:t>
            </a:r>
            <a:r>
              <a:rPr sz="1800" spc="95" dirty="0">
                <a:latin typeface="Tahoma"/>
                <a:cs typeface="Tahoma"/>
              </a:rPr>
              <a:t>από </a:t>
            </a:r>
            <a:r>
              <a:rPr sz="1800" spc="30" dirty="0">
                <a:latin typeface="Tahoma"/>
                <a:cs typeface="Tahoma"/>
              </a:rPr>
              <a:t>εδώ </a:t>
            </a:r>
            <a:r>
              <a:rPr sz="1800" spc="10" dirty="0">
                <a:latin typeface="Tahoma"/>
                <a:cs typeface="Tahoma"/>
              </a:rPr>
              <a:t>και </a:t>
            </a:r>
            <a:r>
              <a:rPr sz="1800" spc="-15" dirty="0">
                <a:latin typeface="Tahoma"/>
                <a:cs typeface="Tahoma"/>
              </a:rPr>
              <a:t>στο </a:t>
            </a:r>
            <a:r>
              <a:rPr sz="1800" spc="15" dirty="0">
                <a:latin typeface="Tahoma"/>
                <a:cs typeface="Tahoma"/>
              </a:rPr>
              <a:t>εξής θα 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αποκαλούµε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u="heavy" spc="-20" dirty="0">
                <a:solidFill>
                  <a:srgbClr val="993200"/>
                </a:solidFill>
                <a:uFill>
                  <a:solidFill>
                    <a:srgbClr val="993200"/>
                  </a:solidFill>
                </a:uFill>
                <a:latin typeface="Microsoft JhengHei UI"/>
                <a:cs typeface="Microsoft JhengHei UI"/>
              </a:rPr>
              <a:t>εντολές</a:t>
            </a:r>
            <a:r>
              <a:rPr sz="1800" spc="-2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Tahoma"/>
                <a:cs typeface="Tahoma"/>
              </a:rPr>
              <a:t>συνθέτονται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σε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στοίβες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spc="-5" dirty="0">
                <a:latin typeface="Tahoma"/>
                <a:cs typeface="Tahoma"/>
              </a:rPr>
              <a:t>οι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οποίες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συνιστούν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τα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u="heavy" spc="-15" dirty="0">
                <a:solidFill>
                  <a:srgbClr val="993200"/>
                </a:solidFill>
                <a:uFill>
                  <a:solidFill>
                    <a:srgbClr val="993200"/>
                  </a:solidFill>
                </a:uFill>
                <a:latin typeface="Microsoft JhengHei UI"/>
                <a:cs typeface="Microsoft JhengHei UI"/>
              </a:rPr>
              <a:t>σενάρια </a:t>
            </a:r>
            <a:r>
              <a:rPr sz="1800" spc="-434" dirty="0">
                <a:solidFill>
                  <a:srgbClr val="993200"/>
                </a:solidFill>
                <a:latin typeface="Microsoft JhengHei UI"/>
                <a:cs typeface="Microsoft JhengHei UI"/>
              </a:rPr>
              <a:t> </a:t>
            </a:r>
            <a:r>
              <a:rPr sz="1800" u="heavy" spc="-15" dirty="0">
                <a:solidFill>
                  <a:srgbClr val="993200"/>
                </a:solidFill>
                <a:uFill>
                  <a:solidFill>
                    <a:srgbClr val="993200"/>
                  </a:solidFill>
                </a:uFill>
                <a:latin typeface="Microsoft JhengHei UI"/>
                <a:cs typeface="Microsoft JhengHei UI"/>
              </a:rPr>
              <a:t>ενεργειών</a:t>
            </a:r>
            <a:r>
              <a:rPr sz="1800" spc="-15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76200" marR="67310" indent="-635" algn="ctr">
              <a:lnSpc>
                <a:spcPts val="2400"/>
              </a:lnSpc>
              <a:spcBef>
                <a:spcPts val="70"/>
              </a:spcBef>
            </a:pPr>
            <a:r>
              <a:rPr sz="2000" spc="75" dirty="0">
                <a:latin typeface="Tahoma"/>
                <a:cs typeface="Tahoma"/>
              </a:rPr>
              <a:t>Επιπλέον</a:t>
            </a:r>
            <a:r>
              <a:rPr sz="2000" spc="75" dirty="0">
                <a:latin typeface="Arial MT"/>
                <a:cs typeface="Arial MT"/>
              </a:rPr>
              <a:t>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5" dirty="0">
                <a:latin typeface="Tahoma"/>
                <a:cs typeface="Tahoma"/>
              </a:rPr>
              <a:t>οι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εντολές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που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µπορούµε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χρησιµοποιήσουµε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είναι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εκ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των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προτέρων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γνωστές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και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εντοπίζονται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εύκολα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ανοίγοντας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καθεµιά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από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τις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διαθέσιµες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u="heavy" spc="-114" dirty="0">
                <a:solidFill>
                  <a:srgbClr val="993200"/>
                </a:solidFill>
                <a:uFill>
                  <a:solidFill>
                    <a:srgbClr val="993200"/>
                  </a:solidFill>
                </a:uFill>
                <a:latin typeface="Lucida Console"/>
                <a:cs typeface="Lucida Console"/>
              </a:rPr>
              <a:t>παλέτες</a:t>
            </a:r>
            <a:r>
              <a:rPr sz="2000" u="heavy" spc="-650" dirty="0">
                <a:solidFill>
                  <a:srgbClr val="993200"/>
                </a:solidFill>
                <a:uFill>
                  <a:solidFill>
                    <a:srgbClr val="9932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60" dirty="0">
                <a:solidFill>
                  <a:srgbClr val="993200"/>
                </a:solidFill>
                <a:uFill>
                  <a:solidFill>
                    <a:srgbClr val="993200"/>
                  </a:solidFill>
                </a:uFill>
                <a:latin typeface="Lucida Console"/>
                <a:cs typeface="Lucida Console"/>
              </a:rPr>
              <a:t>εντολών</a:t>
            </a:r>
            <a:r>
              <a:rPr sz="2000" spc="-640" dirty="0">
                <a:solidFill>
                  <a:srgbClr val="993200"/>
                </a:solidFill>
                <a:latin typeface="Lucida Console"/>
                <a:cs typeface="Lucida Console"/>
              </a:rPr>
              <a:t> </a:t>
            </a:r>
            <a:r>
              <a:rPr sz="2000" spc="5" dirty="0">
                <a:latin typeface="Arial MT"/>
                <a:cs typeface="Arial MT"/>
              </a:rPr>
              <a:t>(</a:t>
            </a:r>
            <a:r>
              <a:rPr sz="2000" spc="5" dirty="0">
                <a:latin typeface="Tahoma"/>
                <a:cs typeface="Tahoma"/>
              </a:rPr>
              <a:t>βρίσκονται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στα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αριστερά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της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οθόνης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του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Scratch). </a:t>
            </a:r>
            <a:r>
              <a:rPr sz="2000" spc="50" dirty="0">
                <a:latin typeface="Tahoma"/>
                <a:cs typeface="Tahoma"/>
              </a:rPr>
              <a:t>Τα </a:t>
            </a:r>
            <a:r>
              <a:rPr sz="2000" spc="5" dirty="0">
                <a:latin typeface="Tahoma"/>
                <a:cs typeface="Tahoma"/>
              </a:rPr>
              <a:t>ονόµατα </a:t>
            </a:r>
            <a:r>
              <a:rPr sz="2000" spc="-15" dirty="0">
                <a:latin typeface="Tahoma"/>
                <a:cs typeface="Tahoma"/>
              </a:rPr>
              <a:t>των </a:t>
            </a:r>
            <a:r>
              <a:rPr sz="2000" spc="-5" dirty="0">
                <a:latin typeface="Tahoma"/>
                <a:cs typeface="Tahoma"/>
              </a:rPr>
              <a:t>εντολών </a:t>
            </a:r>
            <a:r>
              <a:rPr sz="2000" spc="5" dirty="0">
                <a:latin typeface="Tahoma"/>
                <a:cs typeface="Tahoma"/>
              </a:rPr>
              <a:t>έχουν </a:t>
            </a:r>
            <a:r>
              <a:rPr sz="2000" spc="25" dirty="0">
                <a:latin typeface="Tahoma"/>
                <a:cs typeface="Tahoma"/>
              </a:rPr>
              <a:t>επιλεχθεί </a:t>
            </a:r>
            <a:r>
              <a:rPr sz="2000" spc="-5" dirty="0">
                <a:latin typeface="Tahoma"/>
                <a:cs typeface="Tahoma"/>
              </a:rPr>
              <a:t>ώστε </a:t>
            </a:r>
            <a:r>
              <a:rPr sz="2000" spc="25" dirty="0">
                <a:latin typeface="Tahoma"/>
                <a:cs typeface="Tahoma"/>
              </a:rPr>
              <a:t>να </a:t>
            </a:r>
            <a:r>
              <a:rPr sz="2000" spc="35" dirty="0">
                <a:latin typeface="Tahoma"/>
                <a:cs typeface="Tahoma"/>
              </a:rPr>
              <a:t>µπορούµε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εύκολα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καταλάβουµε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75" dirty="0">
                <a:latin typeface="Tahoma"/>
                <a:cs typeface="Tahoma"/>
              </a:rPr>
              <a:t>τι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κάνει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µία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εντολή</a:t>
            </a:r>
            <a:r>
              <a:rPr sz="2000" spc="-2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50670" y="5579364"/>
            <a:ext cx="3653028" cy="1627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940" y="314953"/>
            <a:ext cx="706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67" y="754380"/>
            <a:ext cx="9143987" cy="6452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033904" y="414013"/>
            <a:ext cx="706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2890890" y="5289803"/>
            <a:ext cx="1633855" cy="35560"/>
            <a:chOff x="2890890" y="5289803"/>
            <a:chExt cx="1633855" cy="35560"/>
          </a:xfrm>
        </p:grpSpPr>
        <p:sp>
          <p:nvSpPr>
            <p:cNvPr id="39" name="object 39"/>
            <p:cNvSpPr/>
            <p:nvPr/>
          </p:nvSpPr>
          <p:spPr>
            <a:xfrm>
              <a:off x="2900034" y="5298947"/>
              <a:ext cx="1624965" cy="26034"/>
            </a:xfrm>
            <a:custGeom>
              <a:avLst/>
              <a:gdLst/>
              <a:ahLst/>
              <a:cxnLst/>
              <a:rect l="l" t="t" r="r" b="b"/>
              <a:pathLst>
                <a:path w="1624964" h="26035">
                  <a:moveTo>
                    <a:pt x="1624583" y="25902"/>
                  </a:moveTo>
                  <a:lnTo>
                    <a:pt x="1624583" y="0"/>
                  </a:lnTo>
                  <a:lnTo>
                    <a:pt x="0" y="0"/>
                  </a:lnTo>
                  <a:lnTo>
                    <a:pt x="0" y="25902"/>
                  </a:lnTo>
                  <a:lnTo>
                    <a:pt x="1624583" y="2590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90890" y="5289803"/>
              <a:ext cx="1624965" cy="26034"/>
            </a:xfrm>
            <a:custGeom>
              <a:avLst/>
              <a:gdLst/>
              <a:ahLst/>
              <a:cxnLst/>
              <a:rect l="l" t="t" r="r" b="b"/>
              <a:pathLst>
                <a:path w="1624964" h="26035">
                  <a:moveTo>
                    <a:pt x="1624583" y="25902"/>
                  </a:moveTo>
                  <a:lnTo>
                    <a:pt x="1624583" y="0"/>
                  </a:lnTo>
                  <a:lnTo>
                    <a:pt x="0" y="0"/>
                  </a:lnTo>
                  <a:lnTo>
                    <a:pt x="0" y="25902"/>
                  </a:lnTo>
                  <a:lnTo>
                    <a:pt x="1624583" y="25902"/>
                  </a:lnTo>
                  <a:close/>
                </a:path>
              </a:pathLst>
            </a:custGeom>
            <a:solidFill>
              <a:srgbClr val="99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765691" y="1643887"/>
            <a:ext cx="8060055" cy="520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39370" algn="ctr">
              <a:lnSpc>
                <a:spcPct val="100000"/>
              </a:lnSpc>
              <a:spcBef>
                <a:spcPts val="100"/>
              </a:spcBef>
            </a:pPr>
            <a:r>
              <a:rPr sz="2000" spc="30" dirty="0">
                <a:latin typeface="Tahoma"/>
                <a:cs typeface="Tahoma"/>
              </a:rPr>
              <a:t>Πριν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ξεκινήσετε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κάνετε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τις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δικές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σας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δηµιουργίες</a:t>
            </a:r>
            <a:r>
              <a:rPr sz="2000" spc="10" dirty="0">
                <a:latin typeface="Arial MT"/>
                <a:cs typeface="Arial MT"/>
              </a:rPr>
              <a:t>,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Tahoma"/>
                <a:cs typeface="Tahoma"/>
              </a:rPr>
              <a:t>είναι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σηµαντικό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γνωρίζετε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επίσης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κάποιες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10" dirty="0">
                <a:latin typeface="Tahoma"/>
                <a:cs typeface="Tahoma"/>
              </a:rPr>
              <a:t>από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τις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λειτουργίες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του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µενού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του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Scratch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5" dirty="0">
                <a:latin typeface="Tahoma"/>
                <a:cs typeface="Tahoma"/>
              </a:rPr>
              <a:t>οι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οποίες </a:t>
            </a:r>
            <a:r>
              <a:rPr sz="2000" spc="30" dirty="0">
                <a:latin typeface="Tahoma"/>
                <a:cs typeface="Tahoma"/>
              </a:rPr>
              <a:t>θα </a:t>
            </a:r>
            <a:r>
              <a:rPr sz="2000" spc="50" dirty="0">
                <a:latin typeface="Tahoma"/>
                <a:cs typeface="Tahoma"/>
              </a:rPr>
              <a:t>µας </a:t>
            </a:r>
            <a:r>
              <a:rPr sz="2000" dirty="0">
                <a:latin typeface="Tahoma"/>
                <a:cs typeface="Tahoma"/>
              </a:rPr>
              <a:t>χρειαστούν </a:t>
            </a:r>
            <a:r>
              <a:rPr sz="2000" spc="65" dirty="0">
                <a:latin typeface="Tahoma"/>
                <a:cs typeface="Tahoma"/>
              </a:rPr>
              <a:t>πολύ </a:t>
            </a:r>
            <a:r>
              <a:rPr sz="2000" spc="-5" dirty="0">
                <a:latin typeface="Tahoma"/>
                <a:cs typeface="Tahoma"/>
              </a:rPr>
              <a:t>σύντοµα</a:t>
            </a:r>
            <a:r>
              <a:rPr sz="2000" spc="-5" dirty="0">
                <a:latin typeface="Arial MT"/>
                <a:cs typeface="Arial MT"/>
              </a:rPr>
              <a:t>, </a:t>
            </a:r>
            <a:r>
              <a:rPr sz="2000" spc="120" dirty="0">
                <a:latin typeface="Tahoma"/>
                <a:cs typeface="Tahoma"/>
              </a:rPr>
              <a:t>όπως </a:t>
            </a:r>
            <a:r>
              <a:rPr sz="2000" dirty="0">
                <a:latin typeface="Tahoma"/>
                <a:cs typeface="Tahoma"/>
              </a:rPr>
              <a:t>η </a:t>
            </a:r>
            <a:r>
              <a:rPr sz="2000" spc="35" dirty="0">
                <a:latin typeface="Tahoma"/>
                <a:cs typeface="Tahoma"/>
              </a:rPr>
              <a:t>αποθήκευση 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αρχείου</a:t>
            </a:r>
            <a:r>
              <a:rPr sz="2000" spc="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 MT"/>
              <a:cs typeface="Arial MT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50" dirty="0">
                <a:latin typeface="Tahoma"/>
                <a:cs typeface="Tahoma"/>
              </a:rPr>
              <a:t>Με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το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εικονίδιο</a:t>
            </a:r>
            <a:r>
              <a:rPr sz="2000" i="1" u="heavy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γλώσσας</a:t>
            </a:r>
            <a:r>
              <a:rPr sz="2000" i="1" spc="90" dirty="0">
                <a:latin typeface="Calibri"/>
                <a:cs typeface="Calibri"/>
              </a:rPr>
              <a:t> </a:t>
            </a:r>
            <a:r>
              <a:rPr sz="2000" spc="-45" dirty="0">
                <a:latin typeface="Arial MT"/>
                <a:cs typeface="Arial MT"/>
              </a:rPr>
              <a:t>(</a:t>
            </a:r>
            <a:r>
              <a:rPr sz="2000" spc="-45" dirty="0">
                <a:latin typeface="Tahoma"/>
                <a:cs typeface="Tahoma"/>
              </a:rPr>
              <a:t>το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πρώτο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από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αριστερά</a:t>
            </a:r>
            <a:r>
              <a:rPr sz="2000" spc="5" dirty="0">
                <a:latin typeface="Arial MT"/>
                <a:cs typeface="Arial MT"/>
              </a:rPr>
              <a:t>)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Tahoma"/>
                <a:cs typeface="Tahoma"/>
              </a:rPr>
              <a:t>αλλάζετε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75" dirty="0">
                <a:latin typeface="Tahoma"/>
                <a:cs typeface="Tahoma"/>
              </a:rPr>
              <a:t>τη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γλώσσα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της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επιφάνειας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εργασίας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5" dirty="0">
                <a:latin typeface="Tahoma"/>
                <a:cs typeface="Tahoma"/>
              </a:rPr>
              <a:t>του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Scratch.</a:t>
            </a:r>
            <a:endParaRPr sz="2000">
              <a:latin typeface="Arial MT"/>
              <a:cs typeface="Arial MT"/>
            </a:endParaRPr>
          </a:p>
          <a:p>
            <a:pPr marL="108585" marR="100330" algn="ctr">
              <a:lnSpc>
                <a:spcPct val="100000"/>
              </a:lnSpc>
            </a:pPr>
            <a:r>
              <a:rPr sz="2000" spc="50" dirty="0">
                <a:latin typeface="Tahoma"/>
                <a:cs typeface="Tahoma"/>
              </a:rPr>
              <a:t>Με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το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εικονίδιο</a:t>
            </a:r>
            <a:r>
              <a:rPr sz="2000" i="1" u="heavy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αποθήκευσης</a:t>
            </a:r>
            <a:r>
              <a:rPr sz="2000" i="1" spc="110" dirty="0">
                <a:latin typeface="Calibri"/>
                <a:cs typeface="Calibri"/>
              </a:rPr>
              <a:t> </a:t>
            </a:r>
            <a:r>
              <a:rPr sz="2000" spc="-45" dirty="0">
                <a:latin typeface="Arial MT"/>
                <a:cs typeface="Arial MT"/>
              </a:rPr>
              <a:t>(</a:t>
            </a:r>
            <a:r>
              <a:rPr sz="2000" spc="-45" dirty="0">
                <a:latin typeface="Tahoma"/>
                <a:cs typeface="Tahoma"/>
              </a:rPr>
              <a:t>το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δεύτερο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10" dirty="0">
                <a:latin typeface="Tahoma"/>
                <a:cs typeface="Tahoma"/>
              </a:rPr>
              <a:t>από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αριστερά</a:t>
            </a:r>
            <a:r>
              <a:rPr sz="2000" dirty="0">
                <a:latin typeface="Arial MT"/>
                <a:cs typeface="Arial MT"/>
              </a:rPr>
              <a:t>)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5" dirty="0">
                <a:latin typeface="Tahoma"/>
                <a:cs typeface="Tahoma"/>
              </a:rPr>
              <a:t>αποθηκεύετε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το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έργο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σας</a:t>
            </a:r>
            <a:r>
              <a:rPr sz="2000" spc="5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50800" marR="41275" algn="ctr">
              <a:lnSpc>
                <a:spcPct val="100000"/>
              </a:lnSpc>
            </a:pPr>
            <a:r>
              <a:rPr sz="2000" spc="50" dirty="0">
                <a:latin typeface="Tahoma"/>
                <a:cs typeface="Tahoma"/>
              </a:rPr>
              <a:t>Με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i="1" spc="25" dirty="0">
                <a:latin typeface="Calibri"/>
                <a:cs typeface="Calibri"/>
              </a:rPr>
              <a:t>το</a:t>
            </a:r>
            <a:r>
              <a:rPr sz="2000" i="1" spc="95" dirty="0">
                <a:latin typeface="Calibri"/>
                <a:cs typeface="Calibri"/>
              </a:rPr>
              <a:t> 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εικονίδιο</a:t>
            </a:r>
            <a:r>
              <a:rPr sz="2000" i="1" u="heavy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µοιράσµατος</a:t>
            </a:r>
            <a:r>
              <a:rPr sz="2000" i="1" spc="100" dirty="0">
                <a:latin typeface="Calibri"/>
                <a:cs typeface="Calibri"/>
              </a:rPr>
              <a:t> </a:t>
            </a:r>
            <a:r>
              <a:rPr sz="2000" spc="-40" dirty="0">
                <a:latin typeface="Arial MT"/>
                <a:cs typeface="Arial MT"/>
              </a:rPr>
              <a:t>(</a:t>
            </a:r>
            <a:r>
              <a:rPr sz="2000" spc="-40" dirty="0">
                <a:latin typeface="Tahoma"/>
                <a:cs typeface="Tahoma"/>
              </a:rPr>
              <a:t>το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τρίτο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από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αριστερά</a:t>
            </a:r>
            <a:r>
              <a:rPr sz="2000" spc="5" dirty="0">
                <a:latin typeface="Arial MT"/>
                <a:cs typeface="Arial MT"/>
              </a:rPr>
              <a:t>)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dirty="0">
                <a:latin typeface="Tahoma"/>
                <a:cs typeface="Tahoma"/>
              </a:rPr>
              <a:t>ανεβάζετε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το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έργο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σας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στον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ιστοχώρο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του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Scratch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15" dirty="0">
                <a:latin typeface="Tahoma"/>
                <a:cs typeface="Tahoma"/>
              </a:rPr>
              <a:t>και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65" dirty="0">
                <a:latin typeface="Tahoma"/>
                <a:cs typeface="Tahoma"/>
              </a:rPr>
              <a:t>το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δηµοσιοποιείτε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στο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διαδίκτυο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105410" marR="96520" indent="-1905" algn="ctr">
              <a:lnSpc>
                <a:spcPct val="100000"/>
              </a:lnSpc>
            </a:pPr>
            <a:r>
              <a:rPr sz="2000" spc="135" dirty="0">
                <a:latin typeface="Tahoma"/>
                <a:cs typeface="Tahoma"/>
              </a:rPr>
              <a:t>Από </a:t>
            </a:r>
            <a:r>
              <a:rPr sz="2000" spc="-60" dirty="0">
                <a:latin typeface="Tahoma"/>
                <a:cs typeface="Tahoma"/>
              </a:rPr>
              <a:t>το </a:t>
            </a:r>
            <a:r>
              <a:rPr sz="2000" i="1" spc="80" dirty="0">
                <a:solidFill>
                  <a:srgbClr val="993200"/>
                </a:solidFill>
                <a:latin typeface="Palatino Linotype"/>
                <a:cs typeface="Palatino Linotype"/>
              </a:rPr>
              <a:t>µενού </a:t>
            </a:r>
            <a:r>
              <a:rPr sz="2000" i="1" spc="30" dirty="0">
                <a:solidFill>
                  <a:srgbClr val="993200"/>
                </a:solidFill>
                <a:latin typeface="Palatino Linotype"/>
                <a:cs typeface="Palatino Linotype"/>
              </a:rPr>
              <a:t>Αρχείο </a:t>
            </a:r>
            <a:r>
              <a:rPr sz="2000" spc="15" dirty="0">
                <a:latin typeface="Tahoma"/>
                <a:cs typeface="Tahoma"/>
              </a:rPr>
              <a:t>µπορείτε </a:t>
            </a:r>
            <a:r>
              <a:rPr sz="2000" spc="25" dirty="0">
                <a:latin typeface="Tahoma"/>
                <a:cs typeface="Tahoma"/>
              </a:rPr>
              <a:t>να </a:t>
            </a:r>
            <a:r>
              <a:rPr sz="2000" spc="-5" dirty="0">
                <a:latin typeface="Tahoma"/>
                <a:cs typeface="Tahoma"/>
              </a:rPr>
              <a:t>δηµιουργήσετε </a:t>
            </a:r>
            <a:r>
              <a:rPr sz="2000" spc="5" dirty="0">
                <a:latin typeface="Tahoma"/>
                <a:cs typeface="Tahoma"/>
              </a:rPr>
              <a:t>ένα </a:t>
            </a:r>
            <a:r>
              <a:rPr sz="2000" dirty="0">
                <a:latin typeface="Tahoma"/>
                <a:cs typeface="Tahoma"/>
              </a:rPr>
              <a:t>νέο </a:t>
            </a:r>
            <a:r>
              <a:rPr sz="2000" spc="5" dirty="0">
                <a:latin typeface="Tahoma"/>
                <a:cs typeface="Tahoma"/>
              </a:rPr>
              <a:t>έργο</a:t>
            </a:r>
            <a:r>
              <a:rPr sz="2000" spc="5" dirty="0">
                <a:latin typeface="Arial MT"/>
                <a:cs typeface="Arial MT"/>
              </a:rPr>
              <a:t>, </a:t>
            </a:r>
            <a:r>
              <a:rPr sz="2000" spc="15" dirty="0">
                <a:latin typeface="Tahoma"/>
                <a:cs typeface="Tahoma"/>
              </a:rPr>
              <a:t>να 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ανοίξετε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ένα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αποθηκευµένο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έργο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και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αποθηκεύσετε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το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τρέχον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έργο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σας</a:t>
            </a:r>
            <a:r>
              <a:rPr sz="2000" spc="5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86995" marR="79375" algn="ctr">
              <a:lnSpc>
                <a:spcPct val="100000"/>
              </a:lnSpc>
            </a:pPr>
            <a:r>
              <a:rPr sz="2000" i="1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Εισαγωγή</a:t>
            </a:r>
            <a:r>
              <a:rPr sz="2000" i="1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έργου</a:t>
            </a:r>
            <a:r>
              <a:rPr sz="2000" spc="45" dirty="0">
                <a:latin typeface="Arial MT"/>
                <a:cs typeface="Arial MT"/>
              </a:rPr>
              <a:t>: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10" dirty="0">
                <a:latin typeface="Tahoma"/>
                <a:cs typeface="Tahoma"/>
              </a:rPr>
              <a:t>εισάγει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όλες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τις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µορφές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και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υπόβαθρα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ενός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άλλου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έργου </a:t>
            </a:r>
            <a:r>
              <a:rPr sz="2000" spc="30" dirty="0">
                <a:latin typeface="Tahoma"/>
                <a:cs typeface="Tahoma"/>
              </a:rPr>
              <a:t>µέσα </a:t>
            </a:r>
            <a:r>
              <a:rPr sz="2000" spc="-20" dirty="0">
                <a:latin typeface="Tahoma"/>
                <a:cs typeface="Tahoma"/>
              </a:rPr>
              <a:t>στο </a:t>
            </a:r>
            <a:r>
              <a:rPr sz="2000" spc="-10" dirty="0">
                <a:latin typeface="Tahoma"/>
                <a:cs typeface="Tahoma"/>
              </a:rPr>
              <a:t>τρέχον</a:t>
            </a:r>
            <a:r>
              <a:rPr sz="2000" spc="-10" dirty="0">
                <a:latin typeface="Arial MT"/>
                <a:cs typeface="Arial MT"/>
              </a:rPr>
              <a:t>. </a:t>
            </a:r>
            <a:r>
              <a:rPr sz="2000" spc="-5" dirty="0">
                <a:latin typeface="Tahoma"/>
                <a:cs typeface="Tahoma"/>
              </a:rPr>
              <a:t>Αυτό </a:t>
            </a:r>
            <a:r>
              <a:rPr sz="2000" dirty="0">
                <a:latin typeface="Tahoma"/>
                <a:cs typeface="Tahoma"/>
              </a:rPr>
              <a:t>είναι </a:t>
            </a:r>
            <a:r>
              <a:rPr sz="2000" spc="25" dirty="0">
                <a:latin typeface="Tahoma"/>
                <a:cs typeface="Tahoma"/>
              </a:rPr>
              <a:t>χρήσιµο </a:t>
            </a:r>
            <a:r>
              <a:rPr sz="2000" spc="-20" dirty="0">
                <a:latin typeface="Tahoma"/>
                <a:cs typeface="Tahoma"/>
              </a:rPr>
              <a:t>όταν </a:t>
            </a:r>
            <a:r>
              <a:rPr sz="2000" spc="-40" dirty="0">
                <a:latin typeface="Tahoma"/>
                <a:cs typeface="Tahoma"/>
              </a:rPr>
              <a:t>θέλετε </a:t>
            </a:r>
            <a:r>
              <a:rPr sz="2000" spc="25" dirty="0">
                <a:latin typeface="Tahoma"/>
                <a:cs typeface="Tahoma"/>
              </a:rPr>
              <a:t>να 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χρησιµοποιήσετε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ταυτόχρονα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τις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µορφές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πολλών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έργων</a:t>
            </a:r>
            <a:r>
              <a:rPr sz="2000" spc="15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2" name="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762633" y="2913888"/>
            <a:ext cx="3672840" cy="277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225928" y="427729"/>
            <a:ext cx="706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2107554" y="2485644"/>
            <a:ext cx="1667510" cy="24765"/>
            <a:chOff x="2107554" y="2485644"/>
            <a:chExt cx="1667510" cy="24765"/>
          </a:xfrm>
        </p:grpSpPr>
        <p:sp>
          <p:nvSpPr>
            <p:cNvPr id="39" name="object 39"/>
            <p:cNvSpPr/>
            <p:nvPr/>
          </p:nvSpPr>
          <p:spPr>
            <a:xfrm>
              <a:off x="2116698" y="2494788"/>
              <a:ext cx="1658620" cy="15240"/>
            </a:xfrm>
            <a:custGeom>
              <a:avLst/>
              <a:gdLst/>
              <a:ahLst/>
              <a:cxnLst/>
              <a:rect l="l" t="t" r="r" b="b"/>
              <a:pathLst>
                <a:path w="1658620" h="15239">
                  <a:moveTo>
                    <a:pt x="1658111" y="15234"/>
                  </a:moveTo>
                  <a:lnTo>
                    <a:pt x="1658111" y="0"/>
                  </a:lnTo>
                  <a:lnTo>
                    <a:pt x="0" y="0"/>
                  </a:lnTo>
                  <a:lnTo>
                    <a:pt x="0" y="15234"/>
                  </a:lnTo>
                  <a:lnTo>
                    <a:pt x="1658111" y="1523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07554" y="2485644"/>
              <a:ext cx="1658620" cy="15240"/>
            </a:xfrm>
            <a:custGeom>
              <a:avLst/>
              <a:gdLst/>
              <a:ahLst/>
              <a:cxnLst/>
              <a:rect l="l" t="t" r="r" b="b"/>
              <a:pathLst>
                <a:path w="1658620" h="15239">
                  <a:moveTo>
                    <a:pt x="1658111" y="15234"/>
                  </a:moveTo>
                  <a:lnTo>
                    <a:pt x="1658111" y="0"/>
                  </a:lnTo>
                  <a:lnTo>
                    <a:pt x="0" y="0"/>
                  </a:lnTo>
                  <a:lnTo>
                    <a:pt x="0" y="15234"/>
                  </a:lnTo>
                  <a:lnTo>
                    <a:pt x="1658111" y="15234"/>
                  </a:lnTo>
                  <a:close/>
                </a:path>
              </a:pathLst>
            </a:custGeom>
            <a:solidFill>
              <a:srgbClr val="99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701914" y="6182867"/>
            <a:ext cx="1824355" cy="32384"/>
            <a:chOff x="2701914" y="6182867"/>
            <a:chExt cx="1824355" cy="32384"/>
          </a:xfrm>
        </p:grpSpPr>
        <p:sp>
          <p:nvSpPr>
            <p:cNvPr id="42" name="object 42"/>
            <p:cNvSpPr/>
            <p:nvPr/>
          </p:nvSpPr>
          <p:spPr>
            <a:xfrm>
              <a:off x="2711058" y="6192011"/>
              <a:ext cx="1815464" cy="22860"/>
            </a:xfrm>
            <a:custGeom>
              <a:avLst/>
              <a:gdLst/>
              <a:ahLst/>
              <a:cxnLst/>
              <a:rect l="l" t="t" r="r" b="b"/>
              <a:pathLst>
                <a:path w="1815464" h="22860">
                  <a:moveTo>
                    <a:pt x="1815083" y="22854"/>
                  </a:moveTo>
                  <a:lnTo>
                    <a:pt x="1815083" y="0"/>
                  </a:lnTo>
                  <a:lnTo>
                    <a:pt x="0" y="0"/>
                  </a:lnTo>
                  <a:lnTo>
                    <a:pt x="0" y="22854"/>
                  </a:lnTo>
                  <a:lnTo>
                    <a:pt x="1815083" y="2285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01914" y="6182867"/>
              <a:ext cx="1815464" cy="22860"/>
            </a:xfrm>
            <a:custGeom>
              <a:avLst/>
              <a:gdLst/>
              <a:ahLst/>
              <a:cxnLst/>
              <a:rect l="l" t="t" r="r" b="b"/>
              <a:pathLst>
                <a:path w="1815464" h="22860">
                  <a:moveTo>
                    <a:pt x="1815083" y="22854"/>
                  </a:moveTo>
                  <a:lnTo>
                    <a:pt x="1815083" y="0"/>
                  </a:lnTo>
                  <a:lnTo>
                    <a:pt x="0" y="0"/>
                  </a:lnTo>
                  <a:lnTo>
                    <a:pt x="0" y="22854"/>
                  </a:lnTo>
                  <a:lnTo>
                    <a:pt x="1815083" y="22854"/>
                  </a:lnTo>
                  <a:close/>
                </a:path>
              </a:pathLst>
            </a:custGeom>
            <a:solidFill>
              <a:srgbClr val="99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514462" y="6701028"/>
            <a:ext cx="1609725" cy="32384"/>
            <a:chOff x="2514462" y="6701028"/>
            <a:chExt cx="1609725" cy="32384"/>
          </a:xfrm>
        </p:grpSpPr>
        <p:sp>
          <p:nvSpPr>
            <p:cNvPr id="45" name="object 45"/>
            <p:cNvSpPr/>
            <p:nvPr/>
          </p:nvSpPr>
          <p:spPr>
            <a:xfrm>
              <a:off x="2523606" y="6710172"/>
              <a:ext cx="1600200" cy="22860"/>
            </a:xfrm>
            <a:custGeom>
              <a:avLst/>
              <a:gdLst/>
              <a:ahLst/>
              <a:cxnLst/>
              <a:rect l="l" t="t" r="r" b="b"/>
              <a:pathLst>
                <a:path w="1600200" h="22859">
                  <a:moveTo>
                    <a:pt x="1600199" y="22854"/>
                  </a:moveTo>
                  <a:lnTo>
                    <a:pt x="1600199" y="0"/>
                  </a:lnTo>
                  <a:lnTo>
                    <a:pt x="0" y="0"/>
                  </a:lnTo>
                  <a:lnTo>
                    <a:pt x="0" y="22854"/>
                  </a:lnTo>
                  <a:lnTo>
                    <a:pt x="1600199" y="2285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14462" y="6701028"/>
              <a:ext cx="1600200" cy="22860"/>
            </a:xfrm>
            <a:custGeom>
              <a:avLst/>
              <a:gdLst/>
              <a:ahLst/>
              <a:cxnLst/>
              <a:rect l="l" t="t" r="r" b="b"/>
              <a:pathLst>
                <a:path w="1600200" h="22859">
                  <a:moveTo>
                    <a:pt x="1600199" y="22854"/>
                  </a:moveTo>
                  <a:lnTo>
                    <a:pt x="1600199" y="0"/>
                  </a:lnTo>
                  <a:lnTo>
                    <a:pt x="0" y="0"/>
                  </a:lnTo>
                  <a:lnTo>
                    <a:pt x="0" y="22854"/>
                  </a:lnTo>
                  <a:lnTo>
                    <a:pt x="1600199" y="22854"/>
                  </a:lnTo>
                  <a:close/>
                </a:path>
              </a:pathLst>
            </a:custGeom>
            <a:solidFill>
              <a:srgbClr val="993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03182" y="999229"/>
            <a:ext cx="8112125" cy="598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" marR="142240" algn="ctr">
              <a:lnSpc>
                <a:spcPct val="100000"/>
              </a:lnSpc>
              <a:spcBef>
                <a:spcPts val="95"/>
              </a:spcBef>
            </a:pPr>
            <a:r>
              <a:rPr sz="1600" i="1" u="heavy" spc="2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Εξαγωγή</a:t>
            </a:r>
            <a:r>
              <a:rPr sz="1600" i="1" u="heavy" spc="5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i="1" u="heavy" spc="6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µορφής</a:t>
            </a:r>
            <a:r>
              <a:rPr sz="1600" b="1" spc="60" dirty="0">
                <a:latin typeface="Arial"/>
                <a:cs typeface="Arial"/>
              </a:rPr>
              <a:t>: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εξάγει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τον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ενεργό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χαρακτήρα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160" dirty="0">
                <a:latin typeface="Times New Roman"/>
                <a:cs typeface="Times New Roman"/>
              </a:rPr>
              <a:t>ως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αρχείο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 MT"/>
                <a:cs typeface="Arial MT"/>
              </a:rPr>
              <a:t>.sprite,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οποίο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µπορεί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να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εισαχθεί </a:t>
            </a:r>
            <a:r>
              <a:rPr sz="1600" spc="75" dirty="0">
                <a:latin typeface="Times New Roman"/>
                <a:cs typeface="Times New Roman"/>
              </a:rPr>
              <a:t>σε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ένα</a:t>
            </a:r>
            <a:r>
              <a:rPr sz="1600" spc="55" dirty="0">
                <a:latin typeface="Times New Roman"/>
                <a:cs typeface="Times New Roman"/>
              </a:rPr>
              <a:t> άλλο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έργο</a:t>
            </a:r>
            <a:r>
              <a:rPr sz="1600" spc="6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111760" marR="104139" algn="ctr">
              <a:lnSpc>
                <a:spcPct val="100000"/>
              </a:lnSpc>
              <a:spcBef>
                <a:spcPts val="10"/>
              </a:spcBef>
            </a:pPr>
            <a:r>
              <a:rPr sz="1600" i="1" u="heavy" spc="2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Σηµειώσεις </a:t>
            </a:r>
            <a:r>
              <a:rPr sz="1600" i="1" u="heavy" spc="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έργου</a:t>
            </a:r>
            <a:r>
              <a:rPr sz="1600" b="1" spc="40" dirty="0">
                <a:latin typeface="Arial"/>
                <a:cs typeface="Arial"/>
              </a:rPr>
              <a:t>: </a:t>
            </a:r>
            <a:r>
              <a:rPr sz="1600" spc="114" dirty="0">
                <a:latin typeface="Times New Roman"/>
                <a:cs typeface="Times New Roman"/>
              </a:rPr>
              <a:t>σας </a:t>
            </a:r>
            <a:r>
              <a:rPr sz="1600" spc="70" dirty="0">
                <a:latin typeface="Times New Roman"/>
                <a:cs typeface="Times New Roman"/>
              </a:rPr>
              <a:t>επιτρέπει </a:t>
            </a:r>
            <a:r>
              <a:rPr sz="1600" spc="80" dirty="0">
                <a:latin typeface="Times New Roman"/>
                <a:cs typeface="Times New Roman"/>
              </a:rPr>
              <a:t>να </a:t>
            </a:r>
            <a:r>
              <a:rPr sz="1600" spc="70" dirty="0">
                <a:latin typeface="Times New Roman"/>
                <a:cs typeface="Times New Roman"/>
              </a:rPr>
              <a:t>γράψετε </a:t>
            </a:r>
            <a:r>
              <a:rPr sz="1600" dirty="0">
                <a:latin typeface="Times New Roman"/>
                <a:cs typeface="Times New Roman"/>
              </a:rPr>
              <a:t>και </a:t>
            </a:r>
            <a:r>
              <a:rPr sz="1600" spc="80" dirty="0">
                <a:latin typeface="Times New Roman"/>
                <a:cs typeface="Times New Roman"/>
              </a:rPr>
              <a:t>να </a:t>
            </a:r>
            <a:r>
              <a:rPr sz="1600" spc="75" dirty="0">
                <a:latin typeface="Times New Roman"/>
                <a:cs typeface="Times New Roman"/>
              </a:rPr>
              <a:t>αποθηκεύσετε </a:t>
            </a:r>
            <a:r>
              <a:rPr sz="1600" spc="50" dirty="0">
                <a:latin typeface="Times New Roman"/>
                <a:cs typeface="Times New Roman"/>
              </a:rPr>
              <a:t>σηµειώσεις </a:t>
            </a:r>
            <a:r>
              <a:rPr sz="1600" spc="40" dirty="0">
                <a:latin typeface="Times New Roman"/>
                <a:cs typeface="Times New Roman"/>
              </a:rPr>
              <a:t>σχετικά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µε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έργο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σας</a:t>
            </a:r>
            <a:r>
              <a:rPr sz="1600" spc="85" dirty="0">
                <a:latin typeface="Arial MT"/>
                <a:cs typeface="Arial MT"/>
              </a:rPr>
              <a:t>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175" dirty="0">
                <a:latin typeface="Times New Roman"/>
                <a:cs typeface="Times New Roman"/>
              </a:rPr>
              <a:t>όπως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περιγραφές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των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προγραµµατιστικών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επιλογών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σας</a:t>
            </a:r>
            <a:r>
              <a:rPr sz="1600" spc="8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1914"/>
              </a:lnSpc>
              <a:spcBef>
                <a:spcPts val="15"/>
              </a:spcBef>
            </a:pPr>
            <a:r>
              <a:rPr sz="1600" i="1" u="heavy" spc="10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Έξοδος</a:t>
            </a:r>
            <a:r>
              <a:rPr sz="1600" b="1" spc="105" dirty="0">
                <a:latin typeface="Arial"/>
                <a:cs typeface="Arial"/>
              </a:rPr>
              <a:t>: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τερµατίζει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MT"/>
                <a:cs typeface="Arial MT"/>
              </a:rPr>
              <a:t>Scratch.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2155"/>
              </a:lnSpc>
            </a:pP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800" i="1" spc="25" dirty="0">
                <a:solidFill>
                  <a:srgbClr val="993200"/>
                </a:solidFill>
                <a:latin typeface="Calibri"/>
                <a:cs typeface="Calibri"/>
              </a:rPr>
              <a:t>µενού</a:t>
            </a:r>
            <a:r>
              <a:rPr sz="1800" i="1" spc="105" dirty="0">
                <a:solidFill>
                  <a:srgbClr val="993200"/>
                </a:solidFill>
                <a:latin typeface="Calibri"/>
                <a:cs typeface="Calibri"/>
              </a:rPr>
              <a:t> </a:t>
            </a:r>
            <a:r>
              <a:rPr sz="1800" i="1" spc="60" dirty="0">
                <a:solidFill>
                  <a:srgbClr val="993200"/>
                </a:solidFill>
                <a:latin typeface="Calibri"/>
                <a:cs typeface="Calibri"/>
              </a:rPr>
              <a:t>∆ιόρθωσε</a:t>
            </a:r>
            <a:r>
              <a:rPr sz="1800" i="1" spc="40" dirty="0">
                <a:solidFill>
                  <a:srgbClr val="993200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παρέχει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διάφορες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λειτουργίες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επεξεργασίας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του </a:t>
            </a:r>
            <a:r>
              <a:rPr sz="1600" spc="65" dirty="0">
                <a:latin typeface="Times New Roman"/>
                <a:cs typeface="Times New Roman"/>
              </a:rPr>
              <a:t>τρέχοντος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έργου</a:t>
            </a:r>
            <a:r>
              <a:rPr sz="1600" spc="6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329565" marR="321945" algn="ctr">
              <a:lnSpc>
                <a:spcPts val="1930"/>
              </a:lnSpc>
              <a:spcBef>
                <a:spcPts val="65"/>
              </a:spcBef>
            </a:pPr>
            <a:r>
              <a:rPr sz="1600" i="1" u="heavy" spc="5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Αναίρεση </a:t>
            </a:r>
            <a:r>
              <a:rPr sz="1600" i="1" u="heavy" spc="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διαγραφής</a:t>
            </a:r>
            <a:r>
              <a:rPr sz="1600" b="1" spc="40" dirty="0">
                <a:latin typeface="Arial"/>
                <a:cs typeface="Arial"/>
              </a:rPr>
              <a:t>: </a:t>
            </a:r>
            <a:r>
              <a:rPr sz="1600" spc="35" dirty="0">
                <a:latin typeface="Times New Roman"/>
                <a:cs typeface="Times New Roman"/>
              </a:rPr>
              <a:t>αναιρεί </a:t>
            </a:r>
            <a:r>
              <a:rPr sz="1600" spc="40" dirty="0">
                <a:latin typeface="Times New Roman"/>
                <a:cs typeface="Times New Roman"/>
              </a:rPr>
              <a:t>την </a:t>
            </a:r>
            <a:r>
              <a:rPr sz="1600" spc="25" dirty="0">
                <a:latin typeface="Times New Roman"/>
                <a:cs typeface="Times New Roman"/>
              </a:rPr>
              <a:t>τελευταία </a:t>
            </a:r>
            <a:r>
              <a:rPr sz="1600" spc="70" dirty="0">
                <a:latin typeface="Times New Roman"/>
                <a:cs typeface="Times New Roman"/>
              </a:rPr>
              <a:t>διαγραφή </a:t>
            </a:r>
            <a:r>
              <a:rPr sz="1600" spc="155" dirty="0">
                <a:latin typeface="Times New Roman"/>
                <a:cs typeface="Times New Roman"/>
              </a:rPr>
              <a:t>από </a:t>
            </a:r>
            <a:r>
              <a:rPr sz="1600" spc="60" dirty="0">
                <a:latin typeface="Times New Roman"/>
                <a:cs typeface="Times New Roman"/>
              </a:rPr>
              <a:t>ένα </a:t>
            </a:r>
            <a:r>
              <a:rPr sz="1600" spc="30" dirty="0">
                <a:latin typeface="Times New Roman"/>
                <a:cs typeface="Times New Roman"/>
              </a:rPr>
              <a:t>τουβλάκι</a:t>
            </a:r>
            <a:r>
              <a:rPr sz="1600" spc="30" dirty="0">
                <a:latin typeface="Arial MT"/>
                <a:cs typeface="Arial MT"/>
              </a:rPr>
              <a:t>, </a:t>
            </a:r>
            <a:r>
              <a:rPr sz="1600" spc="50" dirty="0">
                <a:latin typeface="Times New Roman"/>
                <a:cs typeface="Times New Roman"/>
              </a:rPr>
              <a:t>σενάριο</a:t>
            </a:r>
            <a:r>
              <a:rPr sz="1600" spc="50" dirty="0">
                <a:latin typeface="Arial MT"/>
                <a:cs typeface="Arial MT"/>
              </a:rPr>
              <a:t>,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µορφή</a:t>
            </a:r>
            <a:r>
              <a:rPr sz="1600" spc="55" dirty="0">
                <a:latin typeface="Arial MT"/>
                <a:cs typeface="Arial MT"/>
              </a:rPr>
              <a:t>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ενδυµασία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ή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ήχο</a:t>
            </a:r>
            <a:r>
              <a:rPr sz="1600" spc="6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200025" marR="193675" algn="ctr">
              <a:lnSpc>
                <a:spcPts val="1920"/>
              </a:lnSpc>
            </a:pPr>
            <a:r>
              <a:rPr sz="1600" i="1" u="heavy" spc="2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Ξεκίνησε </a:t>
            </a:r>
            <a:r>
              <a:rPr sz="1600" i="1" u="heavy" spc="5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απλό </a:t>
            </a:r>
            <a:r>
              <a:rPr sz="1600" i="1" u="heavy" spc="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βηµατισµό</a:t>
            </a:r>
            <a:r>
              <a:rPr sz="1600" spc="40" dirty="0">
                <a:latin typeface="Arial MT"/>
                <a:cs typeface="Arial MT"/>
              </a:rPr>
              <a:t>: </a:t>
            </a:r>
            <a:r>
              <a:rPr sz="1600" spc="35" dirty="0">
                <a:latin typeface="Times New Roman"/>
                <a:cs typeface="Times New Roman"/>
              </a:rPr>
              <a:t>το </a:t>
            </a:r>
            <a:r>
              <a:rPr sz="1600" dirty="0">
                <a:latin typeface="Arial MT"/>
                <a:cs typeface="Arial MT"/>
              </a:rPr>
              <a:t>Scratch </a:t>
            </a:r>
            <a:r>
              <a:rPr sz="1600" spc="35" dirty="0">
                <a:latin typeface="Times New Roman"/>
                <a:cs typeface="Times New Roman"/>
              </a:rPr>
              <a:t>τρέχει το </a:t>
            </a:r>
            <a:r>
              <a:rPr sz="1600" spc="80" dirty="0">
                <a:latin typeface="Times New Roman"/>
                <a:cs typeface="Times New Roman"/>
              </a:rPr>
              <a:t>έργο </a:t>
            </a:r>
            <a:r>
              <a:rPr sz="1600" spc="110" dirty="0">
                <a:latin typeface="Times New Roman"/>
                <a:cs typeface="Times New Roman"/>
              </a:rPr>
              <a:t>σας </a:t>
            </a:r>
            <a:r>
              <a:rPr sz="1600" spc="60" dirty="0">
                <a:latin typeface="Times New Roman"/>
                <a:cs typeface="Times New Roman"/>
              </a:rPr>
              <a:t>ένα βήµα </a:t>
            </a:r>
            <a:r>
              <a:rPr sz="1600" spc="55" dirty="0">
                <a:latin typeface="Times New Roman"/>
                <a:cs typeface="Times New Roman"/>
              </a:rPr>
              <a:t>κάθε </a:t>
            </a:r>
            <a:r>
              <a:rPr sz="1600" spc="75" dirty="0">
                <a:latin typeface="Times New Roman"/>
                <a:cs typeface="Times New Roman"/>
              </a:rPr>
              <a:t>φορά</a:t>
            </a:r>
            <a:r>
              <a:rPr sz="1600" spc="75" dirty="0">
                <a:latin typeface="Arial MT"/>
                <a:cs typeface="Arial MT"/>
              </a:rPr>
              <a:t>, </a:t>
            </a:r>
            <a:r>
              <a:rPr sz="1600" spc="105" dirty="0">
                <a:latin typeface="Times New Roman"/>
                <a:cs typeface="Times New Roman"/>
              </a:rPr>
              <a:t>ενώ 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ταυτόχρονα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επισηµαίνεται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η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τρέχουσα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εντολή</a:t>
            </a:r>
            <a:r>
              <a:rPr sz="1600" spc="35" dirty="0">
                <a:latin typeface="Arial MT"/>
                <a:cs typeface="Arial MT"/>
              </a:rPr>
              <a:t>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Αυτή</a:t>
            </a:r>
            <a:r>
              <a:rPr sz="1600" spc="50" dirty="0">
                <a:latin typeface="Times New Roman"/>
                <a:cs typeface="Times New Roman"/>
              </a:rPr>
              <a:t> η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λειτουργία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είναι</a:t>
            </a:r>
            <a:r>
              <a:rPr sz="1600" spc="50" dirty="0">
                <a:latin typeface="Times New Roman"/>
                <a:cs typeface="Times New Roman"/>
              </a:rPr>
              <a:t> χρήσιµη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για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την</a:t>
            </a:r>
            <a:endParaRPr sz="1600">
              <a:latin typeface="Times New Roman"/>
              <a:cs typeface="Times New Roman"/>
            </a:endParaRPr>
          </a:p>
          <a:p>
            <a:pPr marL="120650" marR="113030" algn="ctr">
              <a:lnSpc>
                <a:spcPts val="1920"/>
              </a:lnSpc>
              <a:spcBef>
                <a:spcPts val="10"/>
              </a:spcBef>
            </a:pPr>
            <a:r>
              <a:rPr sz="1600" spc="65" dirty="0">
                <a:latin typeface="Times New Roman"/>
                <a:cs typeface="Times New Roman"/>
              </a:rPr>
              <a:t>εύρεση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σφαλµάτων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µέσα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στο </a:t>
            </a:r>
            <a:r>
              <a:rPr sz="1600" spc="65" dirty="0">
                <a:latin typeface="Times New Roman"/>
                <a:cs typeface="Times New Roman"/>
              </a:rPr>
              <a:t>έργο</a:t>
            </a:r>
            <a:r>
              <a:rPr sz="1600" spc="65" dirty="0">
                <a:latin typeface="Arial MT"/>
                <a:cs typeface="Arial MT"/>
              </a:rPr>
              <a:t>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αλλά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και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60" dirty="0">
                <a:latin typeface="Times New Roman"/>
                <a:cs typeface="Times New Roman"/>
              </a:rPr>
              <a:t>ως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βοήθεια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σε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νέους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προγραµµατιστές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για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να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αντιληφθούν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την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πορεία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εκτέλεσης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ενός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προγράµµατος</a:t>
            </a:r>
            <a:r>
              <a:rPr sz="1600" spc="8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1870"/>
              </a:lnSpc>
            </a:pPr>
            <a:r>
              <a:rPr sz="1600" i="1" u="heavy" spc="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Όρισε</a:t>
            </a:r>
            <a:r>
              <a:rPr sz="1600" i="1" u="heavy" spc="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i="1" u="heavy" spc="5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απλό</a:t>
            </a:r>
            <a:r>
              <a:rPr sz="1600" i="1" u="heavy" spc="6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i="1" u="heavy" spc="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βηµατισµό</a:t>
            </a:r>
            <a:r>
              <a:rPr sz="1600" b="1" spc="40" dirty="0">
                <a:latin typeface="Arial"/>
                <a:cs typeface="Arial"/>
              </a:rPr>
              <a:t>: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επιλέγετε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την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ταχύτητα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εκτέλεσης</a:t>
            </a:r>
            <a:r>
              <a:rPr sz="1600" spc="60" dirty="0">
                <a:latin typeface="Times New Roman"/>
                <a:cs typeface="Times New Roman"/>
              </a:rPr>
              <a:t> βήµα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βήµα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Arial MT"/>
                <a:cs typeface="Arial MT"/>
              </a:rPr>
              <a:t>(</a:t>
            </a:r>
            <a:r>
              <a:rPr sz="1600" spc="65" dirty="0">
                <a:latin typeface="Times New Roman"/>
                <a:cs typeface="Times New Roman"/>
              </a:rPr>
              <a:t>αργή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ή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γρήγορη</a:t>
            </a:r>
            <a:r>
              <a:rPr sz="1600" spc="65" dirty="0">
                <a:latin typeface="Arial MT"/>
                <a:cs typeface="Arial MT"/>
              </a:rPr>
              <a:t>).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600" i="1" u="heavy" spc="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Συµπίεσε</a:t>
            </a:r>
            <a:r>
              <a:rPr sz="1600" i="1" u="heavy" spc="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i="1" u="heavy" spc="7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ήχους</a:t>
            </a:r>
            <a:r>
              <a:rPr sz="1600" i="1" u="heavy" spc="5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i="1" u="heavy" spc="-2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και</a:t>
            </a:r>
            <a:r>
              <a:rPr sz="1600" i="1" u="heavy" spc="6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i="1" u="heavy" spc="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Συµπίεσε</a:t>
            </a:r>
            <a:r>
              <a:rPr sz="1600" i="1" u="heavy" spc="4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1600" i="1" u="heavy" spc="2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εικόνες</a:t>
            </a:r>
            <a:r>
              <a:rPr sz="1600" b="1" spc="25" dirty="0">
                <a:latin typeface="Arial"/>
                <a:cs typeface="Arial"/>
              </a:rPr>
              <a:t>: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µειώνει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µέγεθος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του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αρχείου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του </a:t>
            </a:r>
            <a:r>
              <a:rPr sz="1600" spc="75" dirty="0">
                <a:latin typeface="Times New Roman"/>
                <a:cs typeface="Times New Roman"/>
              </a:rPr>
              <a:t>έργου</a:t>
            </a:r>
            <a:endParaRPr sz="1600">
              <a:latin typeface="Times New Roman"/>
              <a:cs typeface="Times New Roman"/>
            </a:endParaRPr>
          </a:p>
          <a:p>
            <a:pPr marL="281940" marR="276225" algn="ctr">
              <a:lnSpc>
                <a:spcPct val="100000"/>
              </a:lnSpc>
              <a:spcBef>
                <a:spcPts val="10"/>
              </a:spcBef>
            </a:pPr>
            <a:r>
              <a:rPr sz="1600" spc="70" dirty="0">
                <a:latin typeface="Times New Roman"/>
                <a:cs typeface="Times New Roman"/>
              </a:rPr>
              <a:t>συµπιέζοντας τους </a:t>
            </a:r>
            <a:r>
              <a:rPr sz="1600" spc="90" dirty="0">
                <a:latin typeface="Times New Roman"/>
                <a:cs typeface="Times New Roman"/>
              </a:rPr>
              <a:t>ήχους </a:t>
            </a:r>
            <a:r>
              <a:rPr sz="1600" dirty="0">
                <a:latin typeface="Times New Roman"/>
                <a:cs typeface="Times New Roman"/>
              </a:rPr>
              <a:t>και </a:t>
            </a:r>
            <a:r>
              <a:rPr sz="1600" spc="15" dirty="0">
                <a:latin typeface="Times New Roman"/>
                <a:cs typeface="Times New Roman"/>
              </a:rPr>
              <a:t>τις </a:t>
            </a:r>
            <a:r>
              <a:rPr sz="1600" spc="40" dirty="0">
                <a:latin typeface="Times New Roman"/>
                <a:cs typeface="Times New Roman"/>
              </a:rPr>
              <a:t>εικόνες </a:t>
            </a:r>
            <a:r>
              <a:rPr sz="1600" spc="35" dirty="0">
                <a:latin typeface="Times New Roman"/>
                <a:cs typeface="Times New Roman"/>
              </a:rPr>
              <a:t>του</a:t>
            </a:r>
            <a:r>
              <a:rPr sz="1600" spc="35" dirty="0">
                <a:latin typeface="Arial MT"/>
                <a:cs typeface="Arial MT"/>
              </a:rPr>
              <a:t>. </a:t>
            </a:r>
            <a:r>
              <a:rPr sz="1600" spc="15" dirty="0">
                <a:latin typeface="Times New Roman"/>
                <a:cs typeface="Times New Roman"/>
              </a:rPr>
              <a:t>Αυτό </a:t>
            </a:r>
            <a:r>
              <a:rPr sz="1600" spc="100" dirty="0">
                <a:latin typeface="Times New Roman"/>
                <a:cs typeface="Times New Roman"/>
              </a:rPr>
              <a:t>όµως </a:t>
            </a:r>
            <a:r>
              <a:rPr sz="1600" spc="75" dirty="0">
                <a:latin typeface="Times New Roman"/>
                <a:cs typeface="Times New Roman"/>
              </a:rPr>
              <a:t>µπορεί </a:t>
            </a:r>
            <a:r>
              <a:rPr sz="1600" spc="80" dirty="0">
                <a:latin typeface="Times New Roman"/>
                <a:cs typeface="Times New Roman"/>
              </a:rPr>
              <a:t>να </a:t>
            </a:r>
            <a:r>
              <a:rPr sz="1600" spc="70" dirty="0">
                <a:latin typeface="Times New Roman"/>
                <a:cs typeface="Times New Roman"/>
              </a:rPr>
              <a:t>υποβαθµίσει </a:t>
            </a:r>
            <a:r>
              <a:rPr sz="1600" spc="35" dirty="0">
                <a:latin typeface="Times New Roman"/>
                <a:cs typeface="Times New Roman"/>
              </a:rPr>
              <a:t>την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ποιότητά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τους</a:t>
            </a:r>
            <a:r>
              <a:rPr sz="1600" spc="5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600" i="1" u="heavy" spc="5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Εµφάνιση </a:t>
            </a:r>
            <a:r>
              <a:rPr sz="1600" i="1" u="heavy" spc="3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εντολών</a:t>
            </a:r>
            <a:r>
              <a:rPr sz="1600" i="1" u="heavy" spc="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κινητήρων</a:t>
            </a:r>
            <a:r>
              <a:rPr sz="1600" b="1" spc="40" dirty="0">
                <a:latin typeface="Arial"/>
                <a:cs typeface="Arial"/>
              </a:rPr>
              <a:t>: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εµφανίζει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εντολές </a:t>
            </a:r>
            <a:r>
              <a:rPr sz="1600" spc="30" dirty="0">
                <a:latin typeface="Times New Roman"/>
                <a:cs typeface="Times New Roman"/>
              </a:rPr>
              <a:t>κινητήρα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στην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κατηγορία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Κίνηση</a:t>
            </a:r>
            <a:r>
              <a:rPr sz="1600" spc="15" dirty="0">
                <a:latin typeface="Arial MT"/>
                <a:cs typeface="Arial MT"/>
              </a:rPr>
              <a:t>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Με</a:t>
            </a:r>
            <a:endParaRPr sz="1600">
              <a:latin typeface="Times New Roman"/>
              <a:cs typeface="Times New Roman"/>
            </a:endParaRPr>
          </a:p>
          <a:p>
            <a:pPr marL="416559" marR="408940" algn="ctr">
              <a:lnSpc>
                <a:spcPct val="100299"/>
              </a:lnSpc>
              <a:spcBef>
                <a:spcPts val="10"/>
              </a:spcBef>
            </a:pPr>
            <a:r>
              <a:rPr sz="1600" spc="60" dirty="0">
                <a:latin typeface="Times New Roman"/>
                <a:cs typeface="Times New Roman"/>
              </a:rPr>
              <a:t>αυτές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τις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εντολές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µπορείτε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να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προγραµµατίσετε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έναν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κινητήρα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συνδεδεµένο </a:t>
            </a:r>
            <a:r>
              <a:rPr sz="1600" spc="65" dirty="0">
                <a:latin typeface="Times New Roman"/>
                <a:cs typeface="Times New Roman"/>
              </a:rPr>
              <a:t>στον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υπολογιστή </a:t>
            </a:r>
            <a:r>
              <a:rPr sz="1600" spc="80" dirty="0">
                <a:latin typeface="Times New Roman"/>
                <a:cs typeface="Times New Roman"/>
              </a:rPr>
              <a:t>σας</a:t>
            </a:r>
            <a:r>
              <a:rPr sz="1600" spc="80" dirty="0">
                <a:latin typeface="Arial MT"/>
                <a:cs typeface="Arial MT"/>
              </a:rPr>
              <a:t>. (</a:t>
            </a:r>
            <a:r>
              <a:rPr sz="1600" spc="80" dirty="0">
                <a:latin typeface="Times New Roman"/>
                <a:cs typeface="Times New Roman"/>
              </a:rPr>
              <a:t>π</a:t>
            </a:r>
            <a:r>
              <a:rPr sz="1600" spc="80" dirty="0">
                <a:latin typeface="Arial MT"/>
                <a:cs typeface="Arial MT"/>
              </a:rPr>
              <a:t>.</a:t>
            </a:r>
            <a:r>
              <a:rPr sz="1600" spc="80" dirty="0">
                <a:latin typeface="Times New Roman"/>
                <a:cs typeface="Times New Roman"/>
              </a:rPr>
              <a:t>χ</a:t>
            </a:r>
            <a:r>
              <a:rPr sz="1600" spc="80" dirty="0">
                <a:latin typeface="Arial MT"/>
                <a:cs typeface="Arial MT"/>
              </a:rPr>
              <a:t>. </a:t>
            </a:r>
            <a:r>
              <a:rPr sz="1600" spc="-5" dirty="0">
                <a:latin typeface="Arial MT"/>
                <a:cs typeface="Arial MT"/>
              </a:rPr>
              <a:t>LEGO® Education WeDo™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</a:t>
            </a:r>
            <a:r>
              <a:rPr sz="1600" u="heavy" spc="-5" dirty="0">
                <a:solidFill>
                  <a:srgbClr val="8DC764"/>
                </a:solidFill>
                <a:uFill>
                  <a:solidFill>
                    <a:srgbClr val="8DC764"/>
                  </a:solidFill>
                </a:uFill>
                <a:latin typeface="Arial MT"/>
                <a:cs typeface="Arial MT"/>
              </a:rPr>
              <a:t>http://www.legoeducation.com</a:t>
            </a:r>
            <a:r>
              <a:rPr sz="1600" spc="-5" dirty="0">
                <a:latin typeface="Arial MT"/>
                <a:cs typeface="Arial MT"/>
              </a:rPr>
              <a:t>).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2150"/>
              </a:lnSpc>
            </a:pPr>
            <a:r>
              <a:rPr sz="1600" spc="95" dirty="0">
                <a:latin typeface="Times New Roman"/>
                <a:cs typeface="Times New Roman"/>
              </a:rPr>
              <a:t>Από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solidFill>
                  <a:srgbClr val="993200"/>
                </a:solidFill>
                <a:latin typeface="Courier New"/>
                <a:cs typeface="Courier New"/>
              </a:rPr>
              <a:t>µενού</a:t>
            </a:r>
            <a:r>
              <a:rPr sz="1800" i="1" spc="-580" dirty="0">
                <a:solidFill>
                  <a:srgbClr val="993200"/>
                </a:solidFill>
                <a:latin typeface="Courier New"/>
                <a:cs typeface="Courier New"/>
              </a:rPr>
              <a:t> </a:t>
            </a:r>
            <a:r>
              <a:rPr sz="1800" i="1" dirty="0">
                <a:solidFill>
                  <a:srgbClr val="993200"/>
                </a:solidFill>
                <a:latin typeface="Courier New"/>
                <a:cs typeface="Courier New"/>
              </a:rPr>
              <a:t>Μοιράσου</a:t>
            </a:r>
            <a:r>
              <a:rPr sz="1800" i="1" spc="-640" dirty="0">
                <a:solidFill>
                  <a:srgbClr val="993200"/>
                </a:solidFill>
                <a:latin typeface="Courier New"/>
                <a:cs typeface="Courier New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µπορείτε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να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ανεβάσετε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έργο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σας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στον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ιστοχώρο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του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14"/>
              </a:lnSpc>
              <a:spcBef>
                <a:spcPts val="5"/>
              </a:spcBef>
            </a:pPr>
            <a:r>
              <a:rPr sz="1600" spc="-5" dirty="0">
                <a:latin typeface="Arial MT"/>
                <a:cs typeface="Arial MT"/>
              </a:rPr>
              <a:t>Scratch.</a:t>
            </a:r>
            <a:endParaRPr sz="1600">
              <a:latin typeface="Arial MT"/>
              <a:cs typeface="Arial MT"/>
            </a:endParaRPr>
          </a:p>
          <a:p>
            <a:pPr marL="116205" marR="109220" algn="ctr">
              <a:lnSpc>
                <a:spcPts val="1980"/>
              </a:lnSpc>
              <a:spcBef>
                <a:spcPts val="215"/>
              </a:spcBef>
            </a:pPr>
            <a:r>
              <a:rPr sz="1600" spc="95" dirty="0">
                <a:latin typeface="Times New Roman"/>
                <a:cs typeface="Times New Roman"/>
              </a:rPr>
              <a:t>Από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το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solidFill>
                  <a:srgbClr val="993200"/>
                </a:solidFill>
                <a:latin typeface="Courier New"/>
                <a:cs typeface="Courier New"/>
              </a:rPr>
              <a:t>µενού</a:t>
            </a:r>
            <a:r>
              <a:rPr sz="1800" i="1" spc="-575" dirty="0">
                <a:solidFill>
                  <a:srgbClr val="993200"/>
                </a:solidFill>
                <a:latin typeface="Courier New"/>
                <a:cs typeface="Courier New"/>
              </a:rPr>
              <a:t> </a:t>
            </a:r>
            <a:r>
              <a:rPr sz="1800" i="1" spc="-85" dirty="0">
                <a:solidFill>
                  <a:srgbClr val="993200"/>
                </a:solidFill>
                <a:latin typeface="Courier New"/>
                <a:cs typeface="Courier New"/>
              </a:rPr>
              <a:t>Βοήθεια</a:t>
            </a:r>
            <a:r>
              <a:rPr sz="1800" i="1" spc="-635" dirty="0">
                <a:solidFill>
                  <a:srgbClr val="993200"/>
                </a:solidFill>
                <a:latin typeface="Courier New"/>
                <a:cs typeface="Courier New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έχετε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πρόσβαση</a:t>
            </a:r>
            <a:r>
              <a:rPr sz="1600" spc="50" dirty="0">
                <a:latin typeface="Times New Roman"/>
                <a:cs typeface="Times New Roman"/>
              </a:rPr>
              <a:t> στη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σελίδα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βοήθειας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µε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υπερσύνδεσµους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σε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υλικό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αναφοράς</a:t>
            </a:r>
            <a:r>
              <a:rPr sz="1600" spc="85" dirty="0">
                <a:latin typeface="Arial MT"/>
                <a:cs typeface="Arial MT"/>
              </a:rPr>
              <a:t>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οδηγίες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χρήσης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και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συχνές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ερωτήσεις</a:t>
            </a:r>
            <a:r>
              <a:rPr sz="1600" spc="55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425572" y="510025"/>
            <a:ext cx="706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977508" y="840023"/>
            <a:ext cx="7461250" cy="255397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2000" spc="100" dirty="0">
                <a:latin typeface="Tahoma"/>
                <a:cs typeface="Tahoma"/>
              </a:rPr>
              <a:t>Πως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δηµιουργούµε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ένα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αντικείµενο</a:t>
            </a:r>
            <a:r>
              <a:rPr sz="2000" spc="-5" dirty="0">
                <a:latin typeface="Arial MT"/>
                <a:cs typeface="Arial MT"/>
              </a:rPr>
              <a:t>-</a:t>
            </a:r>
            <a:r>
              <a:rPr sz="2000" spc="-5" dirty="0">
                <a:latin typeface="Tahoma"/>
                <a:cs typeface="Tahoma"/>
              </a:rPr>
              <a:t>χαρακτήρα</a:t>
            </a:r>
            <a:r>
              <a:rPr sz="2000" spc="-5" dirty="0">
                <a:latin typeface="Arial MT"/>
                <a:cs typeface="Arial MT"/>
              </a:rPr>
              <a:t>-</a:t>
            </a:r>
            <a:r>
              <a:rPr sz="2000" spc="-5" dirty="0">
                <a:latin typeface="Tahoma"/>
                <a:cs typeface="Tahoma"/>
              </a:rPr>
              <a:t>µορφή</a:t>
            </a:r>
            <a:r>
              <a:rPr sz="2000" spc="-5" dirty="0">
                <a:latin typeface="Arial MT"/>
                <a:cs typeface="Arial MT"/>
              </a:rPr>
              <a:t>;</a:t>
            </a:r>
            <a:endParaRPr sz="2000">
              <a:latin typeface="Arial MT"/>
              <a:cs typeface="Arial MT"/>
            </a:endParaRPr>
          </a:p>
          <a:p>
            <a:pPr marL="104139" marR="97790" algn="ctr">
              <a:lnSpc>
                <a:spcPct val="100600"/>
              </a:lnSpc>
              <a:spcBef>
                <a:spcPts val="965"/>
              </a:spcBef>
            </a:pPr>
            <a:r>
              <a:rPr sz="1600" spc="5" dirty="0">
                <a:latin typeface="Arial MT"/>
                <a:cs typeface="Arial MT"/>
              </a:rPr>
              <a:t>(</a:t>
            </a:r>
            <a:r>
              <a:rPr sz="1600" spc="5" dirty="0">
                <a:latin typeface="Times New Roman"/>
                <a:cs typeface="Times New Roman"/>
              </a:rPr>
              <a:t>Είτε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χρησιµοποιούµε</a:t>
            </a:r>
            <a:r>
              <a:rPr sz="1600" spc="50" dirty="0">
                <a:latin typeface="Times New Roman"/>
                <a:cs typeface="Times New Roman"/>
              </a:rPr>
              <a:t> τον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όρο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Arial MT"/>
                <a:cs typeface="Arial MT"/>
              </a:rPr>
              <a:t>«</a:t>
            </a:r>
            <a:r>
              <a:rPr sz="1600" spc="40" dirty="0">
                <a:latin typeface="Times New Roman"/>
                <a:cs typeface="Times New Roman"/>
              </a:rPr>
              <a:t>µορφή</a:t>
            </a:r>
            <a:r>
              <a:rPr sz="1600" spc="40" dirty="0">
                <a:latin typeface="Arial MT"/>
                <a:cs typeface="Arial MT"/>
              </a:rPr>
              <a:t>»,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είτε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αναφερόµαστε </a:t>
            </a:r>
            <a:r>
              <a:rPr sz="1600" spc="60" dirty="0">
                <a:latin typeface="Times New Roman"/>
                <a:cs typeface="Times New Roman"/>
              </a:rPr>
              <a:t>στο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Arial MT"/>
                <a:cs typeface="Arial MT"/>
              </a:rPr>
              <a:t>«</a:t>
            </a:r>
            <a:r>
              <a:rPr sz="1600" spc="15" dirty="0">
                <a:latin typeface="Times New Roman"/>
                <a:cs typeface="Times New Roman"/>
              </a:rPr>
              <a:t>αντικείµενο</a:t>
            </a:r>
            <a:r>
              <a:rPr sz="1600" spc="15" dirty="0">
                <a:latin typeface="Arial MT"/>
                <a:cs typeface="Arial MT"/>
              </a:rPr>
              <a:t>»,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ή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στο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Arial MT"/>
                <a:cs typeface="Arial MT"/>
              </a:rPr>
              <a:t>«</a:t>
            </a:r>
            <a:r>
              <a:rPr sz="1600" spc="50" dirty="0">
                <a:latin typeface="Times New Roman"/>
                <a:cs typeface="Times New Roman"/>
              </a:rPr>
              <a:t>χαρακτήρα</a:t>
            </a:r>
            <a:r>
              <a:rPr sz="1600" spc="50" dirty="0">
                <a:latin typeface="Arial MT"/>
                <a:cs typeface="Arial MT"/>
              </a:rPr>
              <a:t>»,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θα</a:t>
            </a:r>
            <a:r>
              <a:rPr sz="1600" spc="55" dirty="0">
                <a:latin typeface="Times New Roman"/>
                <a:cs typeface="Times New Roman"/>
              </a:rPr>
              <a:t> εννοούµε</a:t>
            </a:r>
            <a:r>
              <a:rPr sz="1600" spc="45" dirty="0">
                <a:latin typeface="Times New Roman"/>
                <a:cs typeface="Times New Roman"/>
              </a:rPr>
              <a:t> το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ίδιο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πράγµα</a:t>
            </a:r>
            <a:r>
              <a:rPr sz="1600" spc="90" dirty="0">
                <a:latin typeface="Arial MT"/>
                <a:cs typeface="Arial MT"/>
              </a:rPr>
              <a:t>)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 MT"/>
              <a:cs typeface="Arial MT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2000" spc="45" dirty="0">
                <a:latin typeface="Tahoma"/>
                <a:cs typeface="Tahoma"/>
              </a:rPr>
              <a:t>Για </a:t>
            </a:r>
            <a:r>
              <a:rPr sz="2000" spc="-50" dirty="0">
                <a:latin typeface="Tahoma"/>
                <a:cs typeface="Tahoma"/>
              </a:rPr>
              <a:t>την </a:t>
            </a:r>
            <a:r>
              <a:rPr sz="2000" spc="10" dirty="0">
                <a:latin typeface="Tahoma"/>
                <a:cs typeface="Tahoma"/>
              </a:rPr>
              <a:t>δηµιουργία </a:t>
            </a:r>
            <a:r>
              <a:rPr sz="2000" spc="25" dirty="0">
                <a:latin typeface="Tahoma"/>
                <a:cs typeface="Tahoma"/>
              </a:rPr>
              <a:t>ενός </a:t>
            </a:r>
            <a:r>
              <a:rPr sz="2000" spc="-15" dirty="0">
                <a:latin typeface="Tahoma"/>
                <a:cs typeface="Tahoma"/>
              </a:rPr>
              <a:t>αντικειµένου </a:t>
            </a:r>
            <a:r>
              <a:rPr sz="2000" spc="30" dirty="0">
                <a:latin typeface="Tahoma"/>
                <a:cs typeface="Tahoma"/>
              </a:rPr>
              <a:t>χρησιµοποιούµε </a:t>
            </a:r>
            <a:r>
              <a:rPr sz="2000" spc="-60" dirty="0">
                <a:latin typeface="Tahoma"/>
                <a:cs typeface="Tahoma"/>
              </a:rPr>
              <a:t>το </a:t>
            </a:r>
            <a:r>
              <a:rPr sz="2000" dirty="0">
                <a:latin typeface="Tahoma"/>
                <a:cs typeface="Tahoma"/>
              </a:rPr>
              <a:t>µενού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που </a:t>
            </a:r>
            <a:r>
              <a:rPr sz="2000" spc="-25" dirty="0">
                <a:latin typeface="Tahoma"/>
                <a:cs typeface="Tahoma"/>
              </a:rPr>
              <a:t>φαίνεται </a:t>
            </a:r>
            <a:r>
              <a:rPr sz="2000" spc="-20" dirty="0">
                <a:latin typeface="Tahoma"/>
                <a:cs typeface="Tahoma"/>
              </a:rPr>
              <a:t>στην </a:t>
            </a:r>
            <a:r>
              <a:rPr sz="2000" spc="35" dirty="0">
                <a:latin typeface="Tahoma"/>
                <a:cs typeface="Tahoma"/>
              </a:rPr>
              <a:t>επόµενη </a:t>
            </a:r>
            <a:r>
              <a:rPr sz="2000" spc="5" dirty="0">
                <a:latin typeface="Tahoma"/>
                <a:cs typeface="Tahoma"/>
              </a:rPr>
              <a:t>εικόνα</a:t>
            </a:r>
            <a:r>
              <a:rPr sz="2000" spc="5" dirty="0">
                <a:latin typeface="Arial MT"/>
                <a:cs typeface="Arial MT"/>
              </a:rPr>
              <a:t>. </a:t>
            </a:r>
            <a:r>
              <a:rPr sz="2000" spc="50" dirty="0">
                <a:latin typeface="Tahoma"/>
                <a:cs typeface="Tahoma"/>
              </a:rPr>
              <a:t>Τα </a:t>
            </a:r>
            <a:r>
              <a:rPr sz="2000" spc="-25" dirty="0">
                <a:latin typeface="Tahoma"/>
                <a:cs typeface="Tahoma"/>
              </a:rPr>
              <a:t>τρία </a:t>
            </a:r>
            <a:r>
              <a:rPr sz="2000" spc="45" dirty="0">
                <a:latin typeface="Tahoma"/>
                <a:cs typeface="Tahoma"/>
              </a:rPr>
              <a:t>κουµπιά </a:t>
            </a:r>
            <a:r>
              <a:rPr sz="2000" spc="10" dirty="0">
                <a:latin typeface="Tahoma"/>
                <a:cs typeface="Tahoma"/>
              </a:rPr>
              <a:t>εικόνες </a:t>
            </a:r>
            <a:r>
              <a:rPr sz="2000" spc="85" dirty="0">
                <a:latin typeface="Tahoma"/>
                <a:cs typeface="Tahoma"/>
              </a:rPr>
              <a:t>που </a:t>
            </a:r>
            <a:r>
              <a:rPr sz="2000" spc="9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βλέπετε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σας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επιτρέπουν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δηµιουργήσετε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µια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νέα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µορφή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µε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τρεις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διαφορετικούς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τρόπους</a:t>
            </a:r>
            <a:r>
              <a:rPr sz="2000" spc="3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691006" y="3489959"/>
            <a:ext cx="3819525" cy="601980"/>
            <a:chOff x="3691006" y="3489959"/>
            <a:chExt cx="3819525" cy="601980"/>
          </a:xfrm>
        </p:grpSpPr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91006" y="3489959"/>
              <a:ext cx="3819144" cy="60198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274426" y="3561587"/>
              <a:ext cx="576580" cy="433070"/>
            </a:xfrm>
            <a:custGeom>
              <a:avLst/>
              <a:gdLst/>
              <a:ahLst/>
              <a:cxnLst/>
              <a:rect l="l" t="t" r="r" b="b"/>
              <a:pathLst>
                <a:path w="576579" h="433070">
                  <a:moveTo>
                    <a:pt x="0" y="0"/>
                  </a:moveTo>
                  <a:lnTo>
                    <a:pt x="0" y="432815"/>
                  </a:lnTo>
                  <a:lnTo>
                    <a:pt x="576071" y="432815"/>
                  </a:lnTo>
                  <a:lnTo>
                    <a:pt x="576071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073555" y="4236210"/>
            <a:ext cx="74828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Ζ</a:t>
            </a:r>
            <a:r>
              <a:rPr sz="2000" u="heavy" spc="4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ω</a:t>
            </a:r>
            <a:r>
              <a:rPr sz="2000" u="heavy" spc="-9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γ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ρά</a:t>
            </a:r>
            <a:r>
              <a:rPr sz="2000" u="heavy" spc="21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φ</a:t>
            </a:r>
            <a:r>
              <a:rPr sz="2000" u="heavy" spc="-66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ι</a:t>
            </a:r>
            <a:r>
              <a:rPr sz="2000" u="heavy" spc="16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σ</a:t>
            </a:r>
            <a:r>
              <a:rPr sz="2000" u="heavy" spc="-26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ε</a:t>
            </a:r>
            <a:r>
              <a:rPr sz="2000" u="heavy" spc="-64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µ</a:t>
            </a:r>
            <a:r>
              <a:rPr sz="2000" u="heavy" spc="-66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ι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α</a:t>
            </a:r>
            <a:r>
              <a:rPr sz="2000" u="heavy" spc="-6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14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ν</a:t>
            </a:r>
            <a:r>
              <a:rPr sz="2000" u="heavy" spc="-27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έ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α</a:t>
            </a:r>
            <a:r>
              <a:rPr sz="2000" u="heavy" spc="-66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µο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ρ</a:t>
            </a:r>
            <a:r>
              <a:rPr sz="2000" u="heavy" spc="21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φ</a:t>
            </a:r>
            <a:r>
              <a:rPr sz="2000" u="heavy" spc="1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ή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»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70" dirty="0">
                <a:latin typeface="Tahoma"/>
                <a:cs typeface="Tahoma"/>
              </a:rPr>
              <a:t>Πα</a:t>
            </a:r>
            <a:r>
              <a:rPr sz="2000" spc="-150" dirty="0">
                <a:latin typeface="Tahoma"/>
                <a:cs typeface="Tahoma"/>
              </a:rPr>
              <a:t>τ</a:t>
            </a:r>
            <a:r>
              <a:rPr sz="2000" spc="110" dirty="0">
                <a:latin typeface="Tahoma"/>
                <a:cs typeface="Tahoma"/>
              </a:rPr>
              <a:t>ώ</a:t>
            </a:r>
            <a:r>
              <a:rPr sz="2000" spc="-5" dirty="0">
                <a:latin typeface="Tahoma"/>
                <a:cs typeface="Tahoma"/>
              </a:rPr>
              <a:t>ν</a:t>
            </a:r>
            <a:r>
              <a:rPr sz="2000" spc="-150" dirty="0">
                <a:latin typeface="Tahoma"/>
                <a:cs typeface="Tahoma"/>
              </a:rPr>
              <a:t>τ</a:t>
            </a:r>
            <a:r>
              <a:rPr sz="2000" spc="50" dirty="0">
                <a:latin typeface="Tahoma"/>
                <a:cs typeface="Tahoma"/>
              </a:rPr>
              <a:t>α</a:t>
            </a:r>
            <a:r>
              <a:rPr sz="2000" spc="100" dirty="0">
                <a:latin typeface="Tahoma"/>
                <a:cs typeface="Tahoma"/>
              </a:rPr>
              <a:t>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50" dirty="0">
                <a:latin typeface="Tahoma"/>
                <a:cs typeface="Tahoma"/>
              </a:rPr>
              <a:t>τ</a:t>
            </a:r>
            <a:r>
              <a:rPr sz="2000" spc="30" dirty="0">
                <a:latin typeface="Tahoma"/>
                <a:cs typeface="Tahoma"/>
              </a:rPr>
              <a:t>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35" dirty="0">
                <a:latin typeface="Tahoma"/>
                <a:cs typeface="Tahoma"/>
              </a:rPr>
              <a:t>π</a:t>
            </a:r>
            <a:r>
              <a:rPr sz="2000" spc="30" dirty="0">
                <a:latin typeface="Tahoma"/>
                <a:cs typeface="Tahoma"/>
              </a:rPr>
              <a:t>ρ</a:t>
            </a:r>
            <a:r>
              <a:rPr sz="2000" spc="110" dirty="0">
                <a:latin typeface="Tahoma"/>
                <a:cs typeface="Tahoma"/>
              </a:rPr>
              <a:t>ώ</a:t>
            </a:r>
            <a:r>
              <a:rPr sz="2000" spc="-150" dirty="0">
                <a:latin typeface="Tahoma"/>
                <a:cs typeface="Tahoma"/>
              </a:rPr>
              <a:t>τ</a:t>
            </a:r>
            <a:r>
              <a:rPr sz="2000" spc="30" dirty="0">
                <a:latin typeface="Tahoma"/>
                <a:cs typeface="Tahoma"/>
              </a:rPr>
              <a:t>ο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ει</a:t>
            </a:r>
            <a:r>
              <a:rPr sz="2000" spc="-5" dirty="0">
                <a:latin typeface="Tahoma"/>
                <a:cs typeface="Tahoma"/>
              </a:rPr>
              <a:t>κ</a:t>
            </a:r>
            <a:r>
              <a:rPr sz="2000" spc="30" dirty="0">
                <a:latin typeface="Tahoma"/>
                <a:cs typeface="Tahoma"/>
              </a:rPr>
              <a:t>ο</a:t>
            </a:r>
            <a:r>
              <a:rPr sz="2000" spc="-5" dirty="0">
                <a:latin typeface="Tahoma"/>
                <a:cs typeface="Tahoma"/>
              </a:rPr>
              <a:t>νί</a:t>
            </a:r>
            <a:r>
              <a:rPr sz="2000" spc="30" dirty="0">
                <a:latin typeface="Tahoma"/>
                <a:cs typeface="Tahoma"/>
              </a:rPr>
              <a:t>δ</a:t>
            </a:r>
            <a:r>
              <a:rPr sz="2000" spc="-20" dirty="0">
                <a:latin typeface="Tahoma"/>
                <a:cs typeface="Tahoma"/>
              </a:rPr>
              <a:t>ι</a:t>
            </a:r>
            <a:r>
              <a:rPr sz="2000" spc="20" dirty="0">
                <a:latin typeface="Tahoma"/>
                <a:cs typeface="Tahoma"/>
              </a:rPr>
              <a:t>ο  </a:t>
            </a:r>
            <a:r>
              <a:rPr sz="2000" spc="-10" dirty="0">
                <a:latin typeface="Tahoma"/>
                <a:cs typeface="Tahoma"/>
              </a:rPr>
              <a:t>εµφανίζεται </a:t>
            </a:r>
            <a:r>
              <a:rPr sz="2000" spc="30" dirty="0">
                <a:latin typeface="Tahoma"/>
                <a:cs typeface="Tahoma"/>
              </a:rPr>
              <a:t>ο </a:t>
            </a:r>
            <a:r>
              <a:rPr sz="2000" spc="25" dirty="0">
                <a:latin typeface="Tahoma"/>
                <a:cs typeface="Tahoma"/>
              </a:rPr>
              <a:t>επεξεργαστής </a:t>
            </a:r>
            <a:r>
              <a:rPr sz="2000" spc="20" dirty="0">
                <a:latin typeface="Tahoma"/>
                <a:cs typeface="Tahoma"/>
              </a:rPr>
              <a:t>ζωγραφικής</a:t>
            </a:r>
            <a:r>
              <a:rPr sz="2000" spc="20" dirty="0">
                <a:latin typeface="Arial MT"/>
                <a:cs typeface="Arial MT"/>
              </a:rPr>
              <a:t>. </a:t>
            </a:r>
            <a:r>
              <a:rPr sz="2000" spc="114" dirty="0">
                <a:latin typeface="Tahoma"/>
                <a:cs typeface="Tahoma"/>
              </a:rPr>
              <a:t>Εδώ </a:t>
            </a:r>
            <a:r>
              <a:rPr sz="2000" spc="10" dirty="0">
                <a:latin typeface="Tahoma"/>
                <a:cs typeface="Tahoma"/>
              </a:rPr>
              <a:t>µπορείτε </a:t>
            </a:r>
            <a:r>
              <a:rPr sz="2000" spc="25" dirty="0">
                <a:latin typeface="Tahoma"/>
                <a:cs typeface="Tahoma"/>
              </a:rPr>
              <a:t>να 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δηµιουργήσετε </a:t>
            </a:r>
            <a:r>
              <a:rPr sz="2000" spc="-75" dirty="0">
                <a:latin typeface="Tahoma"/>
                <a:cs typeface="Tahoma"/>
              </a:rPr>
              <a:t>τη </a:t>
            </a:r>
            <a:r>
              <a:rPr sz="2000" dirty="0">
                <a:latin typeface="Tahoma"/>
                <a:cs typeface="Tahoma"/>
              </a:rPr>
              <a:t>δική </a:t>
            </a:r>
            <a:r>
              <a:rPr sz="2000" spc="75" dirty="0">
                <a:latin typeface="Tahoma"/>
                <a:cs typeface="Tahoma"/>
              </a:rPr>
              <a:t>σας </a:t>
            </a:r>
            <a:r>
              <a:rPr sz="2000" spc="-5" dirty="0">
                <a:latin typeface="Tahoma"/>
                <a:cs typeface="Tahoma"/>
              </a:rPr>
              <a:t>εµφάνιση </a:t>
            </a:r>
            <a:r>
              <a:rPr sz="2000" spc="15" dirty="0">
                <a:latin typeface="Tahoma"/>
                <a:cs typeface="Tahoma"/>
              </a:rPr>
              <a:t>για </a:t>
            </a:r>
            <a:r>
              <a:rPr sz="2000" spc="-60" dirty="0">
                <a:latin typeface="Tahoma"/>
                <a:cs typeface="Tahoma"/>
              </a:rPr>
              <a:t>το </a:t>
            </a:r>
            <a:r>
              <a:rPr sz="2000" spc="-15" dirty="0">
                <a:latin typeface="Tahoma"/>
                <a:cs typeface="Tahoma"/>
              </a:rPr>
              <a:t>αντικείµενό </a:t>
            </a:r>
            <a:r>
              <a:rPr sz="2000" spc="75" dirty="0">
                <a:latin typeface="Tahoma"/>
                <a:cs typeface="Tahoma"/>
              </a:rPr>
              <a:t>σας 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35" dirty="0">
                <a:latin typeface="Tahoma"/>
                <a:cs typeface="Tahoma"/>
              </a:rPr>
              <a:t>χρησιµοποιώντας </a:t>
            </a:r>
            <a:r>
              <a:rPr sz="2000" spc="-75" dirty="0">
                <a:latin typeface="Tahoma"/>
                <a:cs typeface="Tahoma"/>
              </a:rPr>
              <a:t>τη </a:t>
            </a:r>
            <a:r>
              <a:rPr sz="2000" spc="15" dirty="0">
                <a:latin typeface="Tahoma"/>
                <a:cs typeface="Tahoma"/>
              </a:rPr>
              <a:t>ζωγραφική </a:t>
            </a:r>
            <a:r>
              <a:rPr sz="2000" spc="15" dirty="0">
                <a:latin typeface="Arial MT"/>
                <a:cs typeface="Arial MT"/>
              </a:rPr>
              <a:t>(</a:t>
            </a:r>
            <a:r>
              <a:rPr sz="2000" spc="15" dirty="0">
                <a:latin typeface="Tahoma"/>
                <a:cs typeface="Tahoma"/>
              </a:rPr>
              <a:t>θα </a:t>
            </a:r>
            <a:r>
              <a:rPr sz="2000" spc="-25" dirty="0">
                <a:latin typeface="Tahoma"/>
                <a:cs typeface="Tahoma"/>
              </a:rPr>
              <a:t>µάθετε </a:t>
            </a:r>
            <a:r>
              <a:rPr sz="2000" spc="25" dirty="0">
                <a:latin typeface="Tahoma"/>
                <a:cs typeface="Tahoma"/>
              </a:rPr>
              <a:t>περισσότερα </a:t>
            </a:r>
            <a:r>
              <a:rPr sz="2000" spc="-15" dirty="0">
                <a:latin typeface="Tahoma"/>
                <a:cs typeface="Tahoma"/>
              </a:rPr>
              <a:t>στο 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επόµενο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κεφάλαιο</a:t>
            </a:r>
            <a:r>
              <a:rPr sz="2000" spc="-5" dirty="0">
                <a:latin typeface="Arial MT"/>
                <a:cs typeface="Arial MT"/>
              </a:rPr>
              <a:t>).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25" dirty="0">
                <a:latin typeface="Tahoma"/>
                <a:cs typeface="Tahoma"/>
              </a:rPr>
              <a:t>Μπορείτε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ζωγραφίσετε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ένα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αυτοκίνητο</a:t>
            </a:r>
            <a:r>
              <a:rPr sz="2000" spc="-25" dirty="0">
                <a:latin typeface="Arial MT"/>
                <a:cs typeface="Arial MT"/>
              </a:rPr>
              <a:t>,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10" dirty="0">
                <a:latin typeface="Tahoma"/>
                <a:cs typeface="Tahoma"/>
              </a:rPr>
              <a:t>ένα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καρότο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ή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ακόµη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και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να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εισάγετε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µια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φωτογραφία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ενός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φίλου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σας</a:t>
            </a:r>
            <a:r>
              <a:rPr sz="2000" spc="55" dirty="0">
                <a:latin typeface="Arial MT"/>
                <a:cs typeface="Arial MT"/>
              </a:rPr>
              <a:t>!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393568" y="414013"/>
            <a:ext cx="7066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Εισαγωγή</a:t>
            </a:r>
            <a:r>
              <a:rPr spc="-655" dirty="0"/>
              <a:t> </a:t>
            </a:r>
            <a:r>
              <a:rPr spc="-50" dirty="0"/>
              <a:t>στο</a:t>
            </a:r>
            <a:r>
              <a:rPr spc="-655" dirty="0"/>
              <a:t> </a:t>
            </a:r>
            <a:r>
              <a:rPr spc="-95" dirty="0"/>
              <a:t>προγραµµατιστικό</a:t>
            </a:r>
            <a:r>
              <a:rPr spc="-650" dirty="0"/>
              <a:t> </a:t>
            </a:r>
            <a:r>
              <a:rPr spc="-85" dirty="0"/>
              <a:t>περιβάλλον</a:t>
            </a:r>
            <a:r>
              <a:rPr spc="-650" dirty="0"/>
              <a:t> </a:t>
            </a:r>
            <a:r>
              <a:rPr spc="-155" dirty="0"/>
              <a:t>της</a:t>
            </a:r>
            <a:r>
              <a:rPr spc="-655" dirty="0"/>
              <a:t> </a:t>
            </a:r>
            <a:r>
              <a:rPr b="1" spc="-5" dirty="0">
                <a:latin typeface="Arial"/>
                <a:cs typeface="Arial"/>
              </a:rPr>
              <a:t>Scratch</a:t>
            </a:r>
          </a:p>
        </p:txBody>
      </p:sp>
      <p:pic>
        <p:nvPicPr>
          <p:cNvPr id="38" name="object 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85191" y="3201923"/>
            <a:ext cx="3240023" cy="50901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74067" y="3994403"/>
            <a:ext cx="4716767" cy="305714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912005" y="924553"/>
            <a:ext cx="7839709" cy="370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2390" algn="ctr">
              <a:lnSpc>
                <a:spcPct val="100000"/>
              </a:lnSpc>
              <a:spcBef>
                <a:spcPts val="100"/>
              </a:spcBef>
            </a:pPr>
            <a:r>
              <a:rPr sz="20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</a:t>
            </a:r>
            <a:r>
              <a:rPr sz="2000" u="heavy" spc="-17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∆ιάλεξε</a:t>
            </a:r>
            <a:r>
              <a:rPr sz="2000" u="heavy" spc="-6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21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µια</a:t>
            </a:r>
            <a:r>
              <a:rPr sz="2000" u="heavy" spc="-6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12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νέα</a:t>
            </a:r>
            <a:r>
              <a:rPr sz="2000" u="heavy" spc="-66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µορφή</a:t>
            </a:r>
            <a:r>
              <a:rPr sz="2000" u="heavy" spc="-65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12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από</a:t>
            </a:r>
            <a:r>
              <a:rPr sz="2000" u="heavy" spc="-66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14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το</a:t>
            </a:r>
            <a:r>
              <a:rPr sz="2000" u="heavy" spc="-67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114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αρχείο</a:t>
            </a:r>
            <a:r>
              <a:rPr sz="20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»</a:t>
            </a:r>
            <a:r>
              <a:rPr sz="2000" spc="-114" dirty="0">
                <a:latin typeface="Arial MT"/>
                <a:cs typeface="Arial MT"/>
              </a:rPr>
              <a:t>: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10" dirty="0">
                <a:latin typeface="Tahoma"/>
                <a:cs typeface="Tahoma"/>
              </a:rPr>
              <a:t>Πατώντας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το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δεύτερο 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εικονίδιο </a:t>
            </a:r>
            <a:r>
              <a:rPr sz="2000" spc="-25" dirty="0">
                <a:latin typeface="Tahoma"/>
                <a:cs typeface="Tahoma"/>
              </a:rPr>
              <a:t>στη </a:t>
            </a:r>
            <a:r>
              <a:rPr sz="2000" spc="25" dirty="0">
                <a:latin typeface="Tahoma"/>
                <a:cs typeface="Tahoma"/>
              </a:rPr>
              <a:t>σειρά </a:t>
            </a:r>
            <a:r>
              <a:rPr sz="2000" spc="15" dirty="0">
                <a:latin typeface="Tahoma"/>
                <a:cs typeface="Tahoma"/>
              </a:rPr>
              <a:t>αποκτούµε </a:t>
            </a:r>
            <a:r>
              <a:rPr sz="2000" spc="65" dirty="0">
                <a:latin typeface="Tahoma"/>
                <a:cs typeface="Tahoma"/>
              </a:rPr>
              <a:t>πρόσβαση </a:t>
            </a:r>
            <a:r>
              <a:rPr sz="2000" spc="-25" dirty="0">
                <a:latin typeface="Tahoma"/>
                <a:cs typeface="Tahoma"/>
              </a:rPr>
              <a:t>στη </a:t>
            </a:r>
            <a:r>
              <a:rPr sz="2000" spc="5" dirty="0">
                <a:latin typeface="Tahoma"/>
                <a:cs typeface="Tahoma"/>
              </a:rPr>
              <a:t>βιβλιοθήκη </a:t>
            </a:r>
            <a:r>
              <a:rPr sz="2000" spc="-10" dirty="0">
                <a:latin typeface="Tahoma"/>
                <a:cs typeface="Tahoma"/>
              </a:rPr>
              <a:t>έτοιµων </a:t>
            </a:r>
            <a:r>
              <a:rPr sz="2000" spc="-5" dirty="0">
                <a:latin typeface="Tahoma"/>
                <a:cs typeface="Tahoma"/>
              </a:rPr>
              <a:t> αντικειµένων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που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µας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45" dirty="0">
                <a:latin typeface="Tahoma"/>
                <a:cs typeface="Tahoma"/>
              </a:rPr>
              <a:t>παρέχει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60" dirty="0">
                <a:latin typeface="Tahoma"/>
                <a:cs typeface="Tahoma"/>
              </a:rPr>
              <a:t>το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Scratch. </a:t>
            </a:r>
            <a:r>
              <a:rPr sz="2000" spc="15" dirty="0">
                <a:latin typeface="Tahoma"/>
                <a:cs typeface="Tahoma"/>
              </a:rPr>
              <a:t>Εµφανίζονται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φάκελοι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που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περιέχουν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προσχεδιασµένα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αντικείµενα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όπως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ζώα</a:t>
            </a:r>
            <a:r>
              <a:rPr sz="2000" spc="65" dirty="0">
                <a:latin typeface="Arial MT"/>
                <a:cs typeface="Arial MT"/>
              </a:rPr>
              <a:t>,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5" dirty="0">
                <a:latin typeface="Tahoma"/>
                <a:cs typeface="Tahoma"/>
              </a:rPr>
              <a:t>µεταφορικά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µέσα</a:t>
            </a:r>
            <a:r>
              <a:rPr sz="2000" spc="20" dirty="0">
                <a:latin typeface="Arial MT"/>
                <a:cs typeface="Arial MT"/>
              </a:rPr>
              <a:t>,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Tahoma"/>
                <a:cs typeface="Tahoma"/>
              </a:rPr>
              <a:t>φανταστικοί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χαρακτήρες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0" dirty="0">
                <a:latin typeface="Arial MT"/>
                <a:cs typeface="Arial MT"/>
              </a:rPr>
              <a:t>(</a:t>
            </a:r>
            <a:r>
              <a:rPr sz="2000" spc="20" dirty="0">
                <a:latin typeface="Tahoma"/>
                <a:cs typeface="Tahoma"/>
              </a:rPr>
              <a:t>δράκους</a:t>
            </a:r>
            <a:r>
              <a:rPr sz="2000" spc="20" dirty="0">
                <a:latin typeface="Arial MT"/>
                <a:cs typeface="Arial MT"/>
              </a:rPr>
              <a:t>,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25" dirty="0">
                <a:latin typeface="Tahoma"/>
                <a:cs typeface="Tahoma"/>
              </a:rPr>
              <a:t>ροµπότ</a:t>
            </a:r>
            <a:r>
              <a:rPr sz="2000" spc="25" dirty="0">
                <a:latin typeface="Arial MT"/>
                <a:cs typeface="Arial MT"/>
              </a:rPr>
              <a:t>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45" dirty="0">
                <a:latin typeface="Tahoma"/>
                <a:cs typeface="Tahoma"/>
              </a:rPr>
              <a:t>χιονάνθρωπους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κτλ</a:t>
            </a:r>
            <a:r>
              <a:rPr sz="2000" spc="-30" dirty="0">
                <a:latin typeface="Arial MT"/>
                <a:cs typeface="Arial MT"/>
              </a:rPr>
              <a:t>.).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50" dirty="0">
                <a:latin typeface="Tahoma"/>
                <a:cs typeface="Tahoma"/>
              </a:rPr>
              <a:t>Τις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περισσότερες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φορές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αυτές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οι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µορφές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θα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καλύπτουν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τις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ανάγκες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µας</a:t>
            </a:r>
            <a:r>
              <a:rPr sz="2000" spc="3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250">
              <a:latin typeface="Arial MT"/>
              <a:cs typeface="Arial MT"/>
            </a:endParaRPr>
          </a:p>
          <a:p>
            <a:pPr marL="4334510" marR="617855" indent="-2540" algn="ctr">
              <a:lnSpc>
                <a:spcPct val="100099"/>
              </a:lnSpc>
              <a:spcBef>
                <a:spcPts val="5"/>
              </a:spcBef>
            </a:pPr>
            <a:r>
              <a:rPr sz="1800" spc="35" dirty="0">
                <a:latin typeface="Tahoma"/>
                <a:cs typeface="Tahoma"/>
              </a:rPr>
              <a:t>Για </a:t>
            </a:r>
            <a:r>
              <a:rPr sz="1800" spc="30" dirty="0">
                <a:latin typeface="Tahoma"/>
                <a:cs typeface="Tahoma"/>
              </a:rPr>
              <a:t>παράδειγµα</a:t>
            </a:r>
            <a:r>
              <a:rPr sz="1800" spc="30" dirty="0">
                <a:latin typeface="Arial MT"/>
                <a:cs typeface="Arial MT"/>
              </a:rPr>
              <a:t>, </a:t>
            </a:r>
            <a:r>
              <a:rPr sz="1800" spc="30" dirty="0">
                <a:latin typeface="Tahoma"/>
                <a:cs typeface="Tahoma"/>
              </a:rPr>
              <a:t>µπορούµε 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να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εισάγουµε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ως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αντικείµενο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στο </a:t>
            </a:r>
            <a:r>
              <a:rPr sz="1800" spc="5" dirty="0">
                <a:latin typeface="Tahoma"/>
                <a:cs typeface="Tahoma"/>
              </a:rPr>
              <a:t>έργο </a:t>
            </a:r>
            <a:r>
              <a:rPr sz="1800" spc="45" dirty="0">
                <a:latin typeface="Tahoma"/>
                <a:cs typeface="Tahoma"/>
              </a:rPr>
              <a:t>µας </a:t>
            </a:r>
            <a:r>
              <a:rPr sz="1800" spc="5" dirty="0">
                <a:latin typeface="Tahoma"/>
                <a:cs typeface="Tahoma"/>
              </a:rPr>
              <a:t>ένα </a:t>
            </a:r>
            <a:r>
              <a:rPr sz="1800" spc="-20" dirty="0">
                <a:latin typeface="Tahoma"/>
                <a:cs typeface="Tahoma"/>
              </a:rPr>
              <a:t>δέντρο 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επιλέγοντας </a:t>
            </a:r>
            <a:r>
              <a:rPr sz="1800" spc="90" dirty="0">
                <a:latin typeface="Tahoma"/>
                <a:cs typeface="Tahoma"/>
              </a:rPr>
              <a:t>από </a:t>
            </a:r>
            <a:r>
              <a:rPr sz="1800" spc="-60" dirty="0">
                <a:latin typeface="Tahoma"/>
                <a:cs typeface="Tahoma"/>
              </a:rPr>
              <a:t>το </a:t>
            </a:r>
            <a:r>
              <a:rPr sz="1800" spc="-15" dirty="0">
                <a:latin typeface="Tahoma"/>
                <a:cs typeface="Tahoma"/>
              </a:rPr>
              <a:t>φάκελο 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Arial MT"/>
                <a:cs typeface="Arial MT"/>
              </a:rPr>
              <a:t>Things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0" dirty="0">
                <a:latin typeface="Tahoma"/>
                <a:cs typeface="Tahoma"/>
              </a:rPr>
              <a:t>την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εικόνα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5" dirty="0">
                <a:latin typeface="Arial MT"/>
                <a:cs typeface="Arial MT"/>
              </a:rPr>
              <a:t>palmtree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993770" y="4856988"/>
            <a:ext cx="3672840" cy="21595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521" y="347465"/>
            <a:ext cx="9142730" cy="6859905"/>
            <a:chOff x="775521" y="347465"/>
            <a:chExt cx="914273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108" y="352037"/>
              <a:ext cx="819905" cy="137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108" y="489191"/>
              <a:ext cx="819905" cy="1386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108" y="627875"/>
              <a:ext cx="819905" cy="138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108" y="766559"/>
              <a:ext cx="819905" cy="1386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108" y="905243"/>
              <a:ext cx="699516" cy="1386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108" y="1043927"/>
              <a:ext cx="560832" cy="1280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7108" y="352037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19905" y="0"/>
                  </a:moveTo>
                  <a:lnTo>
                    <a:pt x="818513" y="48156"/>
                  </a:lnTo>
                  <a:lnTo>
                    <a:pt x="814387" y="95582"/>
                  </a:lnTo>
                  <a:lnTo>
                    <a:pt x="807604" y="142201"/>
                  </a:lnTo>
                  <a:lnTo>
                    <a:pt x="798241" y="187936"/>
                  </a:lnTo>
                  <a:lnTo>
                    <a:pt x="786376" y="232709"/>
                  </a:lnTo>
                  <a:lnTo>
                    <a:pt x="772085" y="276444"/>
                  </a:lnTo>
                  <a:lnTo>
                    <a:pt x="755446" y="319063"/>
                  </a:lnTo>
                  <a:lnTo>
                    <a:pt x="736535" y="360490"/>
                  </a:lnTo>
                  <a:lnTo>
                    <a:pt x="715430" y="400647"/>
                  </a:lnTo>
                  <a:lnTo>
                    <a:pt x="692208" y="439457"/>
                  </a:lnTo>
                  <a:lnTo>
                    <a:pt x="666946" y="476844"/>
                  </a:lnTo>
                  <a:lnTo>
                    <a:pt x="639720" y="512730"/>
                  </a:lnTo>
                  <a:lnTo>
                    <a:pt x="610609" y="547038"/>
                  </a:lnTo>
                  <a:lnTo>
                    <a:pt x="579688" y="579691"/>
                  </a:lnTo>
                  <a:lnTo>
                    <a:pt x="547035" y="610612"/>
                  </a:lnTo>
                  <a:lnTo>
                    <a:pt x="512728" y="639724"/>
                  </a:lnTo>
                  <a:lnTo>
                    <a:pt x="476842" y="666950"/>
                  </a:lnTo>
                  <a:lnTo>
                    <a:pt x="439456" y="692213"/>
                  </a:lnTo>
                  <a:lnTo>
                    <a:pt x="400646" y="715435"/>
                  </a:lnTo>
                  <a:lnTo>
                    <a:pt x="360489" y="736540"/>
                  </a:lnTo>
                  <a:lnTo>
                    <a:pt x="319062" y="755451"/>
                  </a:lnTo>
                  <a:lnTo>
                    <a:pt x="276443" y="772090"/>
                  </a:lnTo>
                  <a:lnTo>
                    <a:pt x="232709" y="786381"/>
                  </a:lnTo>
                  <a:lnTo>
                    <a:pt x="187935" y="798247"/>
                  </a:lnTo>
                  <a:lnTo>
                    <a:pt x="142201" y="807609"/>
                  </a:lnTo>
                  <a:lnTo>
                    <a:pt x="95582" y="814393"/>
                  </a:lnTo>
                  <a:lnTo>
                    <a:pt x="48156" y="818519"/>
                  </a:lnTo>
                  <a:lnTo>
                    <a:pt x="0" y="819911"/>
                  </a:lnTo>
                  <a:lnTo>
                    <a:pt x="0" y="0"/>
                  </a:lnTo>
                  <a:lnTo>
                    <a:pt x="81990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6604" y="380993"/>
              <a:ext cx="701033" cy="109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0018" y="408425"/>
              <a:ext cx="284988" cy="822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7920" y="490715"/>
              <a:ext cx="284988" cy="1386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0018" y="490715"/>
              <a:ext cx="423672" cy="1386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9236" y="629399"/>
              <a:ext cx="284988" cy="138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7386" y="629399"/>
              <a:ext cx="284988" cy="138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7984" y="768083"/>
              <a:ext cx="257556" cy="138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26070" y="768083"/>
              <a:ext cx="233171" cy="138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6070" y="906767"/>
              <a:ext cx="233171" cy="138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4754" y="1045451"/>
              <a:ext cx="94487" cy="41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7984" y="906767"/>
              <a:ext cx="118878" cy="8321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26070" y="1461503"/>
              <a:ext cx="233171" cy="1386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26070" y="1600184"/>
              <a:ext cx="233171" cy="138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9236" y="1600184"/>
              <a:ext cx="14630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87386" y="1738868"/>
              <a:ext cx="284988" cy="1386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7920" y="1738868"/>
              <a:ext cx="146304" cy="2773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6604" y="1877552"/>
              <a:ext cx="284988" cy="1386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0018" y="1877552"/>
              <a:ext cx="423672" cy="138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604" y="2016236"/>
              <a:ext cx="701033" cy="96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0018" y="2016236"/>
              <a:ext cx="284988" cy="685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41700" y="370325"/>
              <a:ext cx="1704339" cy="1702435"/>
            </a:xfrm>
            <a:custGeom>
              <a:avLst/>
              <a:gdLst/>
              <a:ahLst/>
              <a:cxnLst/>
              <a:rect l="l" t="t" r="r" b="b"/>
              <a:pathLst>
                <a:path w="1704339" h="1702435">
                  <a:moveTo>
                    <a:pt x="851909" y="0"/>
                  </a:moveTo>
                  <a:lnTo>
                    <a:pt x="803674" y="1347"/>
                  </a:lnTo>
                  <a:lnTo>
                    <a:pt x="756131" y="5340"/>
                  </a:lnTo>
                  <a:lnTo>
                    <a:pt x="709354" y="11907"/>
                  </a:lnTo>
                  <a:lnTo>
                    <a:pt x="663414" y="20977"/>
                  </a:lnTo>
                  <a:lnTo>
                    <a:pt x="618385" y="32477"/>
                  </a:lnTo>
                  <a:lnTo>
                    <a:pt x="574340" y="46335"/>
                  </a:lnTo>
                  <a:lnTo>
                    <a:pt x="531350" y="62480"/>
                  </a:lnTo>
                  <a:lnTo>
                    <a:pt x="489489" y="80839"/>
                  </a:lnTo>
                  <a:lnTo>
                    <a:pt x="448830" y="101340"/>
                  </a:lnTo>
                  <a:lnTo>
                    <a:pt x="409446" y="123912"/>
                  </a:lnTo>
                  <a:lnTo>
                    <a:pt x="371408" y="148481"/>
                  </a:lnTo>
                  <a:lnTo>
                    <a:pt x="334790" y="174978"/>
                  </a:lnTo>
                  <a:lnTo>
                    <a:pt x="299665" y="203328"/>
                  </a:lnTo>
                  <a:lnTo>
                    <a:pt x="266105" y="233461"/>
                  </a:lnTo>
                  <a:lnTo>
                    <a:pt x="234183" y="265304"/>
                  </a:lnTo>
                  <a:lnTo>
                    <a:pt x="203972" y="298786"/>
                  </a:lnTo>
                  <a:lnTo>
                    <a:pt x="175544" y="333834"/>
                  </a:lnTo>
                  <a:lnTo>
                    <a:pt x="148973" y="370377"/>
                  </a:lnTo>
                  <a:lnTo>
                    <a:pt x="124330" y="408342"/>
                  </a:lnTo>
                  <a:lnTo>
                    <a:pt x="101689" y="447658"/>
                  </a:lnTo>
                  <a:lnTo>
                    <a:pt x="81123" y="488252"/>
                  </a:lnTo>
                  <a:lnTo>
                    <a:pt x="62703" y="530052"/>
                  </a:lnTo>
                  <a:lnTo>
                    <a:pt x="46504" y="572987"/>
                  </a:lnTo>
                  <a:lnTo>
                    <a:pt x="32597" y="616985"/>
                  </a:lnTo>
                  <a:lnTo>
                    <a:pt x="21056" y="661973"/>
                  </a:lnTo>
                  <a:lnTo>
                    <a:pt x="11953" y="707880"/>
                  </a:lnTo>
                  <a:lnTo>
                    <a:pt x="5361" y="754633"/>
                  </a:lnTo>
                  <a:lnTo>
                    <a:pt x="1352" y="802161"/>
                  </a:lnTo>
                  <a:lnTo>
                    <a:pt x="0" y="850391"/>
                  </a:lnTo>
                  <a:lnTo>
                    <a:pt x="1352" y="898775"/>
                  </a:lnTo>
                  <a:lnTo>
                    <a:pt x="5361" y="946445"/>
                  </a:lnTo>
                  <a:lnTo>
                    <a:pt x="11953" y="993331"/>
                  </a:lnTo>
                  <a:lnTo>
                    <a:pt x="21056" y="1039360"/>
                  </a:lnTo>
                  <a:lnTo>
                    <a:pt x="32597" y="1084461"/>
                  </a:lnTo>
                  <a:lnTo>
                    <a:pt x="46504" y="1128562"/>
                  </a:lnTo>
                  <a:lnTo>
                    <a:pt x="62703" y="1171593"/>
                  </a:lnTo>
                  <a:lnTo>
                    <a:pt x="81123" y="1213480"/>
                  </a:lnTo>
                  <a:lnTo>
                    <a:pt x="101689" y="1254153"/>
                  </a:lnTo>
                  <a:lnTo>
                    <a:pt x="124330" y="1293541"/>
                  </a:lnTo>
                  <a:lnTo>
                    <a:pt x="148973" y="1331570"/>
                  </a:lnTo>
                  <a:lnTo>
                    <a:pt x="175544" y="1368170"/>
                  </a:lnTo>
                  <a:lnTo>
                    <a:pt x="203972" y="1403270"/>
                  </a:lnTo>
                  <a:lnTo>
                    <a:pt x="234183" y="1436797"/>
                  </a:lnTo>
                  <a:lnTo>
                    <a:pt x="266105" y="1468680"/>
                  </a:lnTo>
                  <a:lnTo>
                    <a:pt x="299665" y="1498847"/>
                  </a:lnTo>
                  <a:lnTo>
                    <a:pt x="334790" y="1527227"/>
                  </a:lnTo>
                  <a:lnTo>
                    <a:pt x="371408" y="1553748"/>
                  </a:lnTo>
                  <a:lnTo>
                    <a:pt x="409446" y="1578339"/>
                  </a:lnTo>
                  <a:lnTo>
                    <a:pt x="448830" y="1600927"/>
                  </a:lnTo>
                  <a:lnTo>
                    <a:pt x="489489" y="1621442"/>
                  </a:lnTo>
                  <a:lnTo>
                    <a:pt x="531350" y="1639811"/>
                  </a:lnTo>
                  <a:lnTo>
                    <a:pt x="574340" y="1655964"/>
                  </a:lnTo>
                  <a:lnTo>
                    <a:pt x="618385" y="1669828"/>
                  </a:lnTo>
                  <a:lnTo>
                    <a:pt x="663414" y="1681332"/>
                  </a:lnTo>
                  <a:lnTo>
                    <a:pt x="709354" y="1690404"/>
                  </a:lnTo>
                  <a:lnTo>
                    <a:pt x="756131" y="1696973"/>
                  </a:lnTo>
                  <a:lnTo>
                    <a:pt x="803674" y="1700966"/>
                  </a:lnTo>
                  <a:lnTo>
                    <a:pt x="851909" y="1702314"/>
                  </a:lnTo>
                  <a:lnTo>
                    <a:pt x="900292" y="1700966"/>
                  </a:lnTo>
                  <a:lnTo>
                    <a:pt x="947962" y="1696973"/>
                  </a:lnTo>
                  <a:lnTo>
                    <a:pt x="994847" y="1690404"/>
                  </a:lnTo>
                  <a:lnTo>
                    <a:pt x="1040875" y="1681332"/>
                  </a:lnTo>
                  <a:lnTo>
                    <a:pt x="1085976" y="1669828"/>
                  </a:lnTo>
                  <a:lnTo>
                    <a:pt x="1130077" y="1655964"/>
                  </a:lnTo>
                  <a:lnTo>
                    <a:pt x="1173107" y="1639811"/>
                  </a:lnTo>
                  <a:lnTo>
                    <a:pt x="1214994" y="1621442"/>
                  </a:lnTo>
                  <a:lnTo>
                    <a:pt x="1255667" y="1600927"/>
                  </a:lnTo>
                  <a:lnTo>
                    <a:pt x="1295054" y="1578339"/>
                  </a:lnTo>
                  <a:lnTo>
                    <a:pt x="1333083" y="1553748"/>
                  </a:lnTo>
                  <a:lnTo>
                    <a:pt x="1369683" y="1527227"/>
                  </a:lnTo>
                  <a:lnTo>
                    <a:pt x="1404783" y="1498847"/>
                  </a:lnTo>
                  <a:lnTo>
                    <a:pt x="1438310" y="1468680"/>
                  </a:lnTo>
                  <a:lnTo>
                    <a:pt x="1470192" y="1436797"/>
                  </a:lnTo>
                  <a:lnTo>
                    <a:pt x="1500359" y="1403270"/>
                  </a:lnTo>
                  <a:lnTo>
                    <a:pt x="1528739" y="1368170"/>
                  </a:lnTo>
                  <a:lnTo>
                    <a:pt x="1555260" y="1331570"/>
                  </a:lnTo>
                  <a:lnTo>
                    <a:pt x="1579851" y="1293541"/>
                  </a:lnTo>
                  <a:lnTo>
                    <a:pt x="1602439" y="1254153"/>
                  </a:lnTo>
                  <a:lnTo>
                    <a:pt x="1622954" y="1213480"/>
                  </a:lnTo>
                  <a:lnTo>
                    <a:pt x="1641323" y="1171593"/>
                  </a:lnTo>
                  <a:lnTo>
                    <a:pt x="1657476" y="1128562"/>
                  </a:lnTo>
                  <a:lnTo>
                    <a:pt x="1671340" y="1084461"/>
                  </a:lnTo>
                  <a:lnTo>
                    <a:pt x="1682844" y="1039360"/>
                  </a:lnTo>
                  <a:lnTo>
                    <a:pt x="1691916" y="993331"/>
                  </a:lnTo>
                  <a:lnTo>
                    <a:pt x="1698484" y="946445"/>
                  </a:lnTo>
                  <a:lnTo>
                    <a:pt x="1702478" y="898775"/>
                  </a:lnTo>
                  <a:lnTo>
                    <a:pt x="1703825" y="850391"/>
                  </a:lnTo>
                  <a:lnTo>
                    <a:pt x="1702478" y="802161"/>
                  </a:lnTo>
                  <a:lnTo>
                    <a:pt x="1698484" y="754633"/>
                  </a:lnTo>
                  <a:lnTo>
                    <a:pt x="1691916" y="707880"/>
                  </a:lnTo>
                  <a:lnTo>
                    <a:pt x="1682844" y="661973"/>
                  </a:lnTo>
                  <a:lnTo>
                    <a:pt x="1671340" y="616985"/>
                  </a:lnTo>
                  <a:lnTo>
                    <a:pt x="1657476" y="572987"/>
                  </a:lnTo>
                  <a:lnTo>
                    <a:pt x="1641323" y="530052"/>
                  </a:lnTo>
                  <a:lnTo>
                    <a:pt x="1622954" y="488252"/>
                  </a:lnTo>
                  <a:lnTo>
                    <a:pt x="1602439" y="447658"/>
                  </a:lnTo>
                  <a:lnTo>
                    <a:pt x="1579851" y="408342"/>
                  </a:lnTo>
                  <a:lnTo>
                    <a:pt x="1555260" y="370377"/>
                  </a:lnTo>
                  <a:lnTo>
                    <a:pt x="1528739" y="333834"/>
                  </a:lnTo>
                  <a:lnTo>
                    <a:pt x="1500359" y="298786"/>
                  </a:lnTo>
                  <a:lnTo>
                    <a:pt x="1470192" y="265304"/>
                  </a:lnTo>
                  <a:lnTo>
                    <a:pt x="1438310" y="233461"/>
                  </a:lnTo>
                  <a:lnTo>
                    <a:pt x="1404783" y="203328"/>
                  </a:lnTo>
                  <a:lnTo>
                    <a:pt x="1369683" y="174978"/>
                  </a:lnTo>
                  <a:lnTo>
                    <a:pt x="1333083" y="148481"/>
                  </a:lnTo>
                  <a:lnTo>
                    <a:pt x="1295054" y="123912"/>
                  </a:lnTo>
                  <a:lnTo>
                    <a:pt x="1255667" y="101340"/>
                  </a:lnTo>
                  <a:lnTo>
                    <a:pt x="1214994" y="80839"/>
                  </a:lnTo>
                  <a:lnTo>
                    <a:pt x="1173107" y="62480"/>
                  </a:lnTo>
                  <a:lnTo>
                    <a:pt x="1130077" y="46335"/>
                  </a:lnTo>
                  <a:lnTo>
                    <a:pt x="1085976" y="32477"/>
                  </a:lnTo>
                  <a:lnTo>
                    <a:pt x="1040875" y="20977"/>
                  </a:lnTo>
                  <a:lnTo>
                    <a:pt x="994847" y="11907"/>
                  </a:lnTo>
                  <a:lnTo>
                    <a:pt x="947962" y="5340"/>
                  </a:lnTo>
                  <a:lnTo>
                    <a:pt x="900292" y="1347"/>
                  </a:lnTo>
                  <a:lnTo>
                    <a:pt x="851909" y="0"/>
                  </a:lnTo>
                  <a:close/>
                </a:path>
              </a:pathLst>
            </a:custGeom>
            <a:ln w="27304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2375" y="1395977"/>
              <a:ext cx="1133859" cy="113995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85990" y="347465"/>
              <a:ext cx="8132445" cy="6859905"/>
            </a:xfrm>
            <a:custGeom>
              <a:avLst/>
              <a:gdLst/>
              <a:ahLst/>
              <a:cxnLst/>
              <a:rect l="l" t="t" r="r" b="b"/>
              <a:pathLst>
                <a:path w="8132445" h="6859905">
                  <a:moveTo>
                    <a:pt x="8132063" y="6859523"/>
                  </a:moveTo>
                  <a:lnTo>
                    <a:pt x="8132063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8132063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0938" y="348989"/>
              <a:ext cx="73151" cy="685800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87514" y="347465"/>
              <a:ext cx="73660" cy="6859905"/>
            </a:xfrm>
            <a:custGeom>
              <a:avLst/>
              <a:gdLst/>
              <a:ahLst/>
              <a:cxnLst/>
              <a:rect l="l" t="t" r="r" b="b"/>
              <a:pathLst>
                <a:path w="73660" h="6859905">
                  <a:moveTo>
                    <a:pt x="73151" y="6859523"/>
                  </a:moveTo>
                  <a:lnTo>
                    <a:pt x="73151" y="0"/>
                  </a:lnTo>
                  <a:lnTo>
                    <a:pt x="0" y="0"/>
                  </a:lnTo>
                  <a:lnTo>
                    <a:pt x="0" y="6859523"/>
                  </a:lnTo>
                  <a:lnTo>
                    <a:pt x="73151" y="6859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89994" y="1761744"/>
              <a:ext cx="225552" cy="2194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24674" y="1687067"/>
              <a:ext cx="76199" cy="77723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601602" y="3273552"/>
            <a:ext cx="3672840" cy="590550"/>
            <a:chOff x="1601602" y="3273552"/>
            <a:chExt cx="3672840" cy="590550"/>
          </a:xfrm>
        </p:grpSpPr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01602" y="3273552"/>
              <a:ext cx="3672840" cy="57759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08794" y="3418332"/>
              <a:ext cx="577850" cy="431800"/>
            </a:xfrm>
            <a:custGeom>
              <a:avLst/>
              <a:gdLst/>
              <a:ahLst/>
              <a:cxnLst/>
              <a:rect l="l" t="t" r="r" b="b"/>
              <a:pathLst>
                <a:path w="577850" h="431800">
                  <a:moveTo>
                    <a:pt x="0" y="0"/>
                  </a:moveTo>
                  <a:lnTo>
                    <a:pt x="0" y="431291"/>
                  </a:lnTo>
                  <a:lnTo>
                    <a:pt x="577595" y="431291"/>
                  </a:lnTo>
                  <a:lnTo>
                    <a:pt x="577595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58075" y="503929"/>
            <a:ext cx="7753984" cy="241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62213"/>
                </a:solidFill>
                <a:latin typeface="Lucida Console"/>
                <a:cs typeface="Lucida Console"/>
              </a:rPr>
              <a:t>Εισαγωγή</a:t>
            </a:r>
            <a:r>
              <a:rPr sz="2000" spc="-655" dirty="0">
                <a:solidFill>
                  <a:srgbClr val="562213"/>
                </a:solidFill>
                <a:latin typeface="Lucida Console"/>
                <a:cs typeface="Lucida Console"/>
              </a:rPr>
              <a:t> </a:t>
            </a:r>
            <a:r>
              <a:rPr sz="2000" spc="-50" dirty="0">
                <a:solidFill>
                  <a:srgbClr val="562213"/>
                </a:solidFill>
                <a:latin typeface="Lucida Console"/>
                <a:cs typeface="Lucida Console"/>
              </a:rPr>
              <a:t>στο</a:t>
            </a:r>
            <a:r>
              <a:rPr sz="2000" spc="-655" dirty="0">
                <a:solidFill>
                  <a:srgbClr val="562213"/>
                </a:solidFill>
                <a:latin typeface="Lucida Console"/>
                <a:cs typeface="Lucida Console"/>
              </a:rPr>
              <a:t> </a:t>
            </a:r>
            <a:r>
              <a:rPr sz="2000" spc="-95" dirty="0">
                <a:solidFill>
                  <a:srgbClr val="562213"/>
                </a:solidFill>
                <a:latin typeface="Lucida Console"/>
                <a:cs typeface="Lucida Console"/>
              </a:rPr>
              <a:t>προγραµµατιστικό</a:t>
            </a:r>
            <a:r>
              <a:rPr sz="2000" spc="-650" dirty="0">
                <a:solidFill>
                  <a:srgbClr val="562213"/>
                </a:solidFill>
                <a:latin typeface="Lucida Console"/>
                <a:cs typeface="Lucida Console"/>
              </a:rPr>
              <a:t> </a:t>
            </a:r>
            <a:r>
              <a:rPr sz="2000" spc="-85" dirty="0">
                <a:solidFill>
                  <a:srgbClr val="562213"/>
                </a:solidFill>
                <a:latin typeface="Lucida Console"/>
                <a:cs typeface="Lucida Console"/>
              </a:rPr>
              <a:t>περιβάλλον</a:t>
            </a:r>
            <a:r>
              <a:rPr sz="2000" spc="-650" dirty="0">
                <a:solidFill>
                  <a:srgbClr val="562213"/>
                </a:solidFill>
                <a:latin typeface="Lucida Console"/>
                <a:cs typeface="Lucida Console"/>
              </a:rPr>
              <a:t> </a:t>
            </a:r>
            <a:r>
              <a:rPr sz="2000" spc="-155" dirty="0">
                <a:solidFill>
                  <a:srgbClr val="562213"/>
                </a:solidFill>
                <a:latin typeface="Lucida Console"/>
                <a:cs typeface="Lucida Console"/>
              </a:rPr>
              <a:t>της</a:t>
            </a:r>
            <a:r>
              <a:rPr sz="2000" spc="-655" dirty="0">
                <a:solidFill>
                  <a:srgbClr val="562213"/>
                </a:solidFill>
                <a:latin typeface="Lucida Console"/>
                <a:cs typeface="Lucida Console"/>
              </a:rPr>
              <a:t> </a:t>
            </a:r>
            <a:r>
              <a:rPr sz="2000" b="1" spc="-5" dirty="0">
                <a:solidFill>
                  <a:srgbClr val="562213"/>
                </a:solidFill>
                <a:latin typeface="Arial"/>
                <a:cs typeface="Arial"/>
              </a:rPr>
              <a:t>Scratch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latin typeface="Arial"/>
                <a:cs typeface="Arial"/>
              </a:rPr>
              <a:t>«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Πάρε</a:t>
            </a:r>
            <a:r>
              <a:rPr sz="2000" u="heavy" spc="-6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21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µια</a:t>
            </a:r>
            <a:r>
              <a:rPr sz="2000" u="heavy" spc="-6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5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µορφή</a:t>
            </a:r>
            <a:r>
              <a:rPr sz="2000" u="heavy" spc="-665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 </a:t>
            </a:r>
            <a:r>
              <a:rPr sz="2000" u="heavy" spc="-50" dirty="0">
                <a:uFill>
                  <a:solidFill>
                    <a:srgbClr val="000000"/>
                  </a:solidFill>
                </a:uFill>
                <a:latin typeface="Lucida Console"/>
                <a:cs typeface="Lucida Console"/>
              </a:rPr>
              <a:t>έκπληξη</a:t>
            </a:r>
            <a:r>
              <a:rPr sz="2000" b="1" spc="-50" dirty="0">
                <a:latin typeface="Arial"/>
                <a:cs typeface="Arial"/>
              </a:rPr>
              <a:t>»</a:t>
            </a:r>
            <a:r>
              <a:rPr sz="2000" spc="-50" dirty="0">
                <a:latin typeface="Arial MT"/>
                <a:cs typeface="Arial MT"/>
              </a:rPr>
              <a:t>: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30" dirty="0">
                <a:latin typeface="Tahoma"/>
                <a:cs typeface="Tahoma"/>
              </a:rPr>
              <a:t>Κάνοντας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κλικ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στο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τρίτο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εικονίδιο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θα 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εµφανιστεί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στη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σκηνή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τυχαία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ένα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αντικείµενο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30" dirty="0">
                <a:latin typeface="Tahoma"/>
                <a:cs typeface="Tahoma"/>
              </a:rPr>
              <a:t>έκπληξη</a:t>
            </a:r>
            <a:r>
              <a:rPr sz="2000" spc="30" dirty="0">
                <a:latin typeface="Arial MT"/>
                <a:cs typeface="Arial MT"/>
              </a:rPr>
              <a:t>!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40" dirty="0">
                <a:latin typeface="Tahoma"/>
                <a:cs typeface="Tahoma"/>
              </a:rPr>
              <a:t>Το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5" dirty="0">
                <a:latin typeface="Arial MT"/>
                <a:cs typeface="Arial MT"/>
              </a:rPr>
              <a:t>Scratch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20" dirty="0">
                <a:latin typeface="Tahoma"/>
                <a:cs typeface="Tahoma"/>
              </a:rPr>
              <a:t>θα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διαλέξει </a:t>
            </a:r>
            <a:r>
              <a:rPr sz="2000" spc="105" dirty="0">
                <a:latin typeface="Tahoma"/>
                <a:cs typeface="Tahoma"/>
              </a:rPr>
              <a:t>από </a:t>
            </a:r>
            <a:r>
              <a:rPr sz="2000" spc="15" dirty="0">
                <a:latin typeface="Tahoma"/>
                <a:cs typeface="Tahoma"/>
              </a:rPr>
              <a:t>µόνο </a:t>
            </a:r>
            <a:r>
              <a:rPr sz="2000" spc="-50" dirty="0">
                <a:latin typeface="Tahoma"/>
                <a:cs typeface="Tahoma"/>
              </a:rPr>
              <a:t>του </a:t>
            </a:r>
            <a:r>
              <a:rPr sz="2000" dirty="0">
                <a:latin typeface="Tahoma"/>
                <a:cs typeface="Tahoma"/>
              </a:rPr>
              <a:t>έναν </a:t>
            </a:r>
            <a:r>
              <a:rPr sz="2000" spc="110" dirty="0">
                <a:latin typeface="Tahoma"/>
                <a:cs typeface="Tahoma"/>
              </a:rPr>
              <a:t>από </a:t>
            </a:r>
            <a:r>
              <a:rPr sz="2000" spc="-15" dirty="0">
                <a:latin typeface="Tahoma"/>
                <a:cs typeface="Tahoma"/>
              </a:rPr>
              <a:t>τους </a:t>
            </a:r>
            <a:r>
              <a:rPr sz="2000" spc="15" dirty="0">
                <a:latin typeface="Tahoma"/>
                <a:cs typeface="Tahoma"/>
              </a:rPr>
              <a:t>χαρακτήρες </a:t>
            </a:r>
            <a:r>
              <a:rPr sz="2000" spc="80" dirty="0">
                <a:latin typeface="Tahoma"/>
                <a:cs typeface="Tahoma"/>
              </a:rPr>
              <a:t>που </a:t>
            </a:r>
            <a:r>
              <a:rPr sz="2000" dirty="0">
                <a:latin typeface="Tahoma"/>
                <a:cs typeface="Tahoma"/>
              </a:rPr>
              <a:t>έχει </a:t>
            </a:r>
            <a:r>
              <a:rPr sz="2000" spc="-30" dirty="0">
                <a:latin typeface="Tahoma"/>
                <a:cs typeface="Tahoma"/>
              </a:rPr>
              <a:t>στη 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βιβλιοθήκη </a:t>
            </a:r>
            <a:r>
              <a:rPr sz="2000" spc="-55" dirty="0">
                <a:latin typeface="Tahoma"/>
                <a:cs typeface="Tahoma"/>
              </a:rPr>
              <a:t>του </a:t>
            </a:r>
            <a:r>
              <a:rPr sz="2000" spc="20" dirty="0">
                <a:latin typeface="Tahoma"/>
                <a:cs typeface="Tahoma"/>
              </a:rPr>
              <a:t>και </a:t>
            </a:r>
            <a:r>
              <a:rPr sz="2000" spc="30" dirty="0">
                <a:latin typeface="Tahoma"/>
                <a:cs typeface="Tahoma"/>
              </a:rPr>
              <a:t>θα </a:t>
            </a:r>
            <a:r>
              <a:rPr sz="2000" spc="-40" dirty="0">
                <a:latin typeface="Tahoma"/>
                <a:cs typeface="Tahoma"/>
              </a:rPr>
              <a:t>τον </a:t>
            </a:r>
            <a:r>
              <a:rPr sz="2000" spc="5" dirty="0">
                <a:latin typeface="Tahoma"/>
                <a:cs typeface="Tahoma"/>
              </a:rPr>
              <a:t>εισάγει </a:t>
            </a:r>
            <a:r>
              <a:rPr sz="2000" spc="-15" dirty="0">
                <a:latin typeface="Tahoma"/>
                <a:cs typeface="Tahoma"/>
              </a:rPr>
              <a:t>στο </a:t>
            </a:r>
            <a:r>
              <a:rPr sz="2000" spc="5" dirty="0">
                <a:latin typeface="Tahoma"/>
                <a:cs typeface="Tahoma"/>
              </a:rPr>
              <a:t>έργο </a:t>
            </a:r>
            <a:r>
              <a:rPr sz="2000" spc="40" dirty="0">
                <a:latin typeface="Tahoma"/>
                <a:cs typeface="Tahoma"/>
              </a:rPr>
              <a:t>µας</a:t>
            </a:r>
            <a:r>
              <a:rPr sz="2000" spc="40" dirty="0">
                <a:latin typeface="Arial MT"/>
                <a:cs typeface="Arial MT"/>
              </a:rPr>
              <a:t>. </a:t>
            </a:r>
            <a:r>
              <a:rPr sz="2000" spc="30" dirty="0">
                <a:latin typeface="Tahoma"/>
                <a:cs typeface="Tahoma"/>
              </a:rPr>
              <a:t>Παρακάτω 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εµφανίζεται </a:t>
            </a:r>
            <a:r>
              <a:rPr sz="2000" spc="5" dirty="0">
                <a:latin typeface="Tahoma"/>
                <a:cs typeface="Tahoma"/>
              </a:rPr>
              <a:t>έργο </a:t>
            </a:r>
            <a:r>
              <a:rPr sz="2000" spc="-20" dirty="0">
                <a:latin typeface="Tahoma"/>
                <a:cs typeface="Tahoma"/>
              </a:rPr>
              <a:t>στο </a:t>
            </a:r>
            <a:r>
              <a:rPr sz="2000" spc="55" dirty="0">
                <a:latin typeface="Tahoma"/>
                <a:cs typeface="Tahoma"/>
              </a:rPr>
              <a:t>οποίο </a:t>
            </a:r>
            <a:r>
              <a:rPr sz="2000" spc="30" dirty="0">
                <a:latin typeface="Tahoma"/>
                <a:cs typeface="Tahoma"/>
              </a:rPr>
              <a:t>πατήσαµε </a:t>
            </a:r>
            <a:r>
              <a:rPr sz="2000" spc="20" dirty="0">
                <a:latin typeface="Tahoma"/>
                <a:cs typeface="Tahoma"/>
              </a:rPr>
              <a:t>διαδοχικά </a:t>
            </a:r>
            <a:r>
              <a:rPr sz="2000" spc="-60" dirty="0">
                <a:latin typeface="Tahoma"/>
                <a:cs typeface="Tahoma"/>
              </a:rPr>
              <a:t>το </a:t>
            </a:r>
            <a:r>
              <a:rPr sz="2000" spc="40" dirty="0">
                <a:latin typeface="Tahoma"/>
                <a:cs typeface="Tahoma"/>
              </a:rPr>
              <a:t>κουµπί </a:t>
            </a:r>
            <a:r>
              <a:rPr sz="2000" spc="60" dirty="0">
                <a:latin typeface="Arial MT"/>
                <a:cs typeface="Arial MT"/>
              </a:rPr>
              <a:t>«</a:t>
            </a:r>
            <a:r>
              <a:rPr sz="2000" spc="60" dirty="0">
                <a:latin typeface="Tahoma"/>
                <a:cs typeface="Tahoma"/>
              </a:rPr>
              <a:t>πάρε 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20" dirty="0">
                <a:latin typeface="Tahoma"/>
                <a:cs typeface="Tahoma"/>
              </a:rPr>
              <a:t>µια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µορφή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25" dirty="0">
                <a:latin typeface="Tahoma"/>
                <a:cs typeface="Tahoma"/>
              </a:rPr>
              <a:t>έκπληξη</a:t>
            </a:r>
            <a:r>
              <a:rPr sz="2000" spc="25" dirty="0">
                <a:latin typeface="Arial MT"/>
                <a:cs typeface="Arial MT"/>
              </a:rPr>
              <a:t>».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993770" y="2985516"/>
            <a:ext cx="3223260" cy="4221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1567</Words>
  <Application>Microsoft Office PowerPoint</Application>
  <PresentationFormat>Προσαρμογή</PresentationFormat>
  <Paragraphs>75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5" baseType="lpstr">
      <vt:lpstr>Microsoft JhengHei UI</vt:lpstr>
      <vt:lpstr>Arial</vt:lpstr>
      <vt:lpstr>Arial MT</vt:lpstr>
      <vt:lpstr>Calibri</vt:lpstr>
      <vt:lpstr>Courier New</vt:lpstr>
      <vt:lpstr>Lucida Console</vt:lpstr>
      <vt:lpstr>Lucida Sans Unicode</vt:lpstr>
      <vt:lpstr>Palatino Linotype</vt:lpstr>
      <vt:lpstr>Tahoma</vt:lpstr>
      <vt:lpstr>Times New Roman</vt:lpstr>
      <vt:lpstr>Office Theme</vt:lpstr>
      <vt:lpstr>Παρουσίαση του PowerPoint</vt:lpstr>
      <vt:lpstr>Scratch…ing</vt:lpstr>
      <vt:lpstr>Εισαγωγή στο προγραµµατιστικό περιβάλλον της Scratch</vt:lpstr>
      <vt:lpstr>Εισαγωγή στο προγραµµατιστικό περιβάλλον της Scratch</vt:lpstr>
      <vt:lpstr>Εισαγωγή στο προγραµµατιστικό περιβάλλον της Scratch</vt:lpstr>
      <vt:lpstr>Εισαγωγή στο προγραµµατιστικό περιβάλλον της Scratch</vt:lpstr>
      <vt:lpstr>Εισαγωγή στο προγραµµατιστικό περιβάλλον της Scratch</vt:lpstr>
      <vt:lpstr>Εισαγωγή στο προγραµµατιστικό περιβάλλον της Scratch</vt:lpstr>
      <vt:lpstr>Παρουσίαση του PowerPoint</vt:lpstr>
      <vt:lpstr>Εισαγωγή στο προγραµµατιστικό περιβάλλον της Scratch</vt:lpstr>
      <vt:lpstr>Εισαγωγή στο προγραµµατιστικό περιβάλλον της Scratch</vt:lpstr>
      <vt:lpstr>Εισαγωγή στο προγραµµατιστικό περιβάλλον της Scratch</vt:lpstr>
      <vt:lpstr>Εισαγωγή στο προγραµµατιστικό περιβάλλον της Scratch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tpe15</dc:title>
  <dc:creator>ΝΑΥΣΙΚΑ ΤΕΓΟΥΣΗ</dc:creator>
  <cp:lastModifiedBy>TEGOUSI NAFSIKA</cp:lastModifiedBy>
  <cp:revision>1</cp:revision>
  <dcterms:created xsi:type="dcterms:W3CDTF">2023-04-03T09:39:06Z</dcterms:created>
  <dcterms:modified xsi:type="dcterms:W3CDTF">2023-04-03T09:42:36Z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2013-09-20T00:00:00Z</vt:filetime>
  </property>
  <property fmtid="{D5CDD505-2E9C-101B-9397-08002B2CF9AE}" pid="3" name="Creator">
    <vt:lpwstr>PDF reDirect v2</vt:lpwstr>
  </property>
  <property fmtid="{D5CDD505-2E9C-101B-9397-08002B2CF9AE}" pid="4" name="LastSaved">
    <vt:filetime>2023-04-03T00:00:00Z</vt:filetime>
  </property>
</Properties>
</file>