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g2KXRQiWazkXnrszdty8lnBVPv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592481-499D-4368-A40C-065D635C0AC3}">
  <a:tblStyle styleId="{BC592481-499D-4368-A40C-065D635C0AC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e6e82c0b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ce6e82c0bd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περιεχόμενο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ό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image" Target="../media/image40.jpg"/><Relationship Id="rId5" Type="http://schemas.openxmlformats.org/officeDocument/2006/relationships/image" Target="../media/image39.jpg"/><Relationship Id="rId6" Type="http://schemas.openxmlformats.org/officeDocument/2006/relationships/image" Target="../media/image42.jpg"/><Relationship Id="rId7" Type="http://schemas.openxmlformats.org/officeDocument/2006/relationships/image" Target="../media/image6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hyperlink" Target="https://matchthememory.com/linakinigo_dance" TargetMode="External"/><Relationship Id="rId5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IZ4aLNNVlSA" TargetMode="External"/><Relationship Id="rId4" Type="http://schemas.openxmlformats.org/officeDocument/2006/relationships/image" Target="../media/image45.jpg"/><Relationship Id="rId5" Type="http://schemas.openxmlformats.org/officeDocument/2006/relationships/image" Target="../media/image31.jpg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uokHXdpysaA" TargetMode="External"/><Relationship Id="rId4" Type="http://schemas.openxmlformats.org/officeDocument/2006/relationships/image" Target="../media/image50.jp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jpg"/><Relationship Id="rId4" Type="http://schemas.openxmlformats.org/officeDocument/2006/relationships/image" Target="../media/image53.jpg"/><Relationship Id="rId5" Type="http://schemas.openxmlformats.org/officeDocument/2006/relationships/image" Target="../media/image48.png"/><Relationship Id="rId6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jpg"/><Relationship Id="rId4" Type="http://schemas.openxmlformats.org/officeDocument/2006/relationships/image" Target="../media/image30.jpg"/><Relationship Id="rId5" Type="http://schemas.openxmlformats.org/officeDocument/2006/relationships/image" Target="../media/image64.jpg"/><Relationship Id="rId6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0.jpg"/><Relationship Id="rId4" Type="http://schemas.openxmlformats.org/officeDocument/2006/relationships/image" Target="../media/image44.png"/><Relationship Id="rId5" Type="http://schemas.openxmlformats.org/officeDocument/2006/relationships/image" Target="../media/image55.jpg"/><Relationship Id="rId6" Type="http://schemas.openxmlformats.org/officeDocument/2006/relationships/image" Target="../media/image47.png"/><Relationship Id="rId7" Type="http://schemas.openxmlformats.org/officeDocument/2006/relationships/image" Target="../media/image51.png"/><Relationship Id="rId8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jpg"/><Relationship Id="rId4" Type="http://schemas.openxmlformats.org/officeDocument/2006/relationships/image" Target="../media/image56.jpg"/><Relationship Id="rId5" Type="http://schemas.openxmlformats.org/officeDocument/2006/relationships/image" Target="../media/image58.jpg"/><Relationship Id="rId6" Type="http://schemas.openxmlformats.org/officeDocument/2006/relationships/image" Target="../media/image61.jpg"/><Relationship Id="rId7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jpg"/><Relationship Id="rId4" Type="http://schemas.openxmlformats.org/officeDocument/2006/relationships/image" Target="../media/image66.png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youtu.be/18F6ZLzFuKQ" TargetMode="External"/><Relationship Id="rId4" Type="http://schemas.openxmlformats.org/officeDocument/2006/relationships/image" Target="../media/image6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6OwWkbK5tZw?t=42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1.png"/><Relationship Id="rId5" Type="http://schemas.openxmlformats.org/officeDocument/2006/relationships/hyperlink" Target="https://youtu.be/iacS9EnsepM?t=28" TargetMode="External"/><Relationship Id="rId6" Type="http://schemas.openxmlformats.org/officeDocument/2006/relationships/image" Target="../media/image3.jpg"/><Relationship Id="rId7" Type="http://schemas.openxmlformats.org/officeDocument/2006/relationships/hyperlink" Target="https://youtu.be/WcSZIyXMy4U" TargetMode="External"/><Relationship Id="rId8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2.jp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youtu.be/bM7l54N3lTU" TargetMode="External"/><Relationship Id="rId4" Type="http://schemas.openxmlformats.org/officeDocument/2006/relationships/hyperlink" Target="https://youtu.be/bM7l54N3lTU" TargetMode="External"/><Relationship Id="rId5" Type="http://schemas.openxmlformats.org/officeDocument/2006/relationships/image" Target="../media/image67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PK-Tn6R8f0s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25.jpg"/><Relationship Id="rId11" Type="http://schemas.openxmlformats.org/officeDocument/2006/relationships/image" Target="../media/image1.png"/><Relationship Id="rId10" Type="http://schemas.openxmlformats.org/officeDocument/2006/relationships/image" Target="../media/image26.jpg"/><Relationship Id="rId9" Type="http://schemas.openxmlformats.org/officeDocument/2006/relationships/image" Target="../media/image16.png"/><Relationship Id="rId5" Type="http://schemas.openxmlformats.org/officeDocument/2006/relationships/image" Target="../media/image3.jpg"/><Relationship Id="rId6" Type="http://schemas.openxmlformats.org/officeDocument/2006/relationships/image" Target="../media/image18.jpg"/><Relationship Id="rId7" Type="http://schemas.openxmlformats.org/officeDocument/2006/relationships/image" Target="../media/image20.jpg"/><Relationship Id="rId8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jpg"/><Relationship Id="rId10" Type="http://schemas.openxmlformats.org/officeDocument/2006/relationships/hyperlink" Target="https://youtu.be/LCGpAyljUnA" TargetMode="External"/><Relationship Id="rId13" Type="http://schemas.openxmlformats.org/officeDocument/2006/relationships/image" Target="../media/image28.jpg"/><Relationship Id="rId12" Type="http://schemas.openxmlformats.org/officeDocument/2006/relationships/hyperlink" Target="https://youtu.be/CLxIYMH2sO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DpDNEd7ObHc" TargetMode="External"/><Relationship Id="rId4" Type="http://schemas.openxmlformats.org/officeDocument/2006/relationships/image" Target="../media/image24.jpg"/><Relationship Id="rId9" Type="http://schemas.openxmlformats.org/officeDocument/2006/relationships/image" Target="../media/image35.jpg"/><Relationship Id="rId5" Type="http://schemas.openxmlformats.org/officeDocument/2006/relationships/image" Target="../media/image1.png"/><Relationship Id="rId6" Type="http://schemas.openxmlformats.org/officeDocument/2006/relationships/hyperlink" Target="https://youtu.be/Dbxd7OzxPPM" TargetMode="External"/><Relationship Id="rId7" Type="http://schemas.openxmlformats.org/officeDocument/2006/relationships/image" Target="../media/image29.jpg"/><Relationship Id="rId8" Type="http://schemas.openxmlformats.org/officeDocument/2006/relationships/hyperlink" Target="https://youtu.be/ovXvhZyUpPA" TargetMode="External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30.jpg"/><Relationship Id="rId9" Type="http://schemas.openxmlformats.org/officeDocument/2006/relationships/image" Target="../media/image41.jpg"/><Relationship Id="rId5" Type="http://schemas.openxmlformats.org/officeDocument/2006/relationships/image" Target="../media/image27.jpg"/><Relationship Id="rId6" Type="http://schemas.openxmlformats.org/officeDocument/2006/relationships/hyperlink" Target="https://youtu.be/LzPqYihbkFY" TargetMode="External"/><Relationship Id="rId7" Type="http://schemas.openxmlformats.org/officeDocument/2006/relationships/image" Target="../media/image31.jpg"/><Relationship Id="rId8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38.jpg"/><Relationship Id="rId5" Type="http://schemas.openxmlformats.org/officeDocument/2006/relationships/image" Target="../media/image36.jpg"/><Relationship Id="rId6" Type="http://schemas.openxmlformats.org/officeDocument/2006/relationships/image" Target="../media/image4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Relationship Id="rId4" Type="http://schemas.openxmlformats.org/officeDocument/2006/relationships/image" Target="../media/image52.jpg"/><Relationship Id="rId5" Type="http://schemas.openxmlformats.org/officeDocument/2006/relationships/image" Target="../media/image4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5441" y="5245873"/>
            <a:ext cx="3990975" cy="1143000"/>
          </a:xfrm>
          <a:prstGeom prst="rect">
            <a:avLst/>
          </a:prstGeom>
          <a:solidFill>
            <a:srgbClr val="000000"/>
          </a:solidFill>
          <a:ln cap="sq" cmpd="sng" w="4445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 dir="2700000" dist="190500" sy="90000">
              <a:srgbClr val="000000">
                <a:alpha val="40000"/>
              </a:srgbClr>
            </a:outerShdw>
          </a:effectLst>
        </p:spPr>
      </p:pic>
      <p:pic>
        <p:nvPicPr>
          <p:cNvPr descr="Χορός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6416" y="-196278"/>
            <a:ext cx="3218953" cy="3218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Κλειδί του σολ"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1140" y="4466896"/>
            <a:ext cx="1923965" cy="1923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Μουσική σημειογραφία" id="87" name="Google Shape;8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31976"/>
            <a:ext cx="12438491" cy="711908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95417" y="1184744"/>
            <a:ext cx="79161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Τα πάντα για τον χορό!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l-GR" sz="3600">
                <a:solidFill>
                  <a:schemeClr val="lt1"/>
                </a:solidFill>
              </a:rPr>
              <a:t>Το μπαλέτο στην τέχνη…</a:t>
            </a:r>
            <a:br>
              <a:rPr b="1" lang="el-GR" sz="3600">
                <a:solidFill>
                  <a:schemeClr val="lt1"/>
                </a:solidFill>
              </a:rPr>
            </a:br>
            <a:r>
              <a:rPr b="1" lang="el-GR" sz="3600">
                <a:solidFill>
                  <a:schemeClr val="lt1"/>
                </a:solidFill>
              </a:rPr>
              <a:t>Από αυτό εμπνεύστηκαν πολλοί σπουδαίοι καλλιτέχνες!</a:t>
            </a:r>
            <a:endParaRPr/>
          </a:p>
        </p:txBody>
      </p:sp>
      <p:pic>
        <p:nvPicPr>
          <p:cNvPr descr="Παλέτα" id="188" name="Google Shape;18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9205" y="0"/>
            <a:ext cx="1327608" cy="132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5075" y="1923838"/>
            <a:ext cx="2744499" cy="4802288"/>
          </a:xfrm>
          <a:prstGeom prst="rect">
            <a:avLst/>
          </a:prstGeom>
          <a:noFill/>
          <a:ln cap="sq" cmpd="sng" w="381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1386" y="1923838"/>
            <a:ext cx="3015154" cy="4802288"/>
          </a:xfrm>
          <a:prstGeom prst="rect">
            <a:avLst/>
          </a:prstGeom>
          <a:noFill/>
          <a:ln cap="sq" cmpd="sng" w="381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23321" y="1883221"/>
            <a:ext cx="2283492" cy="4842905"/>
          </a:xfrm>
          <a:prstGeom prst="rect">
            <a:avLst/>
          </a:prstGeom>
          <a:noFill/>
          <a:ln cap="sq" cmpd="sng" w="381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40825" y="1690688"/>
            <a:ext cx="1241981" cy="1045982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e6e82c0bd_1_5"/>
          <p:cNvSpPr txBox="1"/>
          <p:nvPr>
            <p:ph type="title"/>
          </p:nvPr>
        </p:nvSpPr>
        <p:spPr>
          <a:xfrm>
            <a:off x="335500" y="365125"/>
            <a:ext cx="11018400" cy="1914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Παίζουμε με χορό και τέχνη;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Οι χορεύτριες του Andre Kohn ψάχνουν το ζευγάρι τους...θα βοηθήσεις;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98" name="Google Shape;198;gce6e82c0bd_1_5"/>
          <p:cNvSpPr/>
          <p:nvPr/>
        </p:nvSpPr>
        <p:spPr>
          <a:xfrm>
            <a:off x="487625" y="2488828"/>
            <a:ext cx="113403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Χορός" id="199" name="Google Shape;199;gce6e82c0bd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3381" y="1522838"/>
            <a:ext cx="1453845" cy="145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ce6e82c0bd_1_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8625" y="2876050"/>
            <a:ext cx="8674749" cy="34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ce6e82c0bd_1_5"/>
          <p:cNvSpPr txBox="1"/>
          <p:nvPr/>
        </p:nvSpPr>
        <p:spPr>
          <a:xfrm>
            <a:off x="1440675" y="3799025"/>
            <a:ext cx="56838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Το μπαλέτο είναι χορός μαγικός!</a:t>
            </a:r>
            <a:endParaRPr/>
          </a:p>
        </p:txBody>
      </p:sp>
      <p:pic>
        <p:nvPicPr>
          <p:cNvPr id="207" name="Google Shape;207;p11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0523" y="2297064"/>
            <a:ext cx="4008245" cy="4008245"/>
          </a:xfrm>
          <a:prstGeom prst="rect">
            <a:avLst/>
          </a:prstGeom>
          <a:solidFill>
            <a:srgbClr val="000000"/>
          </a:solidFill>
          <a:ln cap="sq" cmpd="sng" w="4445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 dir="2700000" dist="190500" sy="90000">
              <a:srgbClr val="000000">
                <a:alpha val="40000"/>
              </a:srgbClr>
            </a:outerShdw>
          </a:effectLst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1783" y="665087"/>
            <a:ext cx="1025601" cy="1025601"/>
          </a:xfrm>
          <a:prstGeom prst="ellipse">
            <a:avLst/>
          </a:prstGeom>
          <a:noFill/>
          <a:ln cap="rnd" cmpd="sng" w="63500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209" name="Google Shape;209;p11"/>
          <p:cNvSpPr/>
          <p:nvPr/>
        </p:nvSpPr>
        <p:spPr>
          <a:xfrm>
            <a:off x="7267492" y="2035533"/>
            <a:ext cx="4309607" cy="2504661"/>
          </a:xfrm>
          <a:prstGeom prst="cloudCallout">
            <a:avLst>
              <a:gd fmla="val -61423" name="adj1"/>
              <a:gd fmla="val 34198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Για να χορέψεις μπαλέτο χρειάζονται πολλές πρόβες!</a:t>
            </a: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7959256" y="5351228"/>
            <a:ext cx="2393342" cy="954081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Δες εδώ</a:t>
            </a:r>
            <a:endParaRPr/>
          </a:p>
        </p:txBody>
      </p:sp>
      <p:pic>
        <p:nvPicPr>
          <p:cNvPr descr="Χορός" id="211" name="Google Shape;21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006" y="230188"/>
            <a:ext cx="1453845" cy="145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>
            <p:ph type="title"/>
          </p:nvPr>
        </p:nvSpPr>
        <p:spPr>
          <a:xfrm>
            <a:off x="941567" y="365125"/>
            <a:ext cx="10515600" cy="1325563"/>
          </a:xfrm>
          <a:prstGeom prst="rect">
            <a:avLst/>
          </a:prstGeom>
          <a:solidFill>
            <a:srgbClr val="CD296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Έλα να μάθουμε πως κινούν τα χέρια!</a:t>
            </a:r>
            <a:endParaRPr/>
          </a:p>
        </p:txBody>
      </p:sp>
      <p:pic>
        <p:nvPicPr>
          <p:cNvPr id="217" name="Google Shape;217;p12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1411" y="1983698"/>
            <a:ext cx="4509177" cy="4509177"/>
          </a:xfrm>
          <a:prstGeom prst="rect">
            <a:avLst/>
          </a:prstGeom>
          <a:noFill/>
          <a:ln cap="sq" cmpd="sng" w="190500">
            <a:solidFill>
              <a:srgbClr val="CD296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218" name="Google Shape;218;p12"/>
          <p:cNvSpPr/>
          <p:nvPr/>
        </p:nvSpPr>
        <p:spPr>
          <a:xfrm>
            <a:off x="8014915" y="4277803"/>
            <a:ext cx="1518699" cy="77922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rgbClr val="EB9BBD"/>
                </a:solidFill>
                <a:latin typeface="Calibri"/>
                <a:ea typeface="Calibri"/>
                <a:cs typeface="Calibri"/>
                <a:sym typeface="Calibri"/>
              </a:rPr>
              <a:t>Δες εδώ</a:t>
            </a:r>
            <a:endParaRPr/>
          </a:p>
        </p:txBody>
      </p:sp>
      <p:pic>
        <p:nvPicPr>
          <p:cNvPr descr="Χορός" id="219" name="Google Shape;21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08791" y="705830"/>
            <a:ext cx="1138601" cy="113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Ώρα για παιχνίδι!</a:t>
            </a:r>
            <a:endParaRPr/>
          </a:p>
        </p:txBody>
      </p:sp>
      <p:sp>
        <p:nvSpPr>
          <p:cNvPr id="225" name="Google Shape;22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r>
              <a:rPr b="1" lang="el-GR" sz="3600">
                <a:solidFill>
                  <a:srgbClr val="0070C0"/>
                </a:solidFill>
              </a:rPr>
              <a:t>Διάλεξε τα παπούτσια της μπαλαρίνας</a:t>
            </a:r>
            <a:endParaRPr/>
          </a:p>
        </p:txBody>
      </p:sp>
      <p:pic>
        <p:nvPicPr>
          <p:cNvPr id="226" name="Google Shape;2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9900" y="3419121"/>
            <a:ext cx="2891168" cy="2600015"/>
          </a:xfrm>
          <a:prstGeom prst="rect">
            <a:avLst/>
          </a:prstGeom>
          <a:noFill/>
          <a:ln cap="sq" cmpd="sng" w="190500">
            <a:solidFill>
              <a:srgbClr val="EB9B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227" name="Google Shape;22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3937" y="3429001"/>
            <a:ext cx="2695947" cy="2502672"/>
          </a:xfrm>
          <a:prstGeom prst="rect">
            <a:avLst/>
          </a:prstGeom>
          <a:noFill/>
          <a:ln cap="sq" cmpd="sng" w="1905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228" name="Google Shape;22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8414" y="3429000"/>
            <a:ext cx="2524125" cy="2502672"/>
          </a:xfrm>
          <a:prstGeom prst="rect">
            <a:avLst/>
          </a:prstGeom>
          <a:noFill/>
          <a:ln cap="sq" cmpd="sng" w="190500">
            <a:solidFill>
              <a:srgbClr val="CD296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229" name="Google Shape;229;p13"/>
          <p:cNvSpPr/>
          <p:nvPr/>
        </p:nvSpPr>
        <p:spPr>
          <a:xfrm>
            <a:off x="838200" y="2464904"/>
            <a:ext cx="10515600" cy="55941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1                              2                              3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Χορός" id="230" name="Google Shape;23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006" y="230188"/>
            <a:ext cx="1453845" cy="145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r>
              <a:rPr b="1" lang="el-GR" sz="3600">
                <a:solidFill>
                  <a:srgbClr val="0070C0"/>
                </a:solidFill>
              </a:rPr>
              <a:t>Διάλεξε τα ρούχα της μπαλαρίνας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solidFill>
                <a:srgbClr val="0070C0"/>
              </a:solidFill>
            </a:endParaRPr>
          </a:p>
        </p:txBody>
      </p:sp>
      <p:sp>
        <p:nvSpPr>
          <p:cNvPr id="236" name="Google Shape;23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Ώρα για παιχνίδι!</a:t>
            </a:r>
            <a:endParaRPr/>
          </a:p>
        </p:txBody>
      </p:sp>
      <p:pic>
        <p:nvPicPr>
          <p:cNvPr id="237" name="Google Shape;2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391" y="3429000"/>
            <a:ext cx="2764735" cy="2982329"/>
          </a:xfrm>
          <a:prstGeom prst="rect">
            <a:avLst/>
          </a:prstGeom>
          <a:noFill/>
          <a:ln cap="sq" cmpd="sng" w="190500">
            <a:solidFill>
              <a:srgbClr val="EB9B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238" name="Google Shape;23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6848" y="3429000"/>
            <a:ext cx="2916679" cy="3063179"/>
          </a:xfrm>
          <a:prstGeom prst="rect">
            <a:avLst/>
          </a:prstGeom>
          <a:noFill/>
          <a:ln cap="sq" cmpd="sng" w="190500">
            <a:solidFill>
              <a:srgbClr val="CD296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239" name="Google Shape;23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9065" y="3429001"/>
            <a:ext cx="2764735" cy="2942148"/>
          </a:xfrm>
          <a:prstGeom prst="rect">
            <a:avLst/>
          </a:prstGeom>
          <a:noFill/>
          <a:ln cap="sq" cmpd="sng" w="1905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240" name="Google Shape;240;p14"/>
          <p:cNvSpPr/>
          <p:nvPr/>
        </p:nvSpPr>
        <p:spPr>
          <a:xfrm>
            <a:off x="838200" y="2464904"/>
            <a:ext cx="10515600" cy="55941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1                              2                              3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Χορός" id="241" name="Google Shape;24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006" y="230188"/>
            <a:ext cx="1453845" cy="145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 txBox="1"/>
          <p:nvPr>
            <p:ph idx="1" type="body"/>
          </p:nvPr>
        </p:nvSpPr>
        <p:spPr>
          <a:xfrm>
            <a:off x="230587" y="1825625"/>
            <a:ext cx="1175997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r>
              <a:rPr b="1" lang="el-GR" sz="3600">
                <a:solidFill>
                  <a:srgbClr val="0070C0"/>
                </a:solidFill>
              </a:rPr>
              <a:t>Mέτρησε και γράψε τον αριθμό: πόσες μπαλαρίνες βλέπεις;</a:t>
            </a:r>
            <a:endParaRPr b="1" sz="3600">
              <a:solidFill>
                <a:srgbClr val="0070C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solidFill>
                <a:srgbClr val="0070C0"/>
              </a:solidFill>
            </a:endParaRPr>
          </a:p>
        </p:txBody>
      </p:sp>
      <p:sp>
        <p:nvSpPr>
          <p:cNvPr id="247" name="Google Shape;24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Ώρα για παιχνίδι!</a:t>
            </a:r>
            <a:endParaRPr/>
          </a:p>
        </p:txBody>
      </p:sp>
      <p:pic>
        <p:nvPicPr>
          <p:cNvPr id="248" name="Google Shape;24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978" y="4206240"/>
            <a:ext cx="2107195" cy="2183300"/>
          </a:xfrm>
          <a:prstGeom prst="rect">
            <a:avLst/>
          </a:prstGeom>
          <a:noFill/>
          <a:ln cap="sq" cmpd="sng" w="1905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249" name="Google Shape;24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0280" y="4142630"/>
            <a:ext cx="2269807" cy="2215106"/>
          </a:xfrm>
          <a:prstGeom prst="rect">
            <a:avLst/>
          </a:prstGeom>
          <a:noFill/>
          <a:ln cap="sq" cmpd="sng" w="1905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250" name="Google Shape;25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4142630"/>
            <a:ext cx="2156755" cy="2246910"/>
          </a:xfrm>
          <a:prstGeom prst="rect">
            <a:avLst/>
          </a:prstGeom>
          <a:noFill/>
          <a:ln cap="sq" cmpd="sng" w="1905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251" name="Google Shape;25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06320" y="4113982"/>
            <a:ext cx="2476500" cy="2169269"/>
          </a:xfrm>
          <a:prstGeom prst="rect">
            <a:avLst/>
          </a:prstGeom>
          <a:noFill/>
          <a:ln cap="sq" cmpd="sng" w="1905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252" name="Google Shape;252;p15"/>
          <p:cNvSpPr/>
          <p:nvPr/>
        </p:nvSpPr>
        <p:spPr>
          <a:xfrm>
            <a:off x="838200" y="2989690"/>
            <a:ext cx="1216549" cy="121655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3769764" y="3035006"/>
            <a:ext cx="1216549" cy="121655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6531136" y="3035006"/>
            <a:ext cx="1216549" cy="121655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9620782" y="2970772"/>
            <a:ext cx="1216549" cy="121655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71876" y="2324351"/>
            <a:ext cx="8169348" cy="755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Χορός" id="257" name="Google Shape;25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37006" y="230188"/>
            <a:ext cx="1453845" cy="145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/>
          <p:nvPr>
            <p:ph idx="1" type="body"/>
          </p:nvPr>
        </p:nvSpPr>
        <p:spPr>
          <a:xfrm>
            <a:off x="230587" y="1825625"/>
            <a:ext cx="1175997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r>
              <a:rPr b="1" lang="el-GR" sz="3600">
                <a:solidFill>
                  <a:srgbClr val="0070C0"/>
                </a:solidFill>
              </a:rPr>
              <a:t>Mέτρησε και γράψε τον αριθμό: πόσους χορευτές βλέπεις;</a:t>
            </a:r>
            <a:endParaRPr/>
          </a:p>
        </p:txBody>
      </p:sp>
      <p:sp>
        <p:nvSpPr>
          <p:cNvPr id="263" name="Google Shape;26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Ώρα για παιχνίδι!</a:t>
            </a:r>
            <a:endParaRPr/>
          </a:p>
        </p:txBody>
      </p:sp>
      <p:sp>
        <p:nvSpPr>
          <p:cNvPr id="264" name="Google Shape;264;p16"/>
          <p:cNvSpPr/>
          <p:nvPr/>
        </p:nvSpPr>
        <p:spPr>
          <a:xfrm>
            <a:off x="959830" y="3171385"/>
            <a:ext cx="1216549" cy="121655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6"/>
          <p:cNvSpPr/>
          <p:nvPr/>
        </p:nvSpPr>
        <p:spPr>
          <a:xfrm>
            <a:off x="4172646" y="3085076"/>
            <a:ext cx="1216549" cy="121655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/>
          <p:nvPr/>
        </p:nvSpPr>
        <p:spPr>
          <a:xfrm>
            <a:off x="6980110" y="3087855"/>
            <a:ext cx="1216549" cy="121655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9818560" y="3147964"/>
            <a:ext cx="1216549" cy="121655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8" name="Google Shape;268;p16"/>
          <p:cNvGraphicFramePr/>
          <p:nvPr/>
        </p:nvGraphicFramePr>
        <p:xfrm>
          <a:off x="2176379" y="23934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{BC592481-499D-4368-A40C-065D635C0AC3}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8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8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8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8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800" u="none" cap="none" strike="noStrike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69" name="Google Shape;2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2950" y="4650452"/>
            <a:ext cx="1787770" cy="1957571"/>
          </a:xfrm>
          <a:prstGeom prst="rect">
            <a:avLst/>
          </a:prstGeom>
          <a:noFill/>
          <a:ln cap="sq" cmpd="sng" w="1905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270" name="Google Shape;2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5676" y="4480652"/>
            <a:ext cx="1593476" cy="2127372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271" name="Google Shape;27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3033" y="4480651"/>
            <a:ext cx="2057400" cy="2219325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272" name="Google Shape;27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6647" y="4718775"/>
            <a:ext cx="2619375" cy="1981201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Χορός" id="273" name="Google Shape;27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37006" y="230188"/>
            <a:ext cx="1453845" cy="145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Είναι τόσα όσα;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79" name="Google Shape;279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2100" y="2864300"/>
            <a:ext cx="8165100" cy="20517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EB9B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80" name="Google Shape;280;p17"/>
          <p:cNvSpPr/>
          <p:nvPr/>
        </p:nvSpPr>
        <p:spPr>
          <a:xfrm>
            <a:off x="487625" y="1690688"/>
            <a:ext cx="1134015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Οι μπαλαρίνες έχασαν τις πουέντ τους, μπορείς να βοηθήσεις;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Ένωσε κάθε ζευγάρι με μία μπαλαρίνα, μέτρησε και πες πόσα περισσεύουν.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816" y="5708948"/>
            <a:ext cx="944336" cy="982968"/>
          </a:xfrm>
          <a:prstGeom prst="ellipse">
            <a:avLst/>
          </a:prstGeom>
          <a:noFill/>
          <a:ln cap="rnd" cmpd="sng" w="63500">
            <a:solidFill>
              <a:srgbClr val="CD296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82" name="Google Shape;2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9095" y="5706870"/>
            <a:ext cx="944336" cy="982968"/>
          </a:xfrm>
          <a:prstGeom prst="ellipse">
            <a:avLst/>
          </a:prstGeom>
          <a:noFill/>
          <a:ln cap="rnd" cmpd="sng" w="63500">
            <a:solidFill>
              <a:srgbClr val="CD296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83" name="Google Shape;28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6558" y="5706870"/>
            <a:ext cx="944336" cy="982968"/>
          </a:xfrm>
          <a:prstGeom prst="ellipse">
            <a:avLst/>
          </a:prstGeom>
          <a:noFill/>
          <a:ln cap="rnd" cmpd="sng" w="63500">
            <a:solidFill>
              <a:srgbClr val="CD296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84" name="Google Shape;28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3809" y="5706870"/>
            <a:ext cx="944336" cy="982968"/>
          </a:xfrm>
          <a:prstGeom prst="ellipse">
            <a:avLst/>
          </a:prstGeom>
          <a:noFill/>
          <a:ln cap="rnd" cmpd="sng" w="63500">
            <a:solidFill>
              <a:srgbClr val="CD296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85" name="Google Shape;2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1060" y="5698026"/>
            <a:ext cx="952832" cy="991812"/>
          </a:xfrm>
          <a:prstGeom prst="ellipse">
            <a:avLst/>
          </a:prstGeom>
          <a:noFill/>
          <a:ln cap="rnd" cmpd="sng" w="63500">
            <a:solidFill>
              <a:srgbClr val="CD296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86" name="Google Shape;2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86187" y="5698026"/>
            <a:ext cx="941259" cy="979765"/>
          </a:xfrm>
          <a:prstGeom prst="ellipse">
            <a:avLst/>
          </a:prstGeom>
          <a:noFill/>
          <a:ln cap="rnd" cmpd="sng" w="63500">
            <a:solidFill>
              <a:srgbClr val="CD296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87" name="Google Shape;28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9741" y="5698025"/>
            <a:ext cx="941259" cy="979765"/>
          </a:xfrm>
          <a:prstGeom prst="ellipse">
            <a:avLst/>
          </a:prstGeom>
          <a:noFill/>
          <a:ln cap="rnd" cmpd="sng" w="63500">
            <a:solidFill>
              <a:srgbClr val="CD296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Χορός" id="288" name="Google Shape;28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37006" y="230188"/>
            <a:ext cx="1453845" cy="145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Θέλεις να φτιάξουμε μπαλαρίνες…</a:t>
            </a:r>
            <a:br>
              <a:rPr b="1" lang="el-GR">
                <a:solidFill>
                  <a:schemeClr val="lt1"/>
                </a:solidFill>
              </a:rPr>
            </a:br>
            <a:r>
              <a:rPr b="1" lang="el-GR">
                <a:solidFill>
                  <a:schemeClr val="lt1"/>
                </a:solidFill>
              </a:rPr>
              <a:t>σε ξυλάκια;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87464" y="1804947"/>
            <a:ext cx="6202018" cy="4961614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9242" y="2133244"/>
            <a:ext cx="5017274" cy="4418873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296" name="Google Shape;296;p18"/>
          <p:cNvSpPr/>
          <p:nvPr/>
        </p:nvSpPr>
        <p:spPr>
          <a:xfrm flipH="1">
            <a:off x="6368995" y="2197099"/>
            <a:ext cx="1437657" cy="75970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Δες εδώ</a:t>
            </a: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580444" y="2681088"/>
            <a:ext cx="5074397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Για 1 μπαλαρίνα θα χρειαστείς 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 Α4 κομμένο στην μέση κατά μήκος της μεγάλης πλευράς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με διπλωμένα τα δυο κομμάτια σαν βεντάλιες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 ξυλάκια</a:t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 κύκλο ροζ ή λευκό για προσωπάκι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 κύκλο κομμένο   έτσι                       για μαλλιά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Και 2 μικρά κυκλάκια για κότσους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 καρδούλες ιδίου χρώματος : μια μικρή για πουέντ και μια μεγαλύτερη για κορμάκι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98" name="Google Shape;298;p18"/>
          <p:cNvSpPr/>
          <p:nvPr/>
        </p:nvSpPr>
        <p:spPr>
          <a:xfrm rot="8487312">
            <a:off x="3280146" y="4413562"/>
            <a:ext cx="663790" cy="681216"/>
          </a:xfrm>
          <a:prstGeom prst="pie">
            <a:avLst>
              <a:gd fmla="val 21099297" name="adj1"/>
              <a:gd fmla="val 1620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99" name="Google Shape;299;p18"/>
          <p:cNvSpPr/>
          <p:nvPr/>
        </p:nvSpPr>
        <p:spPr>
          <a:xfrm>
            <a:off x="4763309" y="4788816"/>
            <a:ext cx="445765" cy="454066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5301007" y="4788816"/>
            <a:ext cx="445765" cy="438564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8"/>
          <p:cNvSpPr/>
          <p:nvPr/>
        </p:nvSpPr>
        <p:spPr>
          <a:xfrm>
            <a:off x="2179358" y="5743031"/>
            <a:ext cx="914400" cy="1022634"/>
          </a:xfrm>
          <a:prstGeom prst="heart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3514006" y="5806787"/>
            <a:ext cx="569860" cy="686087"/>
          </a:xfrm>
          <a:prstGeom prst="heart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Χορός" id="303" name="Google Shape;30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30589" y="523771"/>
            <a:ext cx="1160262" cy="11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Σου αρέσει ο χορός λοιπόν…</a:t>
            </a:r>
            <a:br>
              <a:rPr b="1" lang="el-GR">
                <a:solidFill>
                  <a:schemeClr val="lt1"/>
                </a:solidFill>
              </a:rPr>
            </a:br>
            <a:r>
              <a:rPr b="1" lang="el-GR">
                <a:solidFill>
                  <a:schemeClr val="lt1"/>
                </a:solidFill>
              </a:rPr>
              <a:t>θέλεις ψάξουμε το πως και γιατί;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l-GR"/>
              <a:t>Ο χορός είναι μια από τις αρχαιότερες μορφές άσκησης, έκφρασης και δημιουργίας…τον συναντάμε σε πολλούς διαφορετικούς αρχαίους πολιτισμούς!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5" name="Google Shape;95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0903" y="3840479"/>
            <a:ext cx="2011639" cy="2413967"/>
          </a:xfrm>
          <a:prstGeom prst="rect">
            <a:avLst/>
          </a:prstGeom>
          <a:solidFill>
            <a:srgbClr val="000000"/>
          </a:solidFill>
          <a:ln cap="sq" cmpd="sng" w="4445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 dir="2700000" dist="190500" sy="90000">
              <a:srgbClr val="000000">
                <a:alpha val="40000"/>
              </a:srgbClr>
            </a:outerShdw>
          </a:effectLst>
        </p:spPr>
      </p:pic>
      <p:pic>
        <p:nvPicPr>
          <p:cNvPr id="96" name="Google Shape;96;p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26284" y="3429000"/>
            <a:ext cx="2605544" cy="2834431"/>
          </a:xfrm>
          <a:prstGeom prst="rect">
            <a:avLst/>
          </a:prstGeom>
          <a:solidFill>
            <a:srgbClr val="000000"/>
          </a:solidFill>
          <a:ln cap="sq" cmpd="sng" w="4445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 dir="2700000" dist="190500" sy="90000">
              <a:srgbClr val="000000">
                <a:alpha val="40000"/>
              </a:srgbClr>
            </a:outerShdw>
          </a:effectLst>
        </p:spPr>
      </p:pic>
      <p:pic>
        <p:nvPicPr>
          <p:cNvPr id="97" name="Google Shape;97;p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1491" y="4551576"/>
            <a:ext cx="2588645" cy="1664129"/>
          </a:xfrm>
          <a:prstGeom prst="rect">
            <a:avLst/>
          </a:prstGeom>
          <a:solidFill>
            <a:srgbClr val="000000"/>
          </a:solidFill>
          <a:ln cap="sq" cmpd="sng" w="4445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 dir="2700000" dist="190500" sy="90000">
              <a:srgbClr val="000000">
                <a:alpha val="40000"/>
              </a:srgbClr>
            </a:outerShdw>
          </a:effectLst>
        </p:spPr>
      </p:pic>
      <p:pic>
        <p:nvPicPr>
          <p:cNvPr descr="Χορός" id="98" name="Google Shape;9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837006" y="230188"/>
            <a:ext cx="1453845" cy="145384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1757238" y="2878372"/>
            <a:ext cx="683812" cy="124835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ες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058354" y="3017521"/>
            <a:ext cx="604299" cy="113703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ες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1069832" y="1937916"/>
            <a:ext cx="842838" cy="156463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ΧΟΡΕΨΕ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949" y="2494704"/>
            <a:ext cx="4729535" cy="3565396"/>
          </a:xfrm>
          <a:prstGeom prst="rect">
            <a:avLst/>
          </a:prstGeom>
          <a:solidFill>
            <a:srgbClr val="000000"/>
          </a:solidFill>
          <a:ln cap="sq" cmpd="sng" w="444500">
            <a:solidFill>
              <a:srgbClr val="EB9B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 dir="2700000" dist="190500" sy="90000">
              <a:srgbClr val="000000">
                <a:alpha val="40000"/>
              </a:srgbClr>
            </a:outerShdw>
          </a:effectLst>
        </p:spPr>
      </p:pic>
      <p:sp>
        <p:nvSpPr>
          <p:cNvPr id="309" name="Google Shape;309;p19"/>
          <p:cNvSpPr txBox="1"/>
          <p:nvPr>
            <p:ph type="title"/>
          </p:nvPr>
        </p:nvSpPr>
        <p:spPr>
          <a:xfrm>
            <a:off x="838200" y="314908"/>
            <a:ext cx="10515600" cy="1325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Θέλεις να ζωγραφήσουμε μια μπαλαρίνα που χορεύει;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6782464" y="2618951"/>
            <a:ext cx="4341412" cy="3937104"/>
          </a:xfrm>
          <a:prstGeom prst="heart">
            <a:avLst/>
          </a:prstGeom>
          <a:solidFill>
            <a:srgbClr val="CD296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Θα χρειαστείς τους μαρκαδόρους σου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Ένα χαρτί Α4 για την φούστα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Ένα χαρτί για να ζωγραφήσεις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Μια κόλλα</a:t>
            </a:r>
            <a:endParaRPr/>
          </a:p>
        </p:txBody>
      </p:sp>
      <p:pic>
        <p:nvPicPr>
          <p:cNvPr descr="Χορός" id="311" name="Google Shape;31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34862" y="740339"/>
            <a:ext cx="1015883" cy="101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l-GR" u="sng">
                <a:solidFill>
                  <a:schemeClr val="hlink"/>
                </a:solidFill>
                <a:hlinkClick r:id="rId3"/>
              </a:rPr>
              <a:t>https://youtu.be/bM7l54N3lTU</a:t>
            </a:r>
            <a:endParaRPr b="1"/>
          </a:p>
        </p:txBody>
      </p:sp>
      <p:sp>
        <p:nvSpPr>
          <p:cNvPr id="317" name="Google Shape;31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H μπαλαρίνα!</a:t>
            </a:r>
            <a:endParaRPr/>
          </a:p>
        </p:txBody>
      </p:sp>
      <p:pic>
        <p:nvPicPr>
          <p:cNvPr id="318" name="Google Shape;318;p2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6875" y="2590550"/>
            <a:ext cx="9315550" cy="3938075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Χορός" id="319" name="Google Shape;31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006" y="230188"/>
            <a:ext cx="1453845" cy="145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Τι </a:t>
            </a:r>
            <a:r>
              <a:rPr b="1" lang="el-GR">
                <a:solidFill>
                  <a:schemeClr val="lt1"/>
                </a:solidFill>
              </a:rPr>
              <a:t>χρειάζεται</a:t>
            </a:r>
            <a:r>
              <a:rPr b="1" lang="el-GR">
                <a:solidFill>
                  <a:schemeClr val="lt1"/>
                </a:solidFill>
              </a:rPr>
              <a:t> για να χορέψεις;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l-GR"/>
              <a:t>Για να χορέψεις </a:t>
            </a:r>
            <a:r>
              <a:rPr b="1" lang="el-GR"/>
              <a:t>χρειάζεται</a:t>
            </a:r>
            <a:r>
              <a:rPr b="1" lang="el-GR"/>
              <a:t> το σώμα σου, μουσική  και φυσικά κέφι!</a:t>
            </a:r>
            <a:endParaRPr/>
          </a:p>
        </p:txBody>
      </p:sp>
      <p:pic>
        <p:nvPicPr>
          <p:cNvPr id="108" name="Google Shape;108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6968" y="3164619"/>
            <a:ext cx="6931637" cy="2534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Κλειδί του σολ" id="109" name="Google Shape;10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2730" y="2255598"/>
            <a:ext cx="1173402" cy="1173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Μουσική νότα" id="110" name="Google Shape;11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700" y="3621819"/>
            <a:ext cx="1883912" cy="1883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Μουσική" id="111" name="Google Shape;11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29004" y="3714544"/>
            <a:ext cx="1434296" cy="1434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Μουσικές νότες" id="112" name="Google Shape;11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19746" y="2442981"/>
            <a:ext cx="1173402" cy="1173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Χορός" id="113" name="Google Shape;113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837006" y="230188"/>
            <a:ext cx="1453845" cy="145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838425"/>
            <a:ext cx="4807888" cy="347471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8746" y="3808237"/>
            <a:ext cx="3715108" cy="304976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20" name="Google Shape;120;p4"/>
          <p:cNvSpPr txBox="1"/>
          <p:nvPr>
            <p:ph type="title"/>
          </p:nvPr>
        </p:nvSpPr>
        <p:spPr>
          <a:xfrm>
            <a:off x="1419727" y="117265"/>
            <a:ext cx="9653336" cy="100053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Εσύ πόσα είδη χορού γνωρίζεις;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149" y="1158662"/>
            <a:ext cx="5050391" cy="223281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596915"/>
            <a:ext cx="4028067" cy="239262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43854" y="3291362"/>
            <a:ext cx="4548146" cy="322974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Χορός" id="124" name="Google Shape;124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761760" y="0"/>
            <a:ext cx="1311303" cy="1311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Είδη χορού</a:t>
            </a:r>
            <a:endParaRPr/>
          </a:p>
        </p:txBody>
      </p:sp>
      <p:sp>
        <p:nvSpPr>
          <p:cNvPr id="130" name="Google Shape;130;p5"/>
          <p:cNvSpPr txBox="1"/>
          <p:nvPr>
            <p:ph idx="1" type="body"/>
          </p:nvPr>
        </p:nvSpPr>
        <p:spPr>
          <a:xfrm>
            <a:off x="79513" y="1825625"/>
            <a:ext cx="12046226" cy="4948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/>
              <a:t>Φυσικά υπάρχουν και οι παραδοσιακοί χοροί κάθε χώρας ή περιοχής!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/>
              <a:t>Είναι χοροί που εκφράζουν την ιστορία, τις συνήθειες και τον πολιτισμό ενός τόπου…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446" y="4867764"/>
            <a:ext cx="2667000" cy="1714500"/>
          </a:xfrm>
          <a:prstGeom prst="rect">
            <a:avLst/>
          </a:prstGeom>
          <a:noFill/>
          <a:ln cap="sq" cmpd="sng" w="1905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825" y="4976172"/>
            <a:ext cx="2310525" cy="1497700"/>
          </a:xfrm>
          <a:prstGeom prst="rect">
            <a:avLst/>
          </a:prstGeom>
          <a:noFill/>
          <a:ln cap="sq" cmpd="sng" w="190500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22625" y="4867761"/>
            <a:ext cx="2247900" cy="1714500"/>
          </a:xfrm>
          <a:prstGeom prst="rect">
            <a:avLst/>
          </a:prstGeom>
          <a:noFill/>
          <a:ln cap="sq" cmpd="sng" w="1905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80025" y="3021198"/>
            <a:ext cx="1647825" cy="1325575"/>
          </a:xfrm>
          <a:prstGeom prst="rect">
            <a:avLst/>
          </a:prstGeom>
          <a:noFill/>
          <a:ln cap="sq" cmpd="sng" w="1905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14625" y="3021199"/>
            <a:ext cx="1657350" cy="1325575"/>
          </a:xfrm>
          <a:prstGeom prst="rect">
            <a:avLst/>
          </a:prstGeom>
          <a:noFill/>
          <a:ln cap="sq" cmpd="sng" w="1905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710700" y="4926475"/>
            <a:ext cx="2066925" cy="1598300"/>
          </a:xfrm>
          <a:prstGeom prst="rect">
            <a:avLst/>
          </a:prstGeom>
          <a:noFill/>
          <a:ln cap="sq" cmpd="sng" w="1905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1050" y="3022999"/>
            <a:ext cx="1996075" cy="1453825"/>
          </a:xfrm>
          <a:prstGeom prst="rect">
            <a:avLst/>
          </a:prstGeom>
          <a:noFill/>
          <a:ln cap="sq" cmpd="sng" w="1905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619800" y="2945274"/>
            <a:ext cx="2066925" cy="1221850"/>
          </a:xfrm>
          <a:prstGeom prst="rect">
            <a:avLst/>
          </a:prstGeom>
          <a:noFill/>
          <a:ln cap="sq" cmpd="sng" w="1905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descr="Χορός" id="139" name="Google Shape;139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37006" y="230188"/>
            <a:ext cx="1453845" cy="145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Ελληνικοί Παραδοσιακοί χοροί</a:t>
            </a:r>
            <a:endParaRPr/>
          </a:p>
        </p:txBody>
      </p:sp>
      <p:pic>
        <p:nvPicPr>
          <p:cNvPr id="145" name="Google Shape;145;p6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1558" y="2160242"/>
            <a:ext cx="2891624" cy="1817933"/>
          </a:xfrm>
          <a:prstGeom prst="rect">
            <a:avLst/>
          </a:prstGeom>
          <a:noFill/>
          <a:ln cap="sq" cmpd="sng" w="1905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descr="Χορός" id="146" name="Google Shape;14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37006" y="230188"/>
            <a:ext cx="1453845" cy="145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27605" y="4436507"/>
            <a:ext cx="4103102" cy="2139664"/>
          </a:xfrm>
          <a:prstGeom prst="rect">
            <a:avLst/>
          </a:prstGeom>
          <a:noFill/>
          <a:ln cap="sq" cmpd="sng" w="1905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48" name="Google Shape;148;p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97000" y="3246275"/>
            <a:ext cx="2891625" cy="3074275"/>
          </a:xfrm>
          <a:prstGeom prst="rect">
            <a:avLst/>
          </a:prstGeom>
          <a:noFill/>
          <a:ln cap="sq" cmpd="sng" w="190500">
            <a:solidFill>
              <a:srgbClr val="2E75B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49" name="Google Shape;149;p6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4124" y="3429000"/>
            <a:ext cx="3147171" cy="3147171"/>
          </a:xfrm>
          <a:prstGeom prst="rect">
            <a:avLst/>
          </a:prstGeom>
          <a:noFill/>
          <a:ln cap="sq" cmpd="sng" w="1905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50" name="Google Shape;150;p6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295363" y="2154629"/>
            <a:ext cx="1080495" cy="1817933"/>
          </a:xfrm>
          <a:prstGeom prst="rect">
            <a:avLst/>
          </a:prstGeom>
          <a:noFill/>
          <a:ln cap="sq" cmpd="sng" w="1905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l-GR">
                <a:solidFill>
                  <a:schemeClr val="lt1"/>
                </a:solidFill>
              </a:rPr>
              <a:t>Έλα να γνωρίσουμε από κοντά έναν αγαπημένο χορό…το μπαλέτο!</a:t>
            </a:r>
            <a:endParaRPr/>
          </a:p>
        </p:txBody>
      </p:sp>
      <p:pic>
        <p:nvPicPr>
          <p:cNvPr id="156" name="Google Shape;15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814" y="4951985"/>
            <a:ext cx="2628900" cy="1743075"/>
          </a:xfrm>
          <a:prstGeom prst="rect">
            <a:avLst/>
          </a:prstGeom>
          <a:noFill/>
          <a:ln cap="sq" cmpd="sng" w="190500">
            <a:solidFill>
              <a:srgbClr val="EB9B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962" y="2003430"/>
            <a:ext cx="2509752" cy="2635813"/>
          </a:xfrm>
          <a:prstGeom prst="rect">
            <a:avLst/>
          </a:prstGeom>
          <a:noFill/>
          <a:ln cap="sq" cmpd="sng" w="190500">
            <a:solidFill>
              <a:srgbClr val="EB9B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2428" y="4325511"/>
            <a:ext cx="2226047" cy="2369549"/>
          </a:xfrm>
          <a:prstGeom prst="rect">
            <a:avLst/>
          </a:prstGeom>
          <a:noFill/>
          <a:ln cap="sq" cmpd="sng" w="190500">
            <a:solidFill>
              <a:srgbClr val="EB9B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159" name="Google Shape;159;p7"/>
          <p:cNvSpPr/>
          <p:nvPr/>
        </p:nvSpPr>
        <p:spPr>
          <a:xfrm>
            <a:off x="3307743" y="1908313"/>
            <a:ext cx="3021496" cy="2051436"/>
          </a:xfrm>
          <a:prstGeom prst="cloudCallout">
            <a:avLst>
              <a:gd fmla="val 747" name="adj1"/>
              <a:gd fmla="val 96996" name="adj2"/>
            </a:avLst>
          </a:prstGeom>
          <a:solidFill>
            <a:srgbClr val="EB9BBD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Τα ρούχα και τα παπούτσια της μπαλαρίνας</a:t>
            </a:r>
            <a:endParaRPr/>
          </a:p>
        </p:txBody>
      </p:sp>
      <p:pic>
        <p:nvPicPr>
          <p:cNvPr id="160" name="Google Shape;160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99849" y="977834"/>
            <a:ext cx="1025700" cy="102570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02676" y="4198723"/>
            <a:ext cx="1885950" cy="2428875"/>
          </a:xfrm>
          <a:prstGeom prst="rect">
            <a:avLst/>
          </a:prstGeom>
          <a:noFill/>
          <a:ln cap="sq" cmpd="sng" w="1905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162" name="Google Shape;162;p7"/>
          <p:cNvSpPr/>
          <p:nvPr/>
        </p:nvSpPr>
        <p:spPr>
          <a:xfrm>
            <a:off x="6329240" y="1812898"/>
            <a:ext cx="2992174" cy="2051436"/>
          </a:xfrm>
          <a:prstGeom prst="cloudCallout">
            <a:avLst>
              <a:gd fmla="val -2754" name="adj1"/>
              <a:gd fmla="val 94155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Τα ρούχα και τα παπούτσια τoυ χορευτή</a:t>
            </a:r>
            <a:endParaRPr/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072438" y="4784172"/>
            <a:ext cx="2488095" cy="1779815"/>
          </a:xfrm>
          <a:prstGeom prst="rect">
            <a:avLst/>
          </a:prstGeom>
          <a:noFill/>
          <a:ln cap="sq" cmpd="sng" w="1905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552913" y="2357437"/>
            <a:ext cx="2143125" cy="2143125"/>
          </a:xfrm>
          <a:prstGeom prst="rect">
            <a:avLst/>
          </a:prstGeom>
          <a:noFill/>
          <a:ln cap="sq" cmpd="sng" w="1905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165" name="Google Shape;165;p7"/>
          <p:cNvSpPr/>
          <p:nvPr/>
        </p:nvSpPr>
        <p:spPr>
          <a:xfrm>
            <a:off x="10839450" y="1070441"/>
            <a:ext cx="1243800" cy="669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Δες εδώ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l-GR" sz="3600">
                <a:solidFill>
                  <a:schemeClr val="lt1"/>
                </a:solidFill>
              </a:rPr>
              <a:t>Το μπαλέτο στην τέχνη…</a:t>
            </a:r>
            <a:br>
              <a:rPr b="1" lang="el-GR" sz="3600">
                <a:solidFill>
                  <a:schemeClr val="lt1"/>
                </a:solidFill>
              </a:rPr>
            </a:br>
            <a:r>
              <a:rPr b="1" lang="el-GR" sz="3600">
                <a:solidFill>
                  <a:schemeClr val="lt1"/>
                </a:solidFill>
              </a:rPr>
              <a:t>Από αυτό εμπνεύστηκαν πολλοί σπουδαίοι καλλιτέχνες!</a:t>
            </a:r>
            <a:endParaRPr/>
          </a:p>
        </p:txBody>
      </p:sp>
      <p:pic>
        <p:nvPicPr>
          <p:cNvPr descr="Παλέτα" id="171" name="Google Shape;171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9205" y="0"/>
            <a:ext cx="1327608" cy="132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5814" y="1832090"/>
            <a:ext cx="3613708" cy="4905167"/>
          </a:xfrm>
          <a:prstGeom prst="rect">
            <a:avLst/>
          </a:prstGeom>
          <a:noFill/>
          <a:ln cap="sq" cmpd="sng" w="381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73" name="Google Shape;17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7424" y="1832090"/>
            <a:ext cx="3366646" cy="4905167"/>
          </a:xfrm>
          <a:prstGeom prst="rect">
            <a:avLst/>
          </a:prstGeom>
          <a:noFill/>
          <a:ln cap="sq" cmpd="sng" w="381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50669" y="1327608"/>
            <a:ext cx="1053249" cy="1275257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/>
          <p:nvPr>
            <p:ph type="title"/>
          </p:nvPr>
        </p:nvSpPr>
        <p:spPr>
          <a:xfrm>
            <a:off x="8921888" y="563088"/>
            <a:ext cx="3270111" cy="5583188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l-GR" sz="3600">
                <a:solidFill>
                  <a:schemeClr val="lt1"/>
                </a:solidFill>
              </a:rPr>
              <a:t>Το μπαλέτο στην τέχνη…</a:t>
            </a:r>
            <a:br>
              <a:rPr b="1" lang="el-GR" sz="3600">
                <a:solidFill>
                  <a:schemeClr val="lt1"/>
                </a:solidFill>
              </a:rPr>
            </a:br>
            <a:r>
              <a:rPr b="1" lang="el-GR" sz="3600">
                <a:solidFill>
                  <a:schemeClr val="lt1"/>
                </a:solidFill>
              </a:rPr>
              <a:t>Από αυτό εμπνεύστηκαν πολλοί σπουδαίοι καλλιτέχνες!</a:t>
            </a:r>
            <a:endParaRPr/>
          </a:p>
        </p:txBody>
      </p:sp>
      <p:pic>
        <p:nvPicPr>
          <p:cNvPr descr="Παλέτα" id="180" name="Google Shape;180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3140" y="563088"/>
            <a:ext cx="1327608" cy="132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252" y="231975"/>
            <a:ext cx="6476214" cy="66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0841" y="300086"/>
            <a:ext cx="1053249" cy="1275257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2021-04-03T14:08:39Z</dcterms:created>
  <dc:creator>kalliopi kinigopoupou</dc:creator>
</cp:coreProperties>
</file>