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9" r:id="rId13"/>
    <p:sldId id="268" r:id="rId14"/>
    <p:sldId id="270" r:id="rId15"/>
    <p:sldId id="271" r:id="rId16"/>
    <p:sldId id="272" r:id="rId17"/>
    <p:sldId id="273" r:id="rId18"/>
    <p:sldId id="263" r:id="rId19"/>
    <p:sldId id="277" r:id="rId20"/>
    <p:sldId id="275" r:id="rId21"/>
    <p:sldId id="276" r:id="rId22"/>
    <p:sldId id="274"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7" autoAdjust="0"/>
    <p:restoredTop sz="94660"/>
  </p:normalViewPr>
  <p:slideViewPr>
    <p:cSldViewPr snapToGrid="0">
      <p:cViewPr varScale="1">
        <p:scale>
          <a:sx n="87" d="100"/>
          <a:sy n="87" d="100"/>
        </p:scale>
        <p:origin x="29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KH6dIjWDT98"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el.wikipedia.org/wiki/%CE%A3%CF%8D%CE%BC%CE%B2%CE%B1%CF%83%CE%B7_%CF%84%CE%B7%CF%82_%CE%A7%CE%B1%CE%BB%CE%AD%CF%80%CE%B1%CF%82"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V5W4Uzup6_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history.heraklion.gr/background.php?url=index&amp;id=&amp;cat=&amp;openhttp://history.heraklion.gr/background.php?url=index&amp;id=&amp;cat=&amp;ope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el.wikipedia.org/wiki/%CE%A7%CE%B1%CF%84-%CE%B9_%CF%87%CE%BF%CF%85%CE%BC%CE%B1%CE%B3%CE%B9%CE%BF%CF%8D%CE%BD"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l.wikipedia.org/wiki/%CE%97%CF%81%CE%AC%CE%BA%CE%BB%CE%B5%CE%B9%CE%B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1631271" y="1489893"/>
            <a:ext cx="8915399" cy="2123745"/>
          </a:xfrm>
          <a:solidFill>
            <a:schemeClr val="bg1"/>
          </a:solidFill>
          <a:ln>
            <a:solidFill>
              <a:schemeClr val="accent1"/>
            </a:solidFill>
          </a:ln>
        </p:spPr>
        <p:txBody>
          <a:bodyPr>
            <a:normAutofit/>
          </a:bodyPr>
          <a:lstStyle/>
          <a:p>
            <a:pPr algn="ctr"/>
            <a:endParaRPr lang="el-GR" sz="2800" b="1" dirty="0" smtClean="0"/>
          </a:p>
          <a:p>
            <a:pPr algn="ctr"/>
            <a:r>
              <a:rPr lang="el-GR" sz="2800" b="1" dirty="0" smtClean="0"/>
              <a:t>Το </a:t>
            </a:r>
            <a:r>
              <a:rPr lang="el-GR" sz="2800" b="1" dirty="0"/>
              <a:t>Κρητικό Ζήτημα (Τοπική Ιστορία</a:t>
            </a:r>
            <a:r>
              <a:rPr lang="el-GR" sz="2800" b="1" dirty="0" smtClean="0"/>
              <a:t>)</a:t>
            </a:r>
          </a:p>
          <a:p>
            <a:pPr algn="ctr"/>
            <a:endParaRPr lang="el-GR" sz="2800" b="1" dirty="0"/>
          </a:p>
        </p:txBody>
      </p:sp>
    </p:spTree>
    <p:extLst>
      <p:ext uri="{BB962C8B-B14F-4D97-AF65-F5344CB8AC3E}">
        <p14:creationId xmlns:p14="http://schemas.microsoft.com/office/powerpoint/2010/main" val="3545730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771" y="653143"/>
            <a:ext cx="10624458" cy="5355771"/>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879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4971" y="905079"/>
            <a:ext cx="6096000" cy="5262979"/>
          </a:xfrm>
          <a:prstGeom prst="rect">
            <a:avLst/>
          </a:prstGeom>
          <a:solidFill>
            <a:schemeClr val="bg1"/>
          </a:solidFill>
          <a:ln>
            <a:solidFill>
              <a:schemeClr val="accent1"/>
            </a:solidFill>
          </a:ln>
        </p:spPr>
        <p:txBody>
          <a:bodyPr>
            <a:spAutoFit/>
          </a:bodyPr>
          <a:lstStyle/>
          <a:p>
            <a:endParaRPr lang="el-GR" sz="2800" i="1" dirty="0" smtClean="0">
              <a:solidFill>
                <a:srgbClr val="7A7A7B"/>
              </a:solidFill>
              <a:latin typeface="Arial" panose="020B0604020202020204" pitchFamily="34" charset="0"/>
            </a:endParaRPr>
          </a:p>
          <a:p>
            <a:endParaRPr lang="el-GR" sz="2800" i="1" dirty="0">
              <a:solidFill>
                <a:srgbClr val="7A7A7B"/>
              </a:solidFill>
              <a:latin typeface="Arial" panose="020B0604020202020204" pitchFamily="34" charset="0"/>
            </a:endParaRPr>
          </a:p>
          <a:p>
            <a:r>
              <a:rPr lang="el-GR" sz="2800" i="1" dirty="0" smtClean="0">
                <a:solidFill>
                  <a:srgbClr val="7A7A7B"/>
                </a:solidFill>
                <a:latin typeface="Arial" panose="020B0604020202020204" pitchFamily="34" charset="0"/>
              </a:rPr>
              <a:t>Στα </a:t>
            </a:r>
            <a:r>
              <a:rPr lang="el-GR" sz="2800" i="1" dirty="0">
                <a:solidFill>
                  <a:srgbClr val="7A7A7B"/>
                </a:solidFill>
                <a:latin typeface="Arial" panose="020B0604020202020204" pitchFamily="34" charset="0"/>
              </a:rPr>
              <a:t>1800 και 66 απάνω,</a:t>
            </a:r>
            <a:br>
              <a:rPr lang="el-GR" sz="2800" i="1" dirty="0">
                <a:solidFill>
                  <a:srgbClr val="7A7A7B"/>
                </a:solidFill>
                <a:latin typeface="Arial" panose="020B0604020202020204" pitchFamily="34" charset="0"/>
              </a:rPr>
            </a:br>
            <a:r>
              <a:rPr lang="el-GR" sz="2800" i="1" dirty="0">
                <a:solidFill>
                  <a:srgbClr val="7A7A7B"/>
                </a:solidFill>
                <a:latin typeface="Arial" panose="020B0604020202020204" pitchFamily="34" charset="0"/>
              </a:rPr>
              <a:t>ακούσετε ήντα ‘καμε η Κρήτη στο Σουλτάνο....</a:t>
            </a:r>
            <a:br>
              <a:rPr lang="el-GR" sz="2800" i="1" dirty="0">
                <a:solidFill>
                  <a:srgbClr val="7A7A7B"/>
                </a:solidFill>
                <a:latin typeface="Arial" panose="020B0604020202020204" pitchFamily="34" charset="0"/>
              </a:rPr>
            </a:br>
            <a:r>
              <a:rPr lang="el-GR" sz="2800" i="1" dirty="0">
                <a:solidFill>
                  <a:srgbClr val="7A7A7B"/>
                </a:solidFill>
                <a:latin typeface="Arial" panose="020B0604020202020204" pitchFamily="34" charset="0"/>
              </a:rPr>
              <a:t/>
            </a:r>
            <a:br>
              <a:rPr lang="el-GR" sz="2800" i="1" dirty="0">
                <a:solidFill>
                  <a:srgbClr val="7A7A7B"/>
                </a:solidFill>
                <a:latin typeface="Arial" panose="020B0604020202020204" pitchFamily="34" charset="0"/>
              </a:rPr>
            </a:br>
            <a:r>
              <a:rPr lang="el-GR" sz="2800" i="1" dirty="0">
                <a:solidFill>
                  <a:srgbClr val="7A7A7B"/>
                </a:solidFill>
                <a:latin typeface="Arial" panose="020B0604020202020204" pitchFamily="34" charset="0"/>
              </a:rPr>
              <a:t>​...Την Τρίτη το ξημέρωμα, στ’ οκτώ του Νοεμβρίου</a:t>
            </a:r>
            <a:br>
              <a:rPr lang="el-GR" sz="2800" i="1" dirty="0">
                <a:solidFill>
                  <a:srgbClr val="7A7A7B"/>
                </a:solidFill>
                <a:latin typeface="Arial" panose="020B0604020202020204" pitchFamily="34" charset="0"/>
              </a:rPr>
            </a:br>
            <a:r>
              <a:rPr lang="el-GR" sz="2800" i="1" dirty="0">
                <a:solidFill>
                  <a:srgbClr val="7A7A7B"/>
                </a:solidFill>
                <a:latin typeface="Arial" panose="020B0604020202020204" pitchFamily="34" charset="0"/>
              </a:rPr>
              <a:t>​Ενεμαζώχτηκε η Τουρκιά στ’ Αρκάδι γύρου </a:t>
            </a:r>
            <a:r>
              <a:rPr lang="el-GR" sz="2800" i="1" dirty="0" smtClean="0">
                <a:solidFill>
                  <a:srgbClr val="7A7A7B"/>
                </a:solidFill>
                <a:latin typeface="Arial" panose="020B0604020202020204" pitchFamily="34" charset="0"/>
              </a:rPr>
              <a:t>γύρου</a:t>
            </a:r>
          </a:p>
          <a:p>
            <a:endParaRPr lang="el-GR" sz="2800" i="1" dirty="0">
              <a:solidFill>
                <a:srgbClr val="7A7A7B"/>
              </a:solidFill>
              <a:latin typeface="Arial" panose="020B0604020202020204" pitchFamily="34" charset="0"/>
            </a:endParaRPr>
          </a:p>
          <a:p>
            <a:endParaRPr lang="el-GR" sz="2800" dirty="0"/>
          </a:p>
        </p:txBody>
      </p:sp>
    </p:spTree>
    <p:extLst>
      <p:ext uri="{BB962C8B-B14F-4D97-AF65-F5344CB8AC3E}">
        <p14:creationId xmlns:p14="http://schemas.microsoft.com/office/powerpoint/2010/main" val="912072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3255" y="1197820"/>
            <a:ext cx="8930650" cy="4832092"/>
          </a:xfrm>
          <a:prstGeom prst="rect">
            <a:avLst/>
          </a:prstGeom>
          <a:solidFill>
            <a:schemeClr val="bg1"/>
          </a:solidFill>
          <a:ln>
            <a:solidFill>
              <a:schemeClr val="accent1"/>
            </a:solidFill>
          </a:ln>
        </p:spPr>
        <p:txBody>
          <a:bodyPr wrap="none">
            <a:spAutoFit/>
          </a:bodyPr>
          <a:lstStyle/>
          <a:p>
            <a:endParaRPr lang="el-GR" sz="2800" dirty="0" smtClean="0">
              <a:hlinkClick r:id="rId2"/>
            </a:endParaRPr>
          </a:p>
          <a:p>
            <a:endParaRPr lang="el-GR" sz="2800" dirty="0">
              <a:hlinkClick r:id="rId2"/>
            </a:endParaRPr>
          </a:p>
          <a:p>
            <a:r>
              <a:rPr lang="el-GR" sz="2800" dirty="0" smtClean="0">
                <a:hlinkClick r:id="rId2"/>
              </a:rPr>
              <a:t>https</a:t>
            </a:r>
            <a:r>
              <a:rPr lang="el-GR" sz="2800" dirty="0">
                <a:hlinkClick r:id="rId2"/>
              </a:rPr>
              <a:t>://</a:t>
            </a:r>
            <a:r>
              <a:rPr lang="el-GR" sz="2800" dirty="0" smtClean="0">
                <a:hlinkClick r:id="rId2"/>
              </a:rPr>
              <a:t>www.youtube.com/watch?v=KH6dIjWDT98</a:t>
            </a:r>
            <a:endParaRPr lang="el-GR" sz="2800" dirty="0" smtClean="0"/>
          </a:p>
          <a:p>
            <a:endParaRPr lang="el-GR" sz="2800" dirty="0"/>
          </a:p>
          <a:p>
            <a:endParaRPr lang="el-GR" sz="2800" dirty="0" smtClean="0"/>
          </a:p>
          <a:p>
            <a:endParaRPr lang="el-GR" sz="2800" dirty="0"/>
          </a:p>
          <a:p>
            <a:endParaRPr lang="el-GR" sz="2800" dirty="0" smtClean="0"/>
          </a:p>
          <a:p>
            <a:r>
              <a:rPr lang="el-GR" sz="2800" b="1" dirty="0"/>
              <a:t>ΚΩΣΤΑΣ ΜΟΥΝΤΑΚΗΣ ΑΡΚΑΔΙ ΤΟ </a:t>
            </a:r>
            <a:r>
              <a:rPr lang="el-GR" sz="2800" b="1" dirty="0" smtClean="0"/>
              <a:t>1866</a:t>
            </a:r>
          </a:p>
          <a:p>
            <a:endParaRPr lang="el-GR" sz="2800" b="1" dirty="0"/>
          </a:p>
          <a:p>
            <a:r>
              <a:rPr lang="el-GR" sz="2800" b="1" dirty="0" smtClean="0"/>
              <a:t>ΤΡΑΓΟΥΔΙ</a:t>
            </a:r>
            <a:endParaRPr lang="el-GR" sz="2800" b="1" dirty="0"/>
          </a:p>
          <a:p>
            <a:endParaRPr lang="el-GR" sz="2800" dirty="0"/>
          </a:p>
        </p:txBody>
      </p:sp>
    </p:spTree>
    <p:extLst>
      <p:ext uri="{BB962C8B-B14F-4D97-AF65-F5344CB8AC3E}">
        <p14:creationId xmlns:p14="http://schemas.microsoft.com/office/powerpoint/2010/main" val="2284643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47256" y="841606"/>
            <a:ext cx="7968343" cy="5693866"/>
          </a:xfrm>
          <a:prstGeom prst="rect">
            <a:avLst/>
          </a:prstGeom>
          <a:solidFill>
            <a:schemeClr val="bg1"/>
          </a:solidFill>
          <a:ln>
            <a:solidFill>
              <a:schemeClr val="accent1"/>
            </a:solidFill>
          </a:ln>
        </p:spPr>
        <p:txBody>
          <a:bodyPr wrap="square">
            <a:spAutoFit/>
          </a:bodyPr>
          <a:lstStyle/>
          <a:p>
            <a:endParaRPr lang="el-GR" sz="2800" b="1" dirty="0" smtClean="0">
              <a:solidFill>
                <a:srgbClr val="295C69"/>
              </a:solidFill>
              <a:latin typeface="Arial" panose="020B0604020202020204" pitchFamily="34" charset="0"/>
              <a:hlinkClick r:id="rId2"/>
            </a:endParaRPr>
          </a:p>
          <a:p>
            <a:endParaRPr lang="el-GR" sz="2800" b="1" dirty="0">
              <a:solidFill>
                <a:srgbClr val="295C69"/>
              </a:solidFill>
              <a:latin typeface="Arial" panose="020B0604020202020204" pitchFamily="34" charset="0"/>
              <a:hlinkClick r:id="rId2"/>
            </a:endParaRPr>
          </a:p>
          <a:p>
            <a:r>
              <a:rPr lang="el-GR" sz="2800" b="1" dirty="0" smtClean="0">
                <a:solidFill>
                  <a:srgbClr val="295C69"/>
                </a:solidFill>
                <a:latin typeface="Arial" panose="020B0604020202020204" pitchFamily="34" charset="0"/>
                <a:hlinkClick r:id="rId2"/>
              </a:rPr>
              <a:t>Σύμβαση </a:t>
            </a:r>
            <a:r>
              <a:rPr lang="el-GR" sz="2800" b="1" dirty="0">
                <a:solidFill>
                  <a:srgbClr val="295C69"/>
                </a:solidFill>
                <a:latin typeface="Arial" panose="020B0604020202020204" pitchFamily="34" charset="0"/>
                <a:hlinkClick r:id="rId2"/>
              </a:rPr>
              <a:t>της Χαλέπας</a:t>
            </a:r>
            <a:r>
              <a:rPr lang="el-GR" sz="2800" b="1" dirty="0">
                <a:solidFill>
                  <a:srgbClr val="7A7A7B"/>
                </a:solidFill>
                <a:latin typeface="Arial" panose="020B0604020202020204" pitchFamily="34" charset="0"/>
              </a:rPr>
              <a:t> </a:t>
            </a:r>
            <a:r>
              <a:rPr lang="el-GR" sz="2800" b="1" dirty="0" smtClean="0">
                <a:solidFill>
                  <a:srgbClr val="7A7A7B"/>
                </a:solidFill>
                <a:latin typeface="Arial" panose="020B0604020202020204" pitchFamily="34" charset="0"/>
              </a:rPr>
              <a:t>-</a:t>
            </a:r>
          </a:p>
          <a:p>
            <a:pPr>
              <a:buFont typeface="Arial" panose="020B0604020202020204" pitchFamily="34" charset="0"/>
              <a:buChar char="•"/>
            </a:pPr>
            <a:endParaRPr lang="el-GR" sz="2800" b="1" dirty="0">
              <a:solidFill>
                <a:srgbClr val="7A7A7B"/>
              </a:solidFill>
              <a:latin typeface="Arial" panose="020B0604020202020204" pitchFamily="34" charset="0"/>
            </a:endParaRPr>
          </a:p>
          <a:p>
            <a:pPr>
              <a:buFont typeface="Arial" panose="020B0604020202020204" pitchFamily="34" charset="0"/>
              <a:buChar char="•"/>
            </a:pPr>
            <a:endParaRPr lang="el-GR" sz="2800" b="1" dirty="0" smtClean="0">
              <a:solidFill>
                <a:srgbClr val="7A7A7B"/>
              </a:solidFill>
              <a:latin typeface="Arial" panose="020B0604020202020204" pitchFamily="34" charset="0"/>
            </a:endParaRPr>
          </a:p>
          <a:p>
            <a:pPr>
              <a:buFont typeface="Arial" panose="020B0604020202020204" pitchFamily="34" charset="0"/>
              <a:buChar char="•"/>
            </a:pPr>
            <a:r>
              <a:rPr lang="el-GR" sz="2800" b="1" dirty="0" smtClean="0">
                <a:solidFill>
                  <a:srgbClr val="7A7A7B"/>
                </a:solidFill>
                <a:latin typeface="Arial" panose="020B0604020202020204" pitchFamily="34" charset="0"/>
              </a:rPr>
              <a:t> </a:t>
            </a:r>
            <a:r>
              <a:rPr lang="el-GR" sz="2800" b="1" dirty="0">
                <a:solidFill>
                  <a:srgbClr val="7A7A7B"/>
                </a:solidFill>
                <a:latin typeface="Arial" panose="020B0604020202020204" pitchFamily="34" charset="0"/>
              </a:rPr>
              <a:t>3 Οκτωβρίου 1878</a:t>
            </a:r>
            <a:r>
              <a:rPr lang="el-GR" sz="2800" b="1" dirty="0" smtClean="0">
                <a:solidFill>
                  <a:srgbClr val="7A7A7B"/>
                </a:solidFill>
                <a:latin typeface="Arial" panose="020B0604020202020204" pitchFamily="34" charset="0"/>
              </a:rPr>
              <a:t>:</a:t>
            </a:r>
          </a:p>
          <a:p>
            <a:endParaRPr lang="el-GR" sz="2800" b="1" dirty="0">
              <a:solidFill>
                <a:srgbClr val="7A7A7B"/>
              </a:solidFill>
              <a:latin typeface="Arial" panose="020B0604020202020204" pitchFamily="34" charset="0"/>
            </a:endParaRPr>
          </a:p>
          <a:p>
            <a:r>
              <a:rPr lang="el-GR" sz="2800" dirty="0" smtClean="0">
                <a:solidFill>
                  <a:srgbClr val="7A7A7B"/>
                </a:solidFill>
                <a:latin typeface="Arial" panose="020B0604020202020204" pitchFamily="34" charset="0"/>
              </a:rPr>
              <a:t>​</a:t>
            </a:r>
            <a:r>
              <a:rPr lang="el-GR" sz="2800" dirty="0">
                <a:solidFill>
                  <a:srgbClr val="000000"/>
                </a:solidFill>
                <a:latin typeface="Arial" panose="020B0604020202020204" pitchFamily="34" charset="0"/>
              </a:rPr>
              <a:t>Η Κρήτη αποκτά καθεστώς ημιαυτόνομης επαρχίας</a:t>
            </a:r>
            <a:r>
              <a:rPr lang="el-GR" sz="2800" dirty="0" smtClean="0">
                <a:solidFill>
                  <a:srgbClr val="000000"/>
                </a:solidFill>
                <a:latin typeface="Arial" panose="020B0604020202020204" pitchFamily="34" charset="0"/>
              </a:rPr>
              <a:t>.</a:t>
            </a:r>
          </a:p>
          <a:p>
            <a:endParaRPr lang="el-GR" sz="2800" b="0" i="0" dirty="0">
              <a:solidFill>
                <a:srgbClr val="000000"/>
              </a:solidFill>
              <a:effectLst/>
              <a:latin typeface="Arial" panose="020B0604020202020204" pitchFamily="34" charset="0"/>
            </a:endParaRPr>
          </a:p>
          <a:p>
            <a:endParaRPr lang="el-GR" sz="2800" dirty="0" smtClean="0">
              <a:solidFill>
                <a:srgbClr val="000000"/>
              </a:solidFill>
              <a:latin typeface="Arial" panose="020B0604020202020204" pitchFamily="34" charset="0"/>
            </a:endParaRPr>
          </a:p>
          <a:p>
            <a:endParaRPr lang="el-GR" sz="2800" b="0" i="0" dirty="0">
              <a:solidFill>
                <a:srgbClr val="000000"/>
              </a:solidFill>
              <a:effectLst/>
              <a:latin typeface="Arial" panose="020B0604020202020204" pitchFamily="34" charset="0"/>
            </a:endParaRPr>
          </a:p>
          <a:p>
            <a:endParaRPr lang="el-GR" sz="2800" b="0" i="0" dirty="0">
              <a:solidFill>
                <a:srgbClr val="7A7A7B"/>
              </a:solidFill>
              <a:effectLst/>
              <a:latin typeface="Arial" panose="020B0604020202020204" pitchFamily="34" charset="0"/>
            </a:endParaRPr>
          </a:p>
        </p:txBody>
      </p:sp>
    </p:spTree>
    <p:extLst>
      <p:ext uri="{BB962C8B-B14F-4D97-AF65-F5344CB8AC3E}">
        <p14:creationId xmlns:p14="http://schemas.microsoft.com/office/powerpoint/2010/main" val="97812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7656" y="762897"/>
            <a:ext cx="9606644" cy="5632311"/>
          </a:xfrm>
          <a:prstGeom prst="rect">
            <a:avLst/>
          </a:prstGeom>
          <a:solidFill>
            <a:schemeClr val="bg1"/>
          </a:solidFill>
          <a:ln>
            <a:solidFill>
              <a:schemeClr val="accent1"/>
            </a:solidFill>
          </a:ln>
        </p:spPr>
        <p:txBody>
          <a:bodyPr wrap="square">
            <a:spAutoFit/>
          </a:bodyPr>
          <a:lstStyle/>
          <a:p>
            <a:pPr algn="ctr"/>
            <a:endParaRPr lang="el-GR" sz="2400" b="1" dirty="0" smtClean="0">
              <a:latin typeface="Arial" panose="020B0604020202020204" pitchFamily="34" charset="0"/>
            </a:endParaRPr>
          </a:p>
          <a:p>
            <a:pPr algn="ctr"/>
            <a:r>
              <a:rPr lang="el-GR" sz="2400" b="1" dirty="0" smtClean="0">
                <a:latin typeface="Arial" panose="020B0604020202020204" pitchFamily="34" charset="0"/>
              </a:rPr>
              <a:t>Γ</a:t>
            </a:r>
            <a:r>
              <a:rPr lang="el-GR" sz="2400" b="1" dirty="0">
                <a:latin typeface="Arial" panose="020B0604020202020204" pitchFamily="34" charset="0"/>
              </a:rPr>
              <a:t>. ​1897 - 1898: Κρητική </a:t>
            </a:r>
            <a:r>
              <a:rPr lang="el-GR" sz="2400" b="1" dirty="0" smtClean="0">
                <a:latin typeface="Arial" panose="020B0604020202020204" pitchFamily="34" charset="0"/>
              </a:rPr>
              <a:t>Επανάσταση</a:t>
            </a:r>
          </a:p>
          <a:p>
            <a:pPr algn="just"/>
            <a:endParaRPr lang="el-GR" sz="2400" b="1" dirty="0">
              <a:latin typeface="Arial" panose="020B0604020202020204" pitchFamily="34" charset="0"/>
            </a:endParaRPr>
          </a:p>
          <a:p>
            <a:pPr algn="just">
              <a:buFont typeface="Arial" panose="020B0604020202020204" pitchFamily="34" charset="0"/>
              <a:buChar char="•"/>
            </a:pPr>
            <a:r>
              <a:rPr lang="el-GR" sz="2400" dirty="0" smtClean="0">
                <a:latin typeface="Arial" panose="020B0604020202020204" pitchFamily="34" charset="0"/>
              </a:rPr>
              <a:t> Το </a:t>
            </a:r>
            <a:r>
              <a:rPr lang="el-GR" sz="2400" b="1" dirty="0">
                <a:latin typeface="Arial" panose="020B0604020202020204" pitchFamily="34" charset="0"/>
              </a:rPr>
              <a:t>1889</a:t>
            </a:r>
            <a:r>
              <a:rPr lang="el-GR" sz="2400" dirty="0">
                <a:latin typeface="Arial" panose="020B0604020202020204" pitchFamily="34" charset="0"/>
              </a:rPr>
              <a:t> ο Σουλτάνος καταργώντας το άρθρο της Σύμβασης της  Χαλέπας, που όριζε ότι η Κρήτη θα αστυνομευόταν μόνο από Κρητικούς, ανέθεσε </a:t>
            </a:r>
            <a:r>
              <a:rPr lang="el-GR" sz="2400" b="1" dirty="0">
                <a:latin typeface="Arial" panose="020B0604020202020204" pitchFamily="34" charset="0"/>
              </a:rPr>
              <a:t>σε συνταγματάρχη της αρεσκείας του </a:t>
            </a:r>
            <a:r>
              <a:rPr lang="el-GR" sz="2400" dirty="0">
                <a:latin typeface="Arial" panose="020B0604020202020204" pitchFamily="34" charset="0"/>
              </a:rPr>
              <a:t>την </a:t>
            </a:r>
            <a:r>
              <a:rPr lang="el-GR" sz="2400" b="1" dirty="0">
                <a:latin typeface="Arial" panose="020B0604020202020204" pitchFamily="34" charset="0"/>
              </a:rPr>
              <a:t>αστυνόμευση της Κρήτης </a:t>
            </a:r>
            <a:r>
              <a:rPr lang="el-GR" sz="2400" dirty="0">
                <a:latin typeface="Arial" panose="020B0604020202020204" pitchFamily="34" charset="0"/>
              </a:rPr>
              <a:t>θέτοντας τον επικεφαλής σώματος 200 ανδρών που στρατολογήθηκαν στην Μακεδονία</a:t>
            </a:r>
            <a:r>
              <a:rPr lang="el-GR" sz="2400" dirty="0" smtClean="0">
                <a:latin typeface="Arial" panose="020B0604020202020204" pitchFamily="34" charset="0"/>
              </a:rPr>
              <a:t>.</a:t>
            </a:r>
          </a:p>
          <a:p>
            <a:pPr algn="just"/>
            <a:endParaRPr lang="el-GR" sz="2400" dirty="0">
              <a:latin typeface="Arial" panose="020B0604020202020204" pitchFamily="34" charset="0"/>
            </a:endParaRPr>
          </a:p>
          <a:p>
            <a:pPr algn="just">
              <a:buFont typeface="Arial" panose="020B0604020202020204" pitchFamily="34" charset="0"/>
              <a:buChar char="•"/>
            </a:pPr>
            <a:r>
              <a:rPr lang="el-GR" sz="2400" dirty="0" smtClean="0">
                <a:latin typeface="Arial" panose="020B0604020202020204" pitchFamily="34" charset="0"/>
              </a:rPr>
              <a:t> Η </a:t>
            </a:r>
            <a:r>
              <a:rPr lang="el-GR" sz="2400" dirty="0">
                <a:latin typeface="Arial" panose="020B0604020202020204" pitchFamily="34" charset="0"/>
              </a:rPr>
              <a:t>ύπαιθρος ελεγχόταν από τους επαναστατημένους Κρητικούς ενώ οι πόλεις από τους Τούρκους. Οι μεγάλες δυνάμεις (Μεγάλη Βρετανία, Γαλλία, Αυστροουγγαρία, Ρωσία, Ιταλία, Γερμανία) έστειλαν στόλους στο νησί ώστε να ελέγξουν/βοηθήσουν την εκτόνωση της κατάστασης</a:t>
            </a:r>
            <a:r>
              <a:rPr lang="el-GR" sz="2400" dirty="0" smtClean="0">
                <a:latin typeface="Arial" panose="020B0604020202020204" pitchFamily="34" charset="0"/>
              </a:rPr>
              <a:t>.</a:t>
            </a:r>
          </a:p>
          <a:p>
            <a:pPr>
              <a:buFont typeface="Arial" panose="020B0604020202020204" pitchFamily="34" charset="0"/>
              <a:buChar char="•"/>
            </a:pPr>
            <a:endParaRPr lang="el-GR" sz="2400" b="0" i="0" dirty="0">
              <a:effectLst/>
              <a:latin typeface="Arial" panose="020B0604020202020204" pitchFamily="34" charset="0"/>
            </a:endParaRPr>
          </a:p>
        </p:txBody>
      </p:sp>
    </p:spTree>
    <p:extLst>
      <p:ext uri="{BB962C8B-B14F-4D97-AF65-F5344CB8AC3E}">
        <p14:creationId xmlns:p14="http://schemas.microsoft.com/office/powerpoint/2010/main" val="3568268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1214" y="237393"/>
            <a:ext cx="10194053" cy="6370975"/>
          </a:xfrm>
          <a:prstGeom prst="rect">
            <a:avLst/>
          </a:prstGeom>
          <a:solidFill>
            <a:schemeClr val="bg1"/>
          </a:solidFill>
          <a:ln>
            <a:solidFill>
              <a:schemeClr val="accent1"/>
            </a:solidFill>
          </a:ln>
        </p:spPr>
        <p:txBody>
          <a:bodyPr wrap="square">
            <a:spAutoFit/>
          </a:bodyPr>
          <a:lstStyle/>
          <a:p>
            <a:pPr algn="ctr"/>
            <a:r>
              <a:rPr lang="el-GR" sz="2400" b="1" dirty="0" smtClean="0">
                <a:latin typeface="Arial" panose="020B0604020202020204" pitchFamily="34" charset="0"/>
              </a:rPr>
              <a:t>Ακρωτήρι </a:t>
            </a:r>
            <a:r>
              <a:rPr lang="el-GR" sz="2400" b="1" dirty="0">
                <a:latin typeface="Arial" panose="020B0604020202020204" pitchFamily="34" charset="0"/>
              </a:rPr>
              <a:t>Χανίων </a:t>
            </a:r>
            <a:r>
              <a:rPr lang="el-GR" sz="2400" b="1" dirty="0" smtClean="0">
                <a:latin typeface="Arial" panose="020B0604020202020204" pitchFamily="34" charset="0"/>
              </a:rPr>
              <a:t>1897</a:t>
            </a:r>
            <a:endParaRPr lang="el-GR" sz="2400" b="1" dirty="0" smtClean="0">
              <a:latin typeface="Arial" panose="020B0604020202020204" pitchFamily="34" charset="0"/>
            </a:endParaRPr>
          </a:p>
          <a:p>
            <a:pPr>
              <a:buFont typeface="Arial" panose="020B0604020202020204" pitchFamily="34" charset="0"/>
              <a:buChar char="•"/>
            </a:pPr>
            <a:endParaRPr lang="el-GR" sz="2400" b="1" u="sng" dirty="0">
              <a:latin typeface="Arial" panose="020B0604020202020204" pitchFamily="34" charset="0"/>
            </a:endParaRPr>
          </a:p>
          <a:p>
            <a:pPr>
              <a:buFont typeface="Arial" panose="020B0604020202020204" pitchFamily="34" charset="0"/>
              <a:buChar char="•"/>
            </a:pPr>
            <a:r>
              <a:rPr lang="el-GR" sz="2400" dirty="0" smtClean="0">
                <a:latin typeface="Arial" panose="020B0604020202020204" pitchFamily="34" charset="0"/>
              </a:rPr>
              <a:t>Στις </a:t>
            </a:r>
            <a:r>
              <a:rPr lang="el-GR" sz="2400" dirty="0">
                <a:latin typeface="Arial" panose="020B0604020202020204" pitchFamily="34" charset="0"/>
              </a:rPr>
              <a:t>9 Φεβρουαρίου 1897 ο </a:t>
            </a:r>
            <a:r>
              <a:rPr lang="el-GR" sz="2400" b="1" dirty="0">
                <a:latin typeface="Arial" panose="020B0604020202020204" pitchFamily="34" charset="0"/>
              </a:rPr>
              <a:t>Ιταλός Κανεβάρο</a:t>
            </a:r>
            <a:r>
              <a:rPr lang="el-GR" sz="2400" dirty="0">
                <a:latin typeface="Arial" panose="020B0604020202020204" pitchFamily="34" charset="0"/>
              </a:rPr>
              <a:t>, επικεφαλής των ναυάρχων, άρχισε το βομβαρδισμό του επαναστατικού στρατοπέδου. </a:t>
            </a:r>
            <a:endParaRPr lang="el-GR" sz="2400" dirty="0" smtClean="0">
              <a:latin typeface="Arial" panose="020B0604020202020204" pitchFamily="34" charset="0"/>
            </a:endParaRPr>
          </a:p>
          <a:p>
            <a:r>
              <a:rPr lang="el-GR" sz="2400" dirty="0" smtClean="0">
                <a:latin typeface="Arial" panose="020B0604020202020204" pitchFamily="34" charset="0"/>
              </a:rPr>
              <a:t>Οι </a:t>
            </a:r>
            <a:r>
              <a:rPr lang="el-GR" sz="2400" dirty="0">
                <a:latin typeface="Arial" panose="020B0604020202020204" pitchFamily="34" charset="0"/>
              </a:rPr>
              <a:t>οβίδες δεν έχουν στόχο μόνο τους επαναστάτες Κρητικούς, αλλά και την Ελληνική σημαία που κυματίζει στο Ακρωτήρι. </a:t>
            </a:r>
            <a:endParaRPr lang="el-GR" sz="2400" dirty="0" smtClean="0">
              <a:latin typeface="Arial" panose="020B0604020202020204" pitchFamily="34" charset="0"/>
            </a:endParaRPr>
          </a:p>
          <a:p>
            <a:pPr>
              <a:buFont typeface="Arial" panose="020B0604020202020204" pitchFamily="34" charset="0"/>
              <a:buChar char="•"/>
            </a:pPr>
            <a:endParaRPr lang="el-GR" sz="2400" dirty="0">
              <a:latin typeface="Arial" panose="020B0604020202020204" pitchFamily="34" charset="0"/>
            </a:endParaRPr>
          </a:p>
          <a:p>
            <a:pPr>
              <a:buFont typeface="Arial" panose="020B0604020202020204" pitchFamily="34" charset="0"/>
              <a:buChar char="•"/>
            </a:pPr>
            <a:r>
              <a:rPr lang="el-GR" sz="2400" dirty="0">
                <a:latin typeface="Arial" panose="020B0604020202020204" pitchFamily="34" charset="0"/>
              </a:rPr>
              <a:t>Δύο φορές η σημαία πέφτει κάτω χτυπημένη από τις οβίδες των Μεγάλων Δυνάμεων, και </a:t>
            </a:r>
            <a:r>
              <a:rPr lang="el-GR" sz="2400" dirty="0" smtClean="0">
                <a:latin typeface="Arial" panose="020B0604020202020204" pitchFamily="34" charset="0"/>
              </a:rPr>
              <a:t>ο επαναστάτης</a:t>
            </a:r>
            <a:r>
              <a:rPr lang="el-GR" sz="2400" dirty="0">
                <a:latin typeface="Arial" panose="020B0604020202020204" pitchFamily="34" charset="0"/>
              </a:rPr>
              <a:t> </a:t>
            </a:r>
            <a:r>
              <a:rPr lang="el-GR" sz="2400" b="1" dirty="0">
                <a:latin typeface="Arial" panose="020B0604020202020204" pitchFamily="34" charset="0"/>
              </a:rPr>
              <a:t>Σπύρος Καγιαλεδάκης ή </a:t>
            </a:r>
            <a:endParaRPr lang="el-GR" sz="2400" b="1" dirty="0" smtClean="0">
              <a:latin typeface="Arial" panose="020B0604020202020204" pitchFamily="34" charset="0"/>
            </a:endParaRPr>
          </a:p>
          <a:p>
            <a:r>
              <a:rPr lang="el-GR" sz="2400" b="1" dirty="0" smtClean="0">
                <a:latin typeface="Arial" panose="020B0604020202020204" pitchFamily="34" charset="0"/>
              </a:rPr>
              <a:t>Καγιαλές</a:t>
            </a:r>
            <a:r>
              <a:rPr lang="el-GR" sz="2400" dirty="0">
                <a:latin typeface="Arial" panose="020B0604020202020204" pitchFamily="34" charset="0"/>
              </a:rPr>
              <a:t>, την σηκώνει όρθια με κίνδυνο της ζωής του. </a:t>
            </a:r>
            <a:endParaRPr lang="el-GR" sz="2400" dirty="0" smtClean="0">
              <a:latin typeface="Arial" panose="020B0604020202020204" pitchFamily="34" charset="0"/>
            </a:endParaRPr>
          </a:p>
          <a:p>
            <a:endParaRPr lang="el-GR" sz="2400" dirty="0">
              <a:latin typeface="Arial" panose="020B0604020202020204" pitchFamily="34" charset="0"/>
            </a:endParaRPr>
          </a:p>
          <a:p>
            <a:pPr>
              <a:buFont typeface="Arial" panose="020B0604020202020204" pitchFamily="34" charset="0"/>
              <a:buChar char="•"/>
            </a:pPr>
            <a:r>
              <a:rPr lang="el-GR" sz="2400" dirty="0">
                <a:latin typeface="Arial" panose="020B0604020202020204" pitchFamily="34" charset="0"/>
              </a:rPr>
              <a:t>​ Όταν μια τρίτη οβίδα κάνει κομμάτια τον ιστό της σημαίας, τότε ο </a:t>
            </a:r>
            <a:r>
              <a:rPr lang="el-GR" sz="2400" b="1" dirty="0">
                <a:latin typeface="Arial" panose="020B0604020202020204" pitchFamily="34" charset="0"/>
              </a:rPr>
              <a:t>Καγιαλές</a:t>
            </a:r>
            <a:r>
              <a:rPr lang="el-GR" sz="2400" dirty="0">
                <a:latin typeface="Arial" panose="020B0604020202020204" pitchFamily="34" charset="0"/>
              </a:rPr>
              <a:t> κάνει το κορμί του κοντάρι </a:t>
            </a:r>
            <a:r>
              <a:rPr lang="el-GR" sz="2400" dirty="0">
                <a:latin typeface="Arial" panose="020B0604020202020204" pitchFamily="34" charset="0"/>
              </a:rPr>
              <a:t>&amp;</a:t>
            </a:r>
            <a:r>
              <a:rPr lang="el-GR" sz="2400" dirty="0" smtClean="0">
                <a:latin typeface="Arial" panose="020B0604020202020204" pitchFamily="34" charset="0"/>
              </a:rPr>
              <a:t> </a:t>
            </a:r>
            <a:r>
              <a:rPr lang="el-GR" sz="2400" dirty="0">
                <a:latin typeface="Arial" panose="020B0604020202020204" pitchFamily="34" charset="0"/>
              </a:rPr>
              <a:t>την σηκώνει ψηλά. Όταν οι ναύαρχοι με τα κιάλια είδαν την ελληνική σημαία να κυματίζει περήφανα με έναν άνθρωπο να την στηρίζει, άναυδοι με την παλικαριά του Κρητικού διέταξαν να σταματήσει ο βομβαρδισμός</a:t>
            </a:r>
            <a:r>
              <a:rPr lang="el-GR" sz="2400" dirty="0" smtClean="0">
                <a:latin typeface="Arial" panose="020B0604020202020204" pitchFamily="34" charset="0"/>
              </a:rPr>
              <a:t>.</a:t>
            </a:r>
          </a:p>
          <a:p>
            <a:endParaRPr lang="el-GR" sz="2400" b="0" i="0" dirty="0">
              <a:effectLst/>
              <a:latin typeface="Arial" panose="020B0604020202020204" pitchFamily="34" charset="0"/>
            </a:endParaRPr>
          </a:p>
        </p:txBody>
      </p:sp>
    </p:spTree>
    <p:extLst>
      <p:ext uri="{BB962C8B-B14F-4D97-AF65-F5344CB8AC3E}">
        <p14:creationId xmlns:p14="http://schemas.microsoft.com/office/powerpoint/2010/main" val="1933597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743" y="212004"/>
            <a:ext cx="11691257" cy="6555641"/>
          </a:xfrm>
          <a:prstGeom prst="rect">
            <a:avLst/>
          </a:prstGeom>
          <a:solidFill>
            <a:schemeClr val="bg1"/>
          </a:solidFill>
          <a:ln>
            <a:solidFill>
              <a:schemeClr val="accent1"/>
            </a:solidFill>
          </a:ln>
        </p:spPr>
        <p:txBody>
          <a:bodyPr wrap="square">
            <a:spAutoFit/>
          </a:bodyPr>
          <a:lstStyle/>
          <a:p>
            <a:pPr algn="ctr"/>
            <a:r>
              <a:rPr lang="el-GR" sz="2000" b="1" dirty="0">
                <a:latin typeface="Arial" panose="020B0604020202020204" pitchFamily="34" charset="0"/>
              </a:rPr>
              <a:t>Αρχάνες </a:t>
            </a:r>
            <a:r>
              <a:rPr lang="el-GR" sz="2000" b="1" dirty="0" smtClean="0">
                <a:latin typeface="Arial" panose="020B0604020202020204" pitchFamily="34" charset="0"/>
              </a:rPr>
              <a:t>1897</a:t>
            </a:r>
            <a:r>
              <a:rPr lang="el-GR" sz="2000" b="1" dirty="0">
                <a:latin typeface="Arial" panose="020B0604020202020204" pitchFamily="34" charset="0"/>
              </a:rPr>
              <a:t> </a:t>
            </a:r>
            <a:r>
              <a:rPr lang="el-GR" sz="2000" dirty="0"/>
              <a:t/>
            </a:r>
            <a:br>
              <a:rPr lang="el-GR" sz="2000" dirty="0"/>
            </a:br>
            <a:r>
              <a:rPr lang="el-GR" sz="2000" dirty="0">
                <a:latin typeface="Arial" panose="020B0604020202020204" pitchFamily="34" charset="0"/>
              </a:rPr>
              <a:t>Ο Βενιζέλος και οι υποστηρικτές του αρνήθηκαν να υπογράψουν </a:t>
            </a:r>
            <a:endParaRPr lang="el-GR" sz="2000" dirty="0" smtClean="0">
              <a:latin typeface="Arial" panose="020B0604020202020204" pitchFamily="34" charset="0"/>
            </a:endParaRPr>
          </a:p>
          <a:p>
            <a:pPr algn="ctr"/>
            <a:r>
              <a:rPr lang="el-GR" sz="2000" dirty="0" smtClean="0">
                <a:latin typeface="Arial" panose="020B0604020202020204" pitchFamily="34" charset="0"/>
              </a:rPr>
              <a:t>τη διακήρυξη </a:t>
            </a:r>
            <a:r>
              <a:rPr lang="el-GR" sz="2000" dirty="0">
                <a:latin typeface="Arial" panose="020B0604020202020204" pitchFamily="34" charset="0"/>
              </a:rPr>
              <a:t>για αυτονομία με αποτέλεσμα να προκληθούν </a:t>
            </a:r>
            <a:r>
              <a:rPr lang="el-GR" sz="2000" b="1" dirty="0">
                <a:latin typeface="Arial" panose="020B0604020202020204" pitchFamily="34" charset="0"/>
              </a:rPr>
              <a:t>επεισόδια</a:t>
            </a:r>
            <a:r>
              <a:rPr lang="el-GR" sz="2000" dirty="0">
                <a:latin typeface="Arial" panose="020B0604020202020204" pitchFamily="34" charset="0"/>
              </a:rPr>
              <a:t>.   </a:t>
            </a:r>
            <a:r>
              <a:rPr lang="el-GR" sz="2000" dirty="0"/>
              <a:t/>
            </a:r>
            <a:br>
              <a:rPr lang="el-GR" sz="2000" dirty="0"/>
            </a:br>
            <a:endParaRPr lang="el-GR" sz="2000" dirty="0" smtClean="0"/>
          </a:p>
          <a:p>
            <a:pPr marL="342900" indent="-342900">
              <a:buFont typeface="Arial" panose="020B0604020202020204" pitchFamily="34" charset="0"/>
              <a:buChar char="•"/>
            </a:pPr>
            <a:r>
              <a:rPr lang="el-GR" sz="2000" b="1" dirty="0" smtClean="0">
                <a:latin typeface="Arial" panose="020B0604020202020204" pitchFamily="34" charset="0"/>
              </a:rPr>
              <a:t>25 </a:t>
            </a:r>
            <a:r>
              <a:rPr lang="el-GR" sz="2000" b="1" dirty="0">
                <a:latin typeface="Arial" panose="020B0604020202020204" pitchFamily="34" charset="0"/>
              </a:rPr>
              <a:t>Αυγούστου 1898</a:t>
            </a:r>
            <a:r>
              <a:rPr lang="el-GR" sz="2000" b="1" dirty="0" smtClean="0">
                <a:latin typeface="Arial" panose="020B0604020202020204" pitchFamily="34" charset="0"/>
              </a:rPr>
              <a:t>: </a:t>
            </a:r>
            <a:r>
              <a:rPr lang="el-GR" sz="2000" dirty="0" smtClean="0">
                <a:latin typeface="Arial" panose="020B0604020202020204" pitchFamily="34" charset="0"/>
              </a:rPr>
              <a:t>Με </a:t>
            </a:r>
            <a:r>
              <a:rPr lang="el-GR" sz="2000" dirty="0">
                <a:latin typeface="Arial" panose="020B0604020202020204" pitchFamily="34" charset="0"/>
              </a:rPr>
              <a:t>απόφαση των Ναυάρχων των μεγάλων δυνάμεων, απόσπασμα του αγγλικού στρατού επιχείρησε να εγκαταστήσει υπαλλήλους του στο φορολογικό γραφείο του Ηρακλείου που βρισκόταν στην περιοχή του ενετικού λιμανιού. </a:t>
            </a:r>
          </a:p>
          <a:p>
            <a:pPr algn="just">
              <a:buFont typeface="Arial" panose="020B0604020202020204" pitchFamily="34" charset="0"/>
              <a:buChar char="•"/>
            </a:pPr>
            <a:r>
              <a:rPr lang="el-GR" sz="2000" dirty="0" smtClean="0">
                <a:latin typeface="Arial" panose="020B0604020202020204" pitchFamily="34" charset="0"/>
              </a:rPr>
              <a:t> Στο </a:t>
            </a:r>
            <a:r>
              <a:rPr lang="el-GR" sz="2000" b="1" dirty="0">
                <a:latin typeface="Arial" panose="020B0604020202020204" pitchFamily="34" charset="0"/>
              </a:rPr>
              <a:t>Ηράκλειο</a:t>
            </a:r>
            <a:r>
              <a:rPr lang="el-GR" sz="2000" dirty="0">
                <a:latin typeface="Arial" panose="020B0604020202020204" pitchFamily="34" charset="0"/>
              </a:rPr>
              <a:t> είχαν συγκεντρωθεί, αναζητώντας προστασία, οι μουσουλμανικοί πληθυσμοί της υπαίθρου. Η ατμόσφαιρα μέσα στην πόλη ήταν εκρηκτική, καθώς η οργή και η αγανάκτηση των μουσουλμάνων προσφύγων στράφηκε τελικά εναντίον των χριστιανών που ζούσαν στην πόλη. </a:t>
            </a:r>
            <a:endParaRPr lang="el-GR" sz="2000" dirty="0" smtClean="0">
              <a:latin typeface="Arial" panose="020B0604020202020204" pitchFamily="34" charset="0"/>
            </a:endParaRPr>
          </a:p>
          <a:p>
            <a:pPr algn="just"/>
            <a:endParaRPr lang="el-GR" sz="2000" dirty="0">
              <a:latin typeface="Arial" panose="020B0604020202020204" pitchFamily="34" charset="0"/>
            </a:endParaRPr>
          </a:p>
          <a:p>
            <a:pPr algn="just">
              <a:buFont typeface="Arial" panose="020B0604020202020204" pitchFamily="34" charset="0"/>
              <a:buChar char="•"/>
            </a:pPr>
            <a:r>
              <a:rPr lang="el-GR" sz="2000" dirty="0" smtClean="0">
                <a:latin typeface="Arial" panose="020B0604020202020204" pitchFamily="34" charset="0"/>
              </a:rPr>
              <a:t> Με </a:t>
            </a:r>
            <a:r>
              <a:rPr lang="el-GR" sz="2000" dirty="0">
                <a:latin typeface="Arial" panose="020B0604020202020204" pitchFamily="34" charset="0"/>
              </a:rPr>
              <a:t>αφορμή το διορισμό του </a:t>
            </a:r>
            <a:r>
              <a:rPr lang="el-GR" sz="2000" b="1" dirty="0">
                <a:latin typeface="Arial" panose="020B0604020202020204" pitchFamily="34" charset="0"/>
              </a:rPr>
              <a:t>Στυλιανού Μιχαήλ Αλεξίου </a:t>
            </a:r>
            <a:r>
              <a:rPr lang="el-GR" sz="2000" dirty="0">
                <a:latin typeface="Arial" panose="020B0604020202020204" pitchFamily="34" charset="0"/>
              </a:rPr>
              <a:t>στη θέση του πρώτου χριστιανού Διευθυντή των Φορολογικών Γραφείων (Τελωνείου), και ενώ οι νέοι υπάλληλοι πήγαιναν να αναλάβουν υπηρεσία στο τελωνείο της πόλης, εξαγριωμένοι μουσουλμάνοι (βαζιβουζούκοι) επιτέθηκαν, σ' αυτούς και στο βρετανικό στρατιωτικό τμήμα που τους συνοδεύει</a:t>
            </a:r>
            <a:r>
              <a:rPr lang="el-GR" sz="2000" dirty="0" smtClean="0">
                <a:latin typeface="Arial" panose="020B0604020202020204" pitchFamily="34" charset="0"/>
              </a:rPr>
              <a:t>.</a:t>
            </a:r>
          </a:p>
          <a:p>
            <a:pPr algn="just"/>
            <a:endParaRPr lang="el-GR" sz="2000" dirty="0">
              <a:latin typeface="Arial" panose="020B0604020202020204" pitchFamily="34" charset="0"/>
            </a:endParaRPr>
          </a:p>
          <a:p>
            <a:pPr algn="just">
              <a:buFont typeface="Arial" panose="020B0604020202020204" pitchFamily="34" charset="0"/>
              <a:buChar char="•"/>
            </a:pPr>
            <a:r>
              <a:rPr lang="el-GR" sz="2000" dirty="0" smtClean="0">
                <a:latin typeface="Arial" panose="020B0604020202020204" pitchFamily="34" charset="0"/>
              </a:rPr>
              <a:t> Σύντομα </a:t>
            </a:r>
            <a:r>
              <a:rPr lang="el-GR" sz="2000" dirty="0">
                <a:latin typeface="Arial" panose="020B0604020202020204" pitchFamily="34" charset="0"/>
              </a:rPr>
              <a:t>τα επεισόδια εξαπλώθηκαν σ' όλη την πόλη. Καταστήματα και σπίτια λεηλατήθηκαν, κτίρια πυρπολήθηκαν, ειδικά στην περιοχή Βεζίρ Τσαρσί (σημερινή οδός 25ης Αυγούστου), και δεκάδες χριστιανοί έπεσαν θύματα του βίαιου αυτού ξεσπάσματος. Ανάμεσά τους συμπεριλαμβάνονται και 17 Βρετανοί στρατιώτες, καθώς και ο Υποπρόξενος της Βρετανίας Λυσίμαχος Καλοκαιρινός.  </a:t>
            </a:r>
          </a:p>
          <a:p>
            <a:pPr marL="342900" indent="-342900" algn="just">
              <a:buFont typeface="Arial" panose="020B0604020202020204" pitchFamily="34" charset="0"/>
              <a:buChar char="•"/>
            </a:pPr>
            <a:r>
              <a:rPr lang="el-GR" sz="2000" dirty="0" smtClean="0">
                <a:latin typeface="Arial" panose="020B0604020202020204" pitchFamily="34" charset="0"/>
              </a:rPr>
              <a:t>O </a:t>
            </a:r>
            <a:r>
              <a:rPr lang="el-GR" sz="2000" dirty="0">
                <a:latin typeface="Arial" panose="020B0604020202020204" pitchFamily="34" charset="0"/>
              </a:rPr>
              <a:t>αγγλικός στόλος αναγκάστηκε να κανονιοβολήσει την πόλη, ολοκληρώνοντας την καταστροφή.</a:t>
            </a:r>
            <a:endParaRPr lang="el-GR" sz="2000" dirty="0"/>
          </a:p>
        </p:txBody>
      </p:sp>
    </p:spTree>
    <p:extLst>
      <p:ext uri="{BB962C8B-B14F-4D97-AF65-F5344CB8AC3E}">
        <p14:creationId xmlns:p14="http://schemas.microsoft.com/office/powerpoint/2010/main" val="906268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4160" y="642258"/>
            <a:ext cx="10086033" cy="5769428"/>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078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mariafiolitaki.weebly.com/uploads/2/6/7/3/26734421/13142735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0171" y="870857"/>
            <a:ext cx="8839199" cy="552994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546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5992" y="302331"/>
            <a:ext cx="11578213" cy="6370975"/>
          </a:xfrm>
          <a:prstGeom prst="rect">
            <a:avLst/>
          </a:prstGeom>
          <a:solidFill>
            <a:schemeClr val="bg1"/>
          </a:solidFill>
          <a:ln>
            <a:solidFill>
              <a:schemeClr val="accent1"/>
            </a:solidFill>
          </a:ln>
        </p:spPr>
        <p:txBody>
          <a:bodyPr wrap="square">
            <a:spAutoFit/>
          </a:bodyPr>
          <a:lstStyle/>
          <a:p>
            <a:pPr algn="ctr"/>
            <a:endParaRPr lang="el-GR" sz="2400" b="1" dirty="0" smtClean="0">
              <a:latin typeface="Arial" panose="020B0604020202020204" pitchFamily="34" charset="0"/>
            </a:endParaRPr>
          </a:p>
          <a:p>
            <a:pPr algn="ctr"/>
            <a:r>
              <a:rPr lang="el-GR" sz="2400" b="1" dirty="0" smtClean="0">
                <a:latin typeface="Arial" panose="020B0604020202020204" pitchFamily="34" charset="0"/>
              </a:rPr>
              <a:t>Κρητική </a:t>
            </a:r>
            <a:r>
              <a:rPr lang="el-GR" sz="2400" b="1" dirty="0">
                <a:latin typeface="Arial" panose="020B0604020202020204" pitchFamily="34" charset="0"/>
              </a:rPr>
              <a:t>Πολιτεία </a:t>
            </a:r>
            <a:r>
              <a:rPr lang="el-GR" sz="2400" b="1" dirty="0" smtClean="0">
                <a:latin typeface="Arial" panose="020B0604020202020204" pitchFamily="34" charset="0"/>
              </a:rPr>
              <a:t>1898-1913</a:t>
            </a:r>
          </a:p>
          <a:p>
            <a:endParaRPr lang="el-GR" sz="2400" b="1" dirty="0" smtClean="0">
              <a:latin typeface="Arial" panose="020B0604020202020204" pitchFamily="34" charset="0"/>
            </a:endParaRPr>
          </a:p>
          <a:p>
            <a:pPr algn="ctr"/>
            <a:r>
              <a:rPr lang="el-GR" sz="2400" b="1" dirty="0" smtClean="0">
                <a:latin typeface="Arial" panose="020B0604020202020204" pitchFamily="34" charset="0"/>
              </a:rPr>
              <a:t>9 </a:t>
            </a:r>
            <a:r>
              <a:rPr lang="el-GR" sz="2400" b="1" dirty="0">
                <a:latin typeface="Arial" panose="020B0604020202020204" pitchFamily="34" charset="0"/>
              </a:rPr>
              <a:t>Δεκεμβρίου 1898: </a:t>
            </a:r>
            <a:r>
              <a:rPr lang="el-GR" sz="2400" dirty="0">
                <a:latin typeface="Arial" panose="020B0604020202020204" pitchFamily="34" charset="0"/>
              </a:rPr>
              <a:t>Άφιξη του Γεωργίου στα </a:t>
            </a:r>
            <a:r>
              <a:rPr lang="el-GR" sz="2400" dirty="0" smtClean="0">
                <a:latin typeface="Arial" panose="020B0604020202020204" pitchFamily="34" charset="0"/>
              </a:rPr>
              <a:t>Χανιά</a:t>
            </a:r>
          </a:p>
          <a:p>
            <a:pPr algn="ctr"/>
            <a:r>
              <a:rPr lang="el-GR" sz="2400" dirty="0" smtClean="0">
                <a:latin typeface="Arial" panose="020B0604020202020204" pitchFamily="34" charset="0"/>
              </a:rPr>
              <a:t> </a:t>
            </a:r>
            <a:r>
              <a:rPr lang="el-GR" sz="2400" dirty="0">
                <a:latin typeface="Arial" panose="020B0604020202020204" pitchFamily="34" charset="0"/>
              </a:rPr>
              <a:t>ως «Υπάτου Αρμοστή» της Κρήτης.</a:t>
            </a:r>
            <a:br>
              <a:rPr lang="el-GR" sz="2400" dirty="0">
                <a:latin typeface="Arial" panose="020B0604020202020204" pitchFamily="34" charset="0"/>
              </a:rPr>
            </a:br>
            <a:endParaRPr lang="el-GR" sz="2400" dirty="0">
              <a:latin typeface="Arial" panose="020B0604020202020204" pitchFamily="34" charset="0"/>
            </a:endParaRPr>
          </a:p>
          <a:p>
            <a:pPr marL="342900" indent="-342900" algn="just">
              <a:buFont typeface="Arial" panose="020B0604020202020204" pitchFamily="34" charset="0"/>
              <a:buChar char="•"/>
            </a:pPr>
            <a:r>
              <a:rPr lang="el-GR" sz="2400" dirty="0" smtClean="0">
                <a:latin typeface="Arial" panose="020B0604020202020204" pitchFamily="34" charset="0"/>
              </a:rPr>
              <a:t> Η </a:t>
            </a:r>
            <a:r>
              <a:rPr lang="el-GR" sz="2400" dirty="0">
                <a:latin typeface="Arial" panose="020B0604020202020204" pitchFamily="34" charset="0"/>
              </a:rPr>
              <a:t>σημαία της Κρητικής Πολιτείας δημιουργήθηκε από τις "Προστάτιδες Δυνάμεις" και είναι ένας συνδυασμός τις Ελληνικής σημαίας της ξηράς με την Τουρκική σημαία</a:t>
            </a:r>
            <a:r>
              <a:rPr lang="el-GR" sz="2400" dirty="0" smtClean="0">
                <a:latin typeface="Arial" panose="020B0604020202020204" pitchFamily="34" charset="0"/>
              </a:rPr>
              <a:t>.</a:t>
            </a:r>
          </a:p>
          <a:p>
            <a:pPr marL="342900" indent="-342900" algn="just">
              <a:buFont typeface="Arial" panose="020B0604020202020204" pitchFamily="34" charset="0"/>
              <a:buChar char="•"/>
            </a:pPr>
            <a:r>
              <a:rPr lang="el-GR" sz="2400" dirty="0" smtClean="0">
                <a:latin typeface="Arial" panose="020B0604020202020204" pitchFamily="34" charset="0"/>
              </a:rPr>
              <a:t>Συγκεκριμένα</a:t>
            </a:r>
            <a:r>
              <a:rPr lang="el-GR" sz="2400" dirty="0">
                <a:latin typeface="Arial" panose="020B0604020202020204" pitchFamily="34" charset="0"/>
              </a:rPr>
              <a:t>, στην Ελληνική σημαία της ξηράς του 1822, με τον άσπρο σταυρό που χώριζε τη σημαία σε τέσσερα τετράγωνα χρώματος κυανού, τοποθετήθηκε στο πάνω αριστερό τετράγωνο τμήμα της Τούρκικης σημαίας και συγκεκριμένα το λευκό άστρο με το κόκκινο φόντο </a:t>
            </a:r>
            <a:r>
              <a:rPr lang="el-GR" sz="2400" dirty="0" smtClean="0">
                <a:latin typeface="Arial" panose="020B0604020202020204" pitchFamily="34" charset="0"/>
              </a:rPr>
              <a:t>(</a:t>
            </a:r>
            <a:r>
              <a:rPr lang="el-GR" sz="2400" dirty="0">
                <a:latin typeface="Arial" panose="020B0604020202020204" pitchFamily="34" charset="0"/>
              </a:rPr>
              <a:t>καθώς το ¼ των κατοίκων του νησιού ήταν Τούρκοι</a:t>
            </a:r>
            <a:r>
              <a:rPr lang="el-GR" sz="2400" dirty="0" smtClean="0">
                <a:latin typeface="Arial" panose="020B0604020202020204" pitchFamily="34" charset="0"/>
              </a:rPr>
              <a:t>).</a:t>
            </a:r>
          </a:p>
          <a:p>
            <a:pPr marL="342900" indent="-342900" algn="just">
              <a:buFont typeface="Arial" panose="020B0604020202020204" pitchFamily="34" charset="0"/>
              <a:buChar char="•"/>
            </a:pPr>
            <a:r>
              <a:rPr lang="el-GR" sz="2400" dirty="0" smtClean="0">
                <a:latin typeface="Arial" panose="020B0604020202020204" pitchFamily="34" charset="0"/>
              </a:rPr>
              <a:t>Η </a:t>
            </a:r>
            <a:r>
              <a:rPr lang="el-GR" sz="2400" dirty="0">
                <a:latin typeface="Arial" panose="020B0604020202020204" pitchFamily="34" charset="0"/>
              </a:rPr>
              <a:t>τοποθέτηση αυτή του τμήματος της τουρκικής σημαίας πάνω στην ελληνική σημαία της ξηράς, είχε σκοπό να δηλώσει ότι η Κρήτη ήταν φόρου υποτελής στο σουλτάνο.  </a:t>
            </a:r>
            <a:endParaRPr lang="el-GR" sz="2400" b="0" i="0" dirty="0">
              <a:effectLst/>
              <a:latin typeface="Arial" panose="020B0604020202020204" pitchFamily="34" charset="0"/>
            </a:endParaRPr>
          </a:p>
        </p:txBody>
      </p:sp>
    </p:spTree>
    <p:extLst>
      <p:ext uri="{BB962C8B-B14F-4D97-AF65-F5344CB8AC3E}">
        <p14:creationId xmlns:p14="http://schemas.microsoft.com/office/powerpoint/2010/main" val="14745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7657" y="380724"/>
            <a:ext cx="9906000" cy="5693866"/>
          </a:xfrm>
          <a:prstGeom prst="rect">
            <a:avLst/>
          </a:prstGeom>
          <a:solidFill>
            <a:schemeClr val="bg1"/>
          </a:solidFill>
          <a:ln>
            <a:solidFill>
              <a:schemeClr val="accent1"/>
            </a:solidFill>
          </a:ln>
        </p:spPr>
        <p:txBody>
          <a:bodyPr wrap="square">
            <a:spAutoFit/>
          </a:bodyPr>
          <a:lstStyle/>
          <a:p>
            <a:pPr algn="ctr"/>
            <a:endParaRPr lang="el-GR" sz="2800" b="1" dirty="0" smtClean="0">
              <a:latin typeface="Arial" panose="020B0604020202020204" pitchFamily="34" charset="0"/>
            </a:endParaRPr>
          </a:p>
          <a:p>
            <a:pPr algn="ctr"/>
            <a:r>
              <a:rPr lang="el-GR" sz="2800" b="1" dirty="0" smtClean="0">
                <a:latin typeface="Arial" panose="020B0604020202020204" pitchFamily="34" charset="0"/>
              </a:rPr>
              <a:t>Τουρκοκρατούμενος Χάνδακας</a:t>
            </a:r>
            <a:r>
              <a:rPr lang="el-GR" sz="2800" dirty="0"/>
              <a:t/>
            </a:r>
            <a:br>
              <a:rPr lang="el-GR" sz="2800" dirty="0"/>
            </a:br>
            <a:r>
              <a:rPr lang="el-GR" sz="2800" dirty="0"/>
              <a:t/>
            </a:r>
            <a:br>
              <a:rPr lang="el-GR" sz="2800" dirty="0"/>
            </a:br>
            <a:r>
              <a:rPr lang="el-GR" sz="2800" dirty="0">
                <a:latin typeface="Arial" panose="020B0604020202020204" pitchFamily="34" charset="0"/>
              </a:rPr>
              <a:t>Στις 27 Σεπτεμβρίου 1669 μ.Χ., μετά την πτώση του </a:t>
            </a:r>
            <a:endParaRPr lang="el-GR" sz="2800" dirty="0" smtClean="0">
              <a:latin typeface="Arial" panose="020B0604020202020204" pitchFamily="34" charset="0"/>
            </a:endParaRPr>
          </a:p>
          <a:p>
            <a:pPr algn="ctr"/>
            <a:r>
              <a:rPr lang="el-GR" sz="2800" b="1" dirty="0" smtClean="0">
                <a:latin typeface="Arial" panose="020B0604020202020204" pitchFamily="34" charset="0"/>
              </a:rPr>
              <a:t>Χ ά ν δ α κ α </a:t>
            </a:r>
            <a:r>
              <a:rPr lang="el-GR" sz="2800" dirty="0" smtClean="0">
                <a:latin typeface="Arial" panose="020B0604020202020204" pitchFamily="34" charset="0"/>
              </a:rPr>
              <a:t> </a:t>
            </a:r>
            <a:r>
              <a:rPr lang="el-GR" sz="2800" dirty="0">
                <a:latin typeface="Arial" panose="020B0604020202020204" pitchFamily="34" charset="0"/>
              </a:rPr>
              <a:t>(σημερινό Ηράκλειο) ξεκινά η περίοδος της οθωμανικής κυριαρχίας στην Κρήτη. </a:t>
            </a:r>
            <a:endParaRPr lang="el-GR" sz="2800" dirty="0" smtClean="0">
              <a:latin typeface="Arial" panose="020B0604020202020204" pitchFamily="34" charset="0"/>
            </a:endParaRPr>
          </a:p>
          <a:p>
            <a:pPr algn="ctr"/>
            <a:endParaRPr lang="el-GR" sz="2800" dirty="0">
              <a:latin typeface="Arial" panose="020B0604020202020204" pitchFamily="34" charset="0"/>
            </a:endParaRPr>
          </a:p>
          <a:p>
            <a:pPr algn="ctr"/>
            <a:r>
              <a:rPr lang="el-GR" sz="2800" dirty="0" smtClean="0">
                <a:latin typeface="Arial" panose="020B0604020202020204" pitchFamily="34" charset="0"/>
              </a:rPr>
              <a:t>Έτσι</a:t>
            </a:r>
            <a:r>
              <a:rPr lang="el-GR" sz="2800" dirty="0">
                <a:latin typeface="Arial" panose="020B0604020202020204" pitchFamily="34" charset="0"/>
              </a:rPr>
              <a:t>, τελειώνει η περίοδος της </a:t>
            </a:r>
            <a:r>
              <a:rPr lang="el-GR" sz="2800" b="1" dirty="0" smtClean="0">
                <a:latin typeface="Arial" panose="020B0604020202020204" pitchFamily="34" charset="0"/>
              </a:rPr>
              <a:t>ε ν ε τ ο κ ρ α τ ί α ς</a:t>
            </a:r>
            <a:r>
              <a:rPr lang="el-GR" sz="2800" dirty="0" smtClean="0">
                <a:latin typeface="Arial" panose="020B0604020202020204" pitchFamily="34" charset="0"/>
              </a:rPr>
              <a:t> </a:t>
            </a:r>
          </a:p>
          <a:p>
            <a:pPr algn="ctr"/>
            <a:r>
              <a:rPr lang="el-GR" sz="2800" dirty="0" smtClean="0">
                <a:latin typeface="Arial" panose="020B0604020202020204" pitchFamily="34" charset="0"/>
              </a:rPr>
              <a:t>(</a:t>
            </a:r>
            <a:r>
              <a:rPr lang="el-GR" sz="2800" dirty="0">
                <a:latin typeface="Arial" panose="020B0604020202020204" pitchFamily="34" charset="0"/>
              </a:rPr>
              <a:t>1211 μ.Χ. - 1669 μ.Χ.), </a:t>
            </a:r>
            <a:endParaRPr lang="el-GR" sz="2800" dirty="0" smtClean="0">
              <a:latin typeface="Arial" panose="020B0604020202020204" pitchFamily="34" charset="0"/>
            </a:endParaRPr>
          </a:p>
          <a:p>
            <a:pPr algn="ctr"/>
            <a:r>
              <a:rPr lang="el-GR" sz="2800" dirty="0" smtClean="0">
                <a:latin typeface="Arial" panose="020B0604020202020204" pitchFamily="34" charset="0"/>
              </a:rPr>
              <a:t>μια </a:t>
            </a:r>
            <a:r>
              <a:rPr lang="el-GR" sz="2800" dirty="0">
                <a:latin typeface="Arial" panose="020B0604020202020204" pitchFamily="34" charset="0"/>
              </a:rPr>
              <a:t>περίοδος πολιτισμικής ανάπτυξης για το νησί της Κρήτης </a:t>
            </a:r>
            <a:r>
              <a:rPr lang="el-GR" sz="2800" dirty="0">
                <a:latin typeface="Arial" panose="020B0604020202020204" pitchFamily="34" charset="0"/>
              </a:rPr>
              <a:t>&amp;</a:t>
            </a:r>
            <a:r>
              <a:rPr lang="el-GR" sz="2800" dirty="0" smtClean="0">
                <a:latin typeface="Arial" panose="020B0604020202020204" pitchFamily="34" charset="0"/>
              </a:rPr>
              <a:t> </a:t>
            </a:r>
            <a:r>
              <a:rPr lang="el-GR" sz="2800" dirty="0">
                <a:latin typeface="Arial" panose="020B0604020202020204" pitchFamily="34" charset="0"/>
              </a:rPr>
              <a:t>κυρίως για την πόλη του Ηρακλείου</a:t>
            </a:r>
            <a:r>
              <a:rPr lang="el-GR" sz="2800" dirty="0" smtClean="0">
                <a:latin typeface="Arial" panose="020B0604020202020204" pitchFamily="34" charset="0"/>
              </a:rPr>
              <a:t>.</a:t>
            </a:r>
          </a:p>
          <a:p>
            <a:pPr algn="ctr"/>
            <a:endParaRPr lang="el-GR" sz="2800" dirty="0">
              <a:latin typeface="Arial" panose="020B0604020202020204" pitchFamily="34" charset="0"/>
            </a:endParaRPr>
          </a:p>
          <a:p>
            <a:pPr algn="ctr"/>
            <a:endParaRPr lang="el-GR" sz="2800" dirty="0"/>
          </a:p>
        </p:txBody>
      </p:sp>
    </p:spTree>
    <p:extLst>
      <p:ext uri="{BB962C8B-B14F-4D97-AF65-F5344CB8AC3E}">
        <p14:creationId xmlns:p14="http://schemas.microsoft.com/office/powerpoint/2010/main" val="541985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mariafiolitaki.weebly.com/uploads/2/6/7/3/26734421/doc-20150825-1511383-189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5707" y="624254"/>
            <a:ext cx="10060109" cy="5629891"/>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547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2953" y="240785"/>
            <a:ext cx="10322170" cy="6370975"/>
          </a:xfrm>
          <a:prstGeom prst="rect">
            <a:avLst/>
          </a:prstGeom>
          <a:solidFill>
            <a:schemeClr val="bg1"/>
          </a:solidFill>
          <a:ln>
            <a:solidFill>
              <a:schemeClr val="accent1"/>
            </a:solidFill>
          </a:ln>
        </p:spPr>
        <p:txBody>
          <a:bodyPr wrap="square">
            <a:spAutoFit/>
          </a:bodyPr>
          <a:lstStyle/>
          <a:p>
            <a:pPr algn="ctr"/>
            <a:endParaRPr lang="el-GR" sz="2400" b="1" i="1" dirty="0" smtClean="0">
              <a:latin typeface="Arial" panose="020B0604020202020204" pitchFamily="34" charset="0"/>
            </a:endParaRPr>
          </a:p>
          <a:p>
            <a:pPr algn="ctr"/>
            <a:r>
              <a:rPr lang="el-GR" sz="2400" b="1" i="1" dirty="0" smtClean="0">
                <a:latin typeface="Arial" panose="020B0604020202020204" pitchFamily="34" charset="0"/>
              </a:rPr>
              <a:t>Προβλήματα</a:t>
            </a:r>
            <a:r>
              <a:rPr lang="el-GR" sz="2400" b="1" i="1" dirty="0" smtClean="0">
                <a:latin typeface="Arial" panose="020B0604020202020204" pitchFamily="34" charset="0"/>
              </a:rPr>
              <a:t>:</a:t>
            </a:r>
          </a:p>
          <a:p>
            <a:pPr algn="just">
              <a:buFont typeface="+mj-lt"/>
              <a:buAutoNum type="arabicPeriod"/>
            </a:pPr>
            <a:r>
              <a:rPr lang="el-GR" sz="2400" dirty="0" smtClean="0">
                <a:latin typeface="Arial" panose="020B0604020202020204" pitchFamily="34" charset="0"/>
              </a:rPr>
              <a:t>Το </a:t>
            </a:r>
            <a:r>
              <a:rPr lang="el-GR" sz="2400" dirty="0">
                <a:latin typeface="Arial" panose="020B0604020202020204" pitchFamily="34" charset="0"/>
              </a:rPr>
              <a:t>Σύνταγμα της Κρητικής Πολιτείας ήταν υπερβολικά συντηρητικό και παραχωρούσε στον Ηγεμόνα, όπως ονομάστηκε ο Ύπατος Αρμοστής, υπερεξουσίες, που εύκολα μπορούσαν να τον οδηγήσουν σε δεσποτική συμπεριφορά. </a:t>
            </a:r>
          </a:p>
          <a:p>
            <a:pPr algn="just">
              <a:buFont typeface="+mj-lt"/>
              <a:buAutoNum type="arabicPeriod"/>
            </a:pPr>
            <a:r>
              <a:rPr lang="el-GR" sz="2400" dirty="0" smtClean="0">
                <a:latin typeface="Arial" panose="020B0604020202020204" pitchFamily="34" charset="0"/>
              </a:rPr>
              <a:t> Προβλήματα </a:t>
            </a:r>
            <a:r>
              <a:rPr lang="el-GR" sz="2400" dirty="0">
                <a:latin typeface="Arial" panose="020B0604020202020204" pitchFamily="34" charset="0"/>
              </a:rPr>
              <a:t>ανέκυψαν από τη διαχείριση του εθνικού ζητήματος της ένωσης της Κρήτης με την Ελλάδα.</a:t>
            </a:r>
          </a:p>
          <a:p>
            <a:pPr algn="just">
              <a:buFont typeface="+mj-lt"/>
              <a:buAutoNum type="arabicPeriod"/>
            </a:pPr>
            <a:r>
              <a:rPr lang="el-GR" sz="2400" dirty="0" smtClean="0">
                <a:latin typeface="Arial" panose="020B0604020202020204" pitchFamily="34" charset="0"/>
              </a:rPr>
              <a:t>​ Παρατηρήθηκε </a:t>
            </a:r>
            <a:r>
              <a:rPr lang="el-GR" sz="2400" dirty="0">
                <a:latin typeface="Arial" panose="020B0604020202020204" pitchFamily="34" charset="0"/>
              </a:rPr>
              <a:t>εξαρχής διάσταση απόψεων μεταξύ του Γεωργίου και του Ελευθερίου Βενιζέλου (Υπουργός Δικαιοσύνης του Γεωργίου). </a:t>
            </a:r>
            <a:endParaRPr lang="el-GR" sz="2400" dirty="0" smtClean="0">
              <a:latin typeface="Arial" panose="020B0604020202020204" pitchFamily="34" charset="0"/>
            </a:endParaRPr>
          </a:p>
          <a:p>
            <a:pPr algn="just"/>
            <a:r>
              <a:rPr lang="el-GR" sz="2400" dirty="0">
                <a:latin typeface="Arial" panose="020B0604020202020204" pitchFamily="34" charset="0"/>
              </a:rPr>
              <a:t> </a:t>
            </a:r>
            <a:endParaRPr lang="el-GR" sz="2400" b="1" dirty="0">
              <a:latin typeface="Arial" panose="020B0604020202020204" pitchFamily="34" charset="0"/>
            </a:endParaRPr>
          </a:p>
          <a:p>
            <a:pPr algn="just"/>
            <a:r>
              <a:rPr lang="el-GR" sz="2400" b="1" dirty="0" smtClean="0">
                <a:latin typeface="Arial" panose="020B0604020202020204" pitchFamily="34" charset="0"/>
              </a:rPr>
              <a:t>​​18 </a:t>
            </a:r>
            <a:r>
              <a:rPr lang="el-GR" sz="2400" b="1" dirty="0">
                <a:latin typeface="Arial" panose="020B0604020202020204" pitchFamily="34" charset="0"/>
              </a:rPr>
              <a:t>Μαρτίου 1901: </a:t>
            </a:r>
            <a:r>
              <a:rPr lang="el-GR" sz="2400" u="sng" dirty="0">
                <a:latin typeface="Arial" panose="020B0604020202020204" pitchFamily="34" charset="0"/>
              </a:rPr>
              <a:t>Ο Γεώργιος απέλυσε τον Βενιζέλο από το αξίωμα του υπουργού:</a:t>
            </a:r>
            <a:r>
              <a:rPr lang="el-GR" sz="2400" dirty="0">
                <a:latin typeface="Arial" panose="020B0604020202020204" pitchFamily="34" charset="0"/>
              </a:rPr>
              <a:t> Ο Βενιζέλος δεν αναγνωρίζει στον Πρίγκιπα το δικαίωμα να διαχειρίζεται προσωπικώς το εθνικό ζήτημα της Κρήτης: «Ως ένας εκ των τριακοσίων χιλιάδων Κρητών, δεν σας εκχωρώ το δικαίωμά μου, ώστε μόνος σεις να ρυθμίζετε αυτοβούλως την εθνικήν πολιτικήν του τόπου μου!». </a:t>
            </a:r>
            <a:endParaRPr lang="el-GR" sz="2400" dirty="0"/>
          </a:p>
        </p:txBody>
      </p:sp>
    </p:spTree>
    <p:extLst>
      <p:ext uri="{BB962C8B-B14F-4D97-AF65-F5344CB8AC3E}">
        <p14:creationId xmlns:p14="http://schemas.microsoft.com/office/powerpoint/2010/main" val="3333899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mariafiolitaki.weebly.com/uploads/2/6/7/3/26734421/sfagi-irakleiou-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0685" y="509954"/>
            <a:ext cx="9904744" cy="580489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820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3861" y="872505"/>
            <a:ext cx="7839005" cy="4893647"/>
          </a:xfrm>
          <a:prstGeom prst="rect">
            <a:avLst/>
          </a:prstGeom>
          <a:solidFill>
            <a:schemeClr val="bg1"/>
          </a:solidFill>
          <a:ln>
            <a:solidFill>
              <a:schemeClr val="accent1"/>
            </a:solidFill>
          </a:ln>
        </p:spPr>
        <p:txBody>
          <a:bodyPr wrap="none">
            <a:spAutoFit/>
          </a:bodyPr>
          <a:lstStyle/>
          <a:p>
            <a:endParaRPr lang="el-GR" sz="2400" b="1" dirty="0" smtClean="0">
              <a:latin typeface="Arial" panose="020B0604020202020204" pitchFamily="34" charset="0"/>
            </a:endParaRPr>
          </a:p>
          <a:p>
            <a:endParaRPr lang="el-GR" sz="2400" b="1" dirty="0" smtClean="0">
              <a:latin typeface="Arial" panose="020B0604020202020204" pitchFamily="34" charset="0"/>
            </a:endParaRPr>
          </a:p>
          <a:p>
            <a:r>
              <a:rPr lang="el-GR" sz="2400" b="1" dirty="0" smtClean="0">
                <a:latin typeface="Arial" panose="020B0604020202020204" pitchFamily="34" charset="0"/>
              </a:rPr>
              <a:t>10 </a:t>
            </a:r>
            <a:r>
              <a:rPr lang="el-GR" sz="2400" b="1" dirty="0">
                <a:latin typeface="Arial" panose="020B0604020202020204" pitchFamily="34" charset="0"/>
              </a:rPr>
              <a:t>Μαρτίου 1905: Επανάσταση στο </a:t>
            </a:r>
            <a:r>
              <a:rPr lang="el-GR" sz="2400" b="1" dirty="0" smtClean="0">
                <a:latin typeface="Arial" panose="020B0604020202020204" pitchFamily="34" charset="0"/>
              </a:rPr>
              <a:t>Θέρισο</a:t>
            </a:r>
          </a:p>
          <a:p>
            <a:endParaRPr lang="el-GR" sz="2400" b="1" dirty="0">
              <a:latin typeface="Arial" panose="020B0604020202020204" pitchFamily="34" charset="0"/>
            </a:endParaRPr>
          </a:p>
          <a:p>
            <a:endParaRPr lang="el-GR" sz="2400" b="1" dirty="0" smtClean="0">
              <a:latin typeface="Arial" panose="020B0604020202020204" pitchFamily="34" charset="0"/>
            </a:endParaRPr>
          </a:p>
          <a:p>
            <a:r>
              <a:rPr lang="el-GR" sz="2400" b="1" dirty="0" smtClean="0">
                <a:latin typeface="Arial" panose="020B0604020202020204" pitchFamily="34" charset="0"/>
              </a:rPr>
              <a:t>ΕΡΤ-Διαγωνισμός ιστορικού ντοκιμαντέρ</a:t>
            </a:r>
            <a:endParaRPr lang="el-GR" sz="2400" b="1" dirty="0">
              <a:latin typeface="Arial" panose="020B0604020202020204" pitchFamily="34" charset="0"/>
            </a:endParaRPr>
          </a:p>
          <a:p>
            <a:endParaRPr lang="el-GR" sz="2400" b="1" dirty="0" smtClean="0">
              <a:latin typeface="Arial" panose="020B0604020202020204" pitchFamily="34" charset="0"/>
            </a:endParaRPr>
          </a:p>
          <a:p>
            <a:endParaRPr lang="el-GR" sz="2400" b="1" dirty="0">
              <a:latin typeface="Arial" panose="020B0604020202020204" pitchFamily="34" charset="0"/>
            </a:endParaRPr>
          </a:p>
          <a:p>
            <a:r>
              <a:rPr lang="en-US" sz="2400" dirty="0">
                <a:hlinkClick r:id="rId2"/>
              </a:rPr>
              <a:t>https://</a:t>
            </a:r>
            <a:r>
              <a:rPr lang="en-US" sz="2400" dirty="0" smtClean="0">
                <a:hlinkClick r:id="rId2"/>
              </a:rPr>
              <a:t>www.youtube.com/watch?v=V5W4Uzup6_k</a:t>
            </a:r>
            <a:endParaRPr lang="el-GR" sz="2400" dirty="0" smtClean="0"/>
          </a:p>
          <a:p>
            <a:endParaRPr lang="el-GR" sz="2400" dirty="0"/>
          </a:p>
          <a:p>
            <a:r>
              <a:rPr lang="el-GR" sz="2400" dirty="0" smtClean="0"/>
              <a:t>Η Επανάσταση στο Θέρισο </a:t>
            </a:r>
            <a:r>
              <a:rPr lang="el-GR" sz="2400" dirty="0" smtClean="0"/>
              <a:t>1905</a:t>
            </a:r>
          </a:p>
          <a:p>
            <a:endParaRPr lang="el-GR" sz="2400" dirty="0"/>
          </a:p>
          <a:p>
            <a:endParaRPr lang="el-GR" sz="2400" dirty="0"/>
          </a:p>
        </p:txBody>
      </p:sp>
    </p:spTree>
    <p:extLst>
      <p:ext uri="{BB962C8B-B14F-4D97-AF65-F5344CB8AC3E}">
        <p14:creationId xmlns:p14="http://schemas.microsoft.com/office/powerpoint/2010/main" val="421956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2856" y="346894"/>
            <a:ext cx="10101943" cy="6124754"/>
          </a:xfrm>
          <a:prstGeom prst="rect">
            <a:avLst/>
          </a:prstGeom>
          <a:solidFill>
            <a:schemeClr val="bg1"/>
          </a:solidFill>
          <a:ln>
            <a:solidFill>
              <a:schemeClr val="accent1"/>
            </a:solidFill>
          </a:ln>
        </p:spPr>
        <p:txBody>
          <a:bodyPr wrap="square">
            <a:spAutoFit/>
          </a:bodyPr>
          <a:lstStyle/>
          <a:p>
            <a:pPr algn="ctr"/>
            <a:endParaRPr lang="el-GR" sz="2800" b="1" dirty="0" smtClean="0">
              <a:latin typeface="Arial" panose="020B0604020202020204" pitchFamily="34" charset="0"/>
            </a:endParaRPr>
          </a:p>
          <a:p>
            <a:pPr algn="ctr"/>
            <a:r>
              <a:rPr lang="el-GR" sz="2800" b="1" dirty="0" smtClean="0">
                <a:latin typeface="Arial" panose="020B0604020202020204" pitchFamily="34" charset="0"/>
              </a:rPr>
              <a:t>Δραστηριότητες</a:t>
            </a:r>
            <a:endParaRPr lang="el-GR" sz="2800" b="1" dirty="0" smtClean="0">
              <a:latin typeface="Arial" panose="020B0604020202020204" pitchFamily="34" charset="0"/>
            </a:endParaRPr>
          </a:p>
          <a:p>
            <a:pPr>
              <a:buFont typeface="Arial" panose="020B0604020202020204" pitchFamily="34" charset="0"/>
              <a:buChar char="•"/>
            </a:pPr>
            <a:endParaRPr lang="el-GR" sz="2800" b="1" dirty="0">
              <a:latin typeface="Arial" panose="020B0604020202020204" pitchFamily="34" charset="0"/>
            </a:endParaRPr>
          </a:p>
          <a:p>
            <a:pPr>
              <a:buFont typeface="Arial" panose="020B0604020202020204" pitchFamily="34" charset="0"/>
              <a:buChar char="•"/>
            </a:pPr>
            <a:r>
              <a:rPr lang="el-GR" sz="2800" b="1" dirty="0">
                <a:latin typeface="Arial" panose="020B0604020202020204" pitchFamily="34" charset="0"/>
              </a:rPr>
              <a:t> </a:t>
            </a:r>
            <a:r>
              <a:rPr lang="el-GR" sz="2800" dirty="0">
                <a:latin typeface="Arial" panose="020B0604020202020204" pitchFamily="34" charset="0"/>
              </a:rPr>
              <a:t>Για την περίοδο της ενετοκρατίας στην πόλη του Ηρακλείου μπορείτε να αναζητήσετε πληροφορίες στο ψηφιακό υλικό του δήμου Ηρακλείου </a:t>
            </a:r>
            <a:r>
              <a:rPr lang="el-GR" sz="2800" dirty="0" smtClean="0">
                <a:latin typeface="Arial" panose="020B0604020202020204" pitchFamily="34" charset="0"/>
              </a:rPr>
              <a:t>πατώντας</a:t>
            </a:r>
          </a:p>
          <a:p>
            <a:pPr>
              <a:buFont typeface="Arial" panose="020B0604020202020204" pitchFamily="34" charset="0"/>
              <a:buChar char="•"/>
            </a:pPr>
            <a:endParaRPr lang="el-GR" sz="2800" b="0" i="0" dirty="0">
              <a:effectLst/>
              <a:latin typeface="Arial" panose="020B0604020202020204" pitchFamily="34" charset="0"/>
            </a:endParaRPr>
          </a:p>
          <a:p>
            <a:endParaRPr lang="el-GR" sz="2800" dirty="0" smtClean="0">
              <a:latin typeface="Arial" panose="020B0604020202020204" pitchFamily="34" charset="0"/>
            </a:endParaRPr>
          </a:p>
          <a:p>
            <a:endParaRPr lang="el-GR" sz="2800" dirty="0" smtClean="0">
              <a:latin typeface="Arial" panose="020B0604020202020204" pitchFamily="34" charset="0"/>
            </a:endParaRPr>
          </a:p>
          <a:p>
            <a:r>
              <a:rPr lang="en-US" sz="2800" dirty="0">
                <a:latin typeface="Arial" panose="020B0604020202020204" pitchFamily="34" charset="0"/>
                <a:hlinkClick r:id="rId2"/>
              </a:rPr>
              <a:t>http://history.heraklion.gr/background.php?url=index&amp;id=&amp;cat=&amp;openhttp://history.heraklion.gr/background.php?url=index&amp;id=&amp;cat=&amp;</a:t>
            </a:r>
            <a:r>
              <a:rPr lang="en-US" sz="2800" dirty="0" smtClean="0">
                <a:latin typeface="Arial" panose="020B0604020202020204" pitchFamily="34" charset="0"/>
                <a:hlinkClick r:id="rId2"/>
              </a:rPr>
              <a:t>open</a:t>
            </a:r>
            <a:endParaRPr lang="el-GR" sz="2800" dirty="0" smtClean="0">
              <a:latin typeface="Arial" panose="020B0604020202020204" pitchFamily="34" charset="0"/>
            </a:endParaRPr>
          </a:p>
          <a:p>
            <a:endParaRPr lang="el-GR" sz="2800" dirty="0" smtClean="0">
              <a:latin typeface="Arial" panose="020B0604020202020204" pitchFamily="34" charset="0"/>
            </a:endParaRPr>
          </a:p>
          <a:p>
            <a:pPr>
              <a:buFont typeface="Arial" panose="020B0604020202020204" pitchFamily="34" charset="0"/>
              <a:buChar char="•"/>
            </a:pPr>
            <a:endParaRPr lang="el-GR" sz="2800" b="0" i="0" dirty="0">
              <a:effectLst/>
              <a:latin typeface="Arial" panose="020B0604020202020204" pitchFamily="34" charset="0"/>
            </a:endParaRPr>
          </a:p>
        </p:txBody>
      </p:sp>
    </p:spTree>
    <p:extLst>
      <p:ext uri="{BB962C8B-B14F-4D97-AF65-F5344CB8AC3E}">
        <p14:creationId xmlns:p14="http://schemas.microsoft.com/office/powerpoint/2010/main" val="2210488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123" y="196173"/>
            <a:ext cx="10580914" cy="6370975"/>
          </a:xfrm>
          <a:prstGeom prst="rect">
            <a:avLst/>
          </a:prstGeom>
          <a:solidFill>
            <a:schemeClr val="bg1"/>
          </a:solidFill>
          <a:ln>
            <a:solidFill>
              <a:schemeClr val="accent1"/>
            </a:solidFill>
          </a:ln>
        </p:spPr>
        <p:txBody>
          <a:bodyPr wrap="square">
            <a:spAutoFit/>
          </a:bodyPr>
          <a:lstStyle/>
          <a:p>
            <a:pPr algn="ctr"/>
            <a:r>
              <a:rPr lang="el-GR" sz="2400" b="1" dirty="0">
                <a:latin typeface="Arial" panose="020B0604020202020204" pitchFamily="34" charset="0"/>
              </a:rPr>
              <a:t>Χαΐνηδες: Οι Κλέφτες της </a:t>
            </a:r>
            <a:r>
              <a:rPr lang="el-GR" sz="2400" b="1" dirty="0" smtClean="0">
                <a:latin typeface="Arial" panose="020B0604020202020204" pitchFamily="34" charset="0"/>
              </a:rPr>
              <a:t>Κρήτης</a:t>
            </a:r>
          </a:p>
          <a:p>
            <a:pPr algn="just"/>
            <a:r>
              <a:rPr lang="el-GR" sz="2400" b="1" dirty="0">
                <a:latin typeface="Arial" panose="020B0604020202020204" pitchFamily="34" charset="0"/>
              </a:rPr>
              <a:t/>
            </a:r>
            <a:br>
              <a:rPr lang="el-GR" sz="2400" b="1" dirty="0">
                <a:latin typeface="Arial" panose="020B0604020202020204" pitchFamily="34" charset="0"/>
              </a:rPr>
            </a:br>
            <a:r>
              <a:rPr lang="el-GR" sz="2400" dirty="0">
                <a:latin typeface="Arial" panose="020B0604020202020204" pitchFamily="34" charset="0"/>
              </a:rPr>
              <a:t>Από τους πρώτους κιόλας χρόνους της τουρκικής εισβολής στην Κρήτη πολλοί νέοι κατέφυγαν στα βουνά, από όπου κινούσαν και προσέβαλλαν τους Τούρκους με νυκτερινές καταδρομές. Οι Τούρκοι τους ονόμαζαν </a:t>
            </a:r>
            <a:r>
              <a:rPr lang="el-GR" sz="2400" b="1" dirty="0">
                <a:latin typeface="Arial" panose="020B0604020202020204" pitchFamily="34" charset="0"/>
              </a:rPr>
              <a:t>χαΐνηδες</a:t>
            </a:r>
            <a:r>
              <a:rPr lang="el-GR" sz="2400" dirty="0">
                <a:latin typeface="Arial" panose="020B0604020202020204" pitchFamily="34" charset="0"/>
              </a:rPr>
              <a:t> (από την αραβική λέξη </a:t>
            </a:r>
            <a:r>
              <a:rPr lang="el-GR" sz="2400" b="1" dirty="0">
                <a:latin typeface="Arial" panose="020B0604020202020204" pitchFamily="34" charset="0"/>
              </a:rPr>
              <a:t>χαΐν</a:t>
            </a:r>
            <a:r>
              <a:rPr lang="el-GR" sz="2400" dirty="0">
                <a:latin typeface="Arial" panose="020B0604020202020204" pitchFamily="34" charset="0"/>
              </a:rPr>
              <a:t>, πού σημαίνει τον επίβουλο, τον προδότη, τον αχάριστο). </a:t>
            </a:r>
            <a:endParaRPr lang="el-GR" sz="2400" dirty="0" smtClean="0">
              <a:latin typeface="Arial" panose="020B0604020202020204" pitchFamily="34" charset="0"/>
            </a:endParaRPr>
          </a:p>
          <a:p>
            <a:endParaRPr lang="el-GR" sz="2400" dirty="0">
              <a:latin typeface="Arial" panose="020B0604020202020204" pitchFamily="34" charset="0"/>
            </a:endParaRPr>
          </a:p>
          <a:p>
            <a:pPr>
              <a:buFont typeface="Arial" panose="020B0604020202020204" pitchFamily="34" charset="0"/>
              <a:buChar char="•"/>
            </a:pPr>
            <a:r>
              <a:rPr lang="el-GR" sz="2400" dirty="0">
                <a:latin typeface="Arial" panose="020B0604020202020204" pitchFamily="34" charset="0"/>
              </a:rPr>
              <a:t>O αριθμός των χαΐνηδων αυξήθηκε μετά την άλωση του Χάνδακα και την οριστική υποταγή της Κρήτης. Εμφανίζονταν πάντα το βράδυ ... από το πουθενά </a:t>
            </a:r>
            <a:r>
              <a:rPr lang="el-GR" sz="2400" dirty="0">
                <a:latin typeface="Arial" panose="020B0604020202020204" pitchFamily="34" charset="0"/>
              </a:rPr>
              <a:t>&amp;</a:t>
            </a:r>
            <a:r>
              <a:rPr lang="el-GR" sz="2400" dirty="0" smtClean="0">
                <a:latin typeface="Arial" panose="020B0604020202020204" pitchFamily="34" charset="0"/>
              </a:rPr>
              <a:t> </a:t>
            </a:r>
            <a:r>
              <a:rPr lang="el-GR" sz="2400" dirty="0">
                <a:latin typeface="Arial" panose="020B0604020202020204" pitchFamily="34" charset="0"/>
              </a:rPr>
              <a:t>ήταν ο φόβος και τρόμος των Τούρκων κατακτητών της Κρήτης. Τους λέγαν και </a:t>
            </a:r>
            <a:r>
              <a:rPr lang="el-GR" sz="2400" b="1" dirty="0">
                <a:latin typeface="Arial" panose="020B0604020202020204" pitchFamily="34" charset="0"/>
              </a:rPr>
              <a:t>Καλησπέρηδες, </a:t>
            </a:r>
            <a:r>
              <a:rPr lang="el-GR" sz="2400" dirty="0">
                <a:latin typeface="Arial" panose="020B0604020202020204" pitchFamily="34" charset="0"/>
              </a:rPr>
              <a:t>γιατί η τρομερή εμφάνισή τους στο σπίτι του Τούρκου - θύματός τους συνοδευόταν από μια καλησπέρα.  </a:t>
            </a:r>
            <a:br>
              <a:rPr lang="el-GR" sz="2400" dirty="0">
                <a:latin typeface="Arial" panose="020B0604020202020204" pitchFamily="34" charset="0"/>
              </a:rPr>
            </a:br>
            <a:endParaRPr lang="el-GR" sz="2400" dirty="0">
              <a:latin typeface="Arial" panose="020B0604020202020204" pitchFamily="34" charset="0"/>
            </a:endParaRPr>
          </a:p>
          <a:p>
            <a:pPr algn="r"/>
            <a:r>
              <a:rPr lang="el-GR" sz="2400" b="1" i="1" dirty="0">
                <a:latin typeface="Arial" panose="020B0604020202020204" pitchFamily="34" charset="0"/>
              </a:rPr>
              <a:t>«Και σαν δεν απομείνασι, Τούρκοι των ακολουθούσαν</a:t>
            </a:r>
            <a:br>
              <a:rPr lang="el-GR" sz="2400" b="1" i="1" dirty="0">
                <a:latin typeface="Arial" panose="020B0604020202020204" pitchFamily="34" charset="0"/>
              </a:rPr>
            </a:br>
            <a:r>
              <a:rPr lang="el-GR" sz="2400" b="1" i="1" dirty="0">
                <a:latin typeface="Arial" panose="020B0604020202020204" pitchFamily="34" charset="0"/>
              </a:rPr>
              <a:t>Και λέγα τσοι Χαΐνηδες κι όλοι τσοι καταφτούσαν»</a:t>
            </a:r>
            <a:br>
              <a:rPr lang="el-GR" sz="2400" b="1" i="1" dirty="0">
                <a:latin typeface="Arial" panose="020B0604020202020204" pitchFamily="34" charset="0"/>
              </a:rPr>
            </a:br>
            <a:r>
              <a:rPr lang="el-GR" sz="2000" b="1" i="1" dirty="0">
                <a:latin typeface="Arial" panose="020B0604020202020204" pitchFamily="34" charset="0"/>
              </a:rPr>
              <a:t>Τζάνες Μπουνιαλής</a:t>
            </a:r>
            <a:endParaRPr lang="el-GR" sz="2000" b="1" i="0" dirty="0">
              <a:effectLst/>
              <a:latin typeface="Arial" panose="020B0604020202020204" pitchFamily="34" charset="0"/>
            </a:endParaRPr>
          </a:p>
        </p:txBody>
      </p:sp>
    </p:spTree>
    <p:extLst>
      <p:ext uri="{BB962C8B-B14F-4D97-AF65-F5344CB8AC3E}">
        <p14:creationId xmlns:p14="http://schemas.microsoft.com/office/powerpoint/2010/main" val="592794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686" y="391886"/>
            <a:ext cx="9688285" cy="6074228"/>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993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794" y="299089"/>
            <a:ext cx="11473543" cy="6186309"/>
          </a:xfrm>
          <a:prstGeom prst="rect">
            <a:avLst/>
          </a:prstGeom>
          <a:solidFill>
            <a:schemeClr val="bg1"/>
          </a:solidFill>
          <a:ln>
            <a:solidFill>
              <a:schemeClr val="accent1"/>
            </a:solidFill>
          </a:ln>
        </p:spPr>
        <p:txBody>
          <a:bodyPr wrap="square">
            <a:spAutoFit/>
          </a:bodyPr>
          <a:lstStyle/>
          <a:p>
            <a:pPr algn="ctr"/>
            <a:r>
              <a:rPr lang="el-GR" sz="2000" b="1" dirty="0" smtClean="0">
                <a:latin typeface="Arial" panose="020B0604020202020204" pitchFamily="34" charset="0"/>
              </a:rPr>
              <a:t>ΚΡΗΤΙΚΕΣ ΕΠΑΝΑΣΤΑΣΕΙΣ</a:t>
            </a:r>
          </a:p>
          <a:p>
            <a:pPr>
              <a:buFont typeface="Arial" panose="020B0604020202020204" pitchFamily="34" charset="0"/>
              <a:buChar char="•"/>
            </a:pPr>
            <a:endParaRPr lang="el-GR" b="1" dirty="0">
              <a:latin typeface="Arial" panose="020B0604020202020204" pitchFamily="34" charset="0"/>
            </a:endParaRPr>
          </a:p>
          <a:p>
            <a:r>
              <a:rPr lang="el-GR" b="1" dirty="0" smtClean="0">
                <a:latin typeface="Arial" panose="020B0604020202020204" pitchFamily="34" charset="0"/>
              </a:rPr>
              <a:t>Α</a:t>
            </a:r>
            <a:r>
              <a:rPr lang="el-GR" b="1" dirty="0">
                <a:latin typeface="Arial" panose="020B0604020202020204" pitchFamily="34" charset="0"/>
              </a:rPr>
              <a:t>. ​1770 μ.Χ. : </a:t>
            </a:r>
            <a:r>
              <a:rPr lang="el-GR" b="1" dirty="0" smtClean="0">
                <a:latin typeface="Arial" panose="020B0604020202020204" pitchFamily="34" charset="0"/>
              </a:rPr>
              <a:t>Σφακιά</a:t>
            </a:r>
          </a:p>
          <a:p>
            <a:r>
              <a:rPr lang="el-GR" dirty="0" smtClean="0">
                <a:latin typeface="Arial" panose="020B0604020202020204" pitchFamily="34" charset="0"/>
              </a:rPr>
              <a:t>Το</a:t>
            </a:r>
            <a:r>
              <a:rPr lang="el-GR" dirty="0">
                <a:latin typeface="Arial" panose="020B0604020202020204" pitchFamily="34" charset="0"/>
              </a:rPr>
              <a:t> </a:t>
            </a:r>
            <a:r>
              <a:rPr lang="el-GR" b="1" dirty="0">
                <a:latin typeface="Arial" panose="020B0604020202020204" pitchFamily="34" charset="0"/>
              </a:rPr>
              <a:t>1770</a:t>
            </a:r>
            <a:r>
              <a:rPr lang="el-GR" dirty="0">
                <a:latin typeface="Arial" panose="020B0604020202020204" pitchFamily="34" charset="0"/>
              </a:rPr>
              <a:t> οι Σφακιανοί ευημερούσαν, είχαν στόλο ο οποίος με το εμπόριο έφερνε πλούτο στην επαρχία.</a:t>
            </a:r>
          </a:p>
          <a:p>
            <a:pPr>
              <a:buFont typeface="Arial" panose="020B0604020202020204" pitchFamily="34" charset="0"/>
              <a:buChar char="•"/>
            </a:pPr>
            <a:r>
              <a:rPr lang="el-GR" dirty="0">
                <a:latin typeface="Arial" panose="020B0604020202020204" pitchFamily="34" charset="0"/>
              </a:rPr>
              <a:t>Ο Δασκαλογιάννης είχε πεισθεί για την ειλικρίνεια των Ρώσων ως προς την έμπρακτη βοήθεια τους. </a:t>
            </a:r>
            <a:endParaRPr lang="el-GR" dirty="0" smtClean="0">
              <a:latin typeface="Arial" panose="020B0604020202020204" pitchFamily="34" charset="0"/>
            </a:endParaRPr>
          </a:p>
          <a:p>
            <a:r>
              <a:rPr lang="el-GR" dirty="0" smtClean="0">
                <a:latin typeface="Arial" panose="020B0604020202020204" pitchFamily="34" charset="0"/>
              </a:rPr>
              <a:t>Τον </a:t>
            </a:r>
            <a:r>
              <a:rPr lang="el-GR" dirty="0">
                <a:latin typeface="Arial" panose="020B0604020202020204" pitchFamily="34" charset="0"/>
              </a:rPr>
              <a:t>Απρίλιο του </a:t>
            </a:r>
            <a:r>
              <a:rPr lang="el-GR" b="1" dirty="0">
                <a:latin typeface="Arial" panose="020B0604020202020204" pitchFamily="34" charset="0"/>
              </a:rPr>
              <a:t>1770</a:t>
            </a:r>
            <a:r>
              <a:rPr lang="el-GR" dirty="0">
                <a:latin typeface="Arial" panose="020B0604020202020204" pitchFamily="34" charset="0"/>
              </a:rPr>
              <a:t> οι Σφακιανοί με δύο χιλιάδες άνδρες και καλή προετοιμασία χτυπούν τους Οθωμανούς. </a:t>
            </a:r>
            <a:endParaRPr lang="el-GR" dirty="0" smtClean="0">
              <a:latin typeface="Arial" panose="020B0604020202020204" pitchFamily="34" charset="0"/>
            </a:endParaRPr>
          </a:p>
          <a:p>
            <a:r>
              <a:rPr lang="el-GR" dirty="0" smtClean="0">
                <a:latin typeface="Arial" panose="020B0604020202020204" pitchFamily="34" charset="0"/>
              </a:rPr>
              <a:t>Η </a:t>
            </a:r>
            <a:r>
              <a:rPr lang="el-GR" dirty="0">
                <a:latin typeface="Arial" panose="020B0604020202020204" pitchFamily="34" charset="0"/>
              </a:rPr>
              <a:t>πρώτη </a:t>
            </a:r>
            <a:r>
              <a:rPr lang="el-GR" b="1" dirty="0">
                <a:latin typeface="Arial" panose="020B0604020202020204" pitchFamily="34" charset="0"/>
              </a:rPr>
              <a:t>επανάσταση</a:t>
            </a:r>
            <a:r>
              <a:rPr lang="el-GR" dirty="0">
                <a:latin typeface="Arial" panose="020B0604020202020204" pitchFamily="34" charset="0"/>
              </a:rPr>
              <a:t> είχε αρχίσει.</a:t>
            </a:r>
          </a:p>
          <a:p>
            <a:r>
              <a:rPr lang="el-GR" b="1" dirty="0"/>
              <a:t/>
            </a:r>
            <a:br>
              <a:rPr lang="el-GR" b="1" dirty="0"/>
            </a:br>
            <a:r>
              <a:rPr lang="el-GR" b="1" u="sng" dirty="0">
                <a:latin typeface="Arial" panose="020B0604020202020204" pitchFamily="34" charset="0"/>
              </a:rPr>
              <a:t>Ιωάννης Βλάχος ή Δασκαλογιάννης​</a:t>
            </a:r>
            <a:r>
              <a:rPr lang="el-GR" b="1" u="sng" dirty="0" smtClean="0">
                <a:latin typeface="Arial" panose="020B0604020202020204" pitchFamily="34" charset="0"/>
              </a:rPr>
              <a:t>: </a:t>
            </a:r>
            <a:r>
              <a:rPr lang="el-GR" dirty="0" smtClean="0">
                <a:latin typeface="Arial" panose="020B0604020202020204" pitchFamily="34" charset="0"/>
              </a:rPr>
              <a:t>Η </a:t>
            </a:r>
            <a:r>
              <a:rPr lang="el-GR" dirty="0">
                <a:latin typeface="Arial" panose="020B0604020202020204" pitchFamily="34" charset="0"/>
              </a:rPr>
              <a:t>ακριβής ημερομηνία γέννησής του είναι άγνωστη (1722 ή 1730). Γεννήθηκε στην Ανώπολη Σφακίων.</a:t>
            </a:r>
          </a:p>
          <a:p>
            <a:pPr>
              <a:buFont typeface="Arial" panose="020B0604020202020204" pitchFamily="34" charset="0"/>
              <a:buChar char="•"/>
            </a:pPr>
            <a:r>
              <a:rPr lang="el-GR" dirty="0">
                <a:latin typeface="Arial" panose="020B0604020202020204" pitchFamily="34" charset="0"/>
              </a:rPr>
              <a:t>Το όνομά του ήταν Ιωάννης Βλάχος. Έμεινε στην ιστορία ως </a:t>
            </a:r>
            <a:r>
              <a:rPr lang="el-GR" b="1" dirty="0" smtClean="0">
                <a:latin typeface="Arial" panose="020B0604020202020204" pitchFamily="34" charset="0"/>
              </a:rPr>
              <a:t>Δ α σ κ α λ ο γ ι ά ν ν η ς</a:t>
            </a:r>
            <a:r>
              <a:rPr lang="el-GR" b="1" dirty="0">
                <a:latin typeface="Arial" panose="020B0604020202020204" pitchFamily="34" charset="0"/>
              </a:rPr>
              <a:t>.</a:t>
            </a:r>
          </a:p>
          <a:p>
            <a:pPr>
              <a:buFont typeface="Arial" panose="020B0604020202020204" pitchFamily="34" charset="0"/>
              <a:buChar char="•"/>
            </a:pPr>
            <a:r>
              <a:rPr lang="el-GR" dirty="0">
                <a:latin typeface="Arial" panose="020B0604020202020204" pitchFamily="34" charset="0"/>
              </a:rPr>
              <a:t>Ήταν από τους πλέον πολυταξιδεμένους και μορφωμένους Σφακιανούς.</a:t>
            </a:r>
          </a:p>
          <a:p>
            <a:pPr>
              <a:buFont typeface="Arial" panose="020B0604020202020204" pitchFamily="34" charset="0"/>
              <a:buChar char="•"/>
            </a:pPr>
            <a:r>
              <a:rPr lang="el-GR" dirty="0">
                <a:latin typeface="Arial" panose="020B0604020202020204" pitchFamily="34" charset="0"/>
              </a:rPr>
              <a:t>Είχε στην κατοχή του τέσσερα τρικάταρτα καράβια κι ο ίδιος ταξίδευε με αυτά στα λιμάνια της Μεσογείου και της Μαύρης Θάλασσας.</a:t>
            </a:r>
          </a:p>
          <a:p>
            <a:pPr>
              <a:buFont typeface="Arial" panose="020B0604020202020204" pitchFamily="34" charset="0"/>
              <a:buChar char="•"/>
            </a:pPr>
            <a:r>
              <a:rPr lang="el-GR" dirty="0">
                <a:latin typeface="Arial" panose="020B0604020202020204" pitchFamily="34" charset="0"/>
              </a:rPr>
              <a:t>​Ο Δασκαλογιάννης γυρνά στα Σφακιά γεμάτος όνειρα και ενθουσιασμό για την απελευθέρωση του τόπου του και δεν δυσκολεύεται καθόλου να εμψυχώσει τους συμπατριώτες του, καθώς  έχει φυσικό ηγετικό χάρισμα. </a:t>
            </a:r>
          </a:p>
          <a:p>
            <a:pPr>
              <a:buFont typeface="Arial" panose="020B0604020202020204" pitchFamily="34" charset="0"/>
              <a:buChar char="•"/>
            </a:pPr>
            <a:r>
              <a:rPr lang="el-GR" dirty="0">
                <a:latin typeface="Arial" panose="020B0604020202020204" pitchFamily="34" charset="0"/>
              </a:rPr>
              <a:t>Ο ρωσικός στόλος δεν έπλευσε προς τη Κρήτη όπως είχε συμφωνηθεί.</a:t>
            </a:r>
          </a:p>
          <a:p>
            <a:pPr>
              <a:buFont typeface="Arial" panose="020B0604020202020204" pitchFamily="34" charset="0"/>
              <a:buChar char="•"/>
            </a:pPr>
            <a:r>
              <a:rPr lang="el-GR" dirty="0">
                <a:latin typeface="Arial" panose="020B0604020202020204" pitchFamily="34" charset="0"/>
              </a:rPr>
              <a:t>​Ο Δασκαλογιάννης όμως  αποφάσισε να κηρύξει την επανάσταση με 1.300 άνδρες και με την ελπίδα ότι η ενέργειά του θα προκαλούσε γενικό ξεσηκωμό.</a:t>
            </a:r>
          </a:p>
          <a:p>
            <a:pPr>
              <a:buFont typeface="Arial" panose="020B0604020202020204" pitchFamily="34" charset="0"/>
              <a:buChar char="•"/>
            </a:pPr>
            <a:r>
              <a:rPr lang="el-GR" dirty="0">
                <a:latin typeface="Arial" panose="020B0604020202020204" pitchFamily="34" charset="0"/>
              </a:rPr>
              <a:t>Η συνέχεια όμως τον διέψευσε και, αναγκάστηκε να παραδοθεί πιστεύοντας στην υπόσχεση των Τούρκων ότι θα σταματούσαν τις σφαγές και θα έδιναν αμνηστία.</a:t>
            </a:r>
          </a:p>
          <a:p>
            <a:r>
              <a:rPr lang="el-GR" dirty="0">
                <a:latin typeface="Arial" panose="020B0604020202020204" pitchFamily="34" charset="0"/>
              </a:rPr>
              <a:t>Τον έγδαραν όμως ζωντανό στις 17 Ιουνίου 1771 στην πλατεία Ατ Μεϊντάν του Ηρακλείου μπροστά στο πλήθος.</a:t>
            </a:r>
            <a:endParaRPr lang="el-GR" dirty="0"/>
          </a:p>
        </p:txBody>
      </p:sp>
    </p:spTree>
    <p:extLst>
      <p:ext uri="{BB962C8B-B14F-4D97-AF65-F5344CB8AC3E}">
        <p14:creationId xmlns:p14="http://schemas.microsoft.com/office/powerpoint/2010/main" val="3514490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4744" y="696686"/>
            <a:ext cx="9470570" cy="563879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260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9489" y="187380"/>
            <a:ext cx="10964426" cy="6370975"/>
          </a:xfrm>
          <a:prstGeom prst="rect">
            <a:avLst/>
          </a:prstGeom>
          <a:solidFill>
            <a:schemeClr val="bg1"/>
          </a:solidFill>
          <a:ln>
            <a:solidFill>
              <a:schemeClr val="accent1"/>
            </a:solidFill>
          </a:ln>
        </p:spPr>
        <p:txBody>
          <a:bodyPr wrap="square">
            <a:spAutoFit/>
          </a:bodyPr>
          <a:lstStyle/>
          <a:p>
            <a:pPr algn="ctr"/>
            <a:r>
              <a:rPr lang="el-GR" sz="2400" b="1" dirty="0">
                <a:latin typeface="Arial" panose="020B0604020202020204" pitchFamily="34" charset="0"/>
              </a:rPr>
              <a:t>Ιστορικά γεγονότα περιόδου 1824-1856</a:t>
            </a:r>
            <a:r>
              <a:rPr lang="el-GR" sz="2400" b="1" dirty="0" smtClean="0">
                <a:latin typeface="Arial" panose="020B0604020202020204" pitchFamily="34" charset="0"/>
              </a:rPr>
              <a:t>:</a:t>
            </a:r>
          </a:p>
          <a:p>
            <a:pPr>
              <a:buFont typeface="Arial" panose="020B0604020202020204" pitchFamily="34" charset="0"/>
              <a:buChar char="•"/>
            </a:pPr>
            <a:endParaRPr lang="el-GR" sz="2400" b="1" u="sng" dirty="0">
              <a:latin typeface="Arial" panose="020B0604020202020204" pitchFamily="34" charset="0"/>
            </a:endParaRPr>
          </a:p>
          <a:p>
            <a:pPr>
              <a:buFont typeface="Arial" panose="020B0604020202020204" pitchFamily="34" charset="0"/>
              <a:buChar char="•"/>
            </a:pPr>
            <a:r>
              <a:rPr lang="el-GR" sz="2400" b="1" dirty="0" smtClean="0">
                <a:latin typeface="Arial" panose="020B0604020202020204" pitchFamily="34" charset="0"/>
              </a:rPr>
              <a:t>1824</a:t>
            </a:r>
            <a:r>
              <a:rPr lang="el-GR" sz="2400" b="1" dirty="0">
                <a:latin typeface="Arial" panose="020B0604020202020204" pitchFamily="34" charset="0"/>
              </a:rPr>
              <a:t>: </a:t>
            </a:r>
            <a:r>
              <a:rPr lang="el-GR" sz="2400" u="sng" dirty="0">
                <a:latin typeface="Arial" panose="020B0604020202020204" pitchFamily="34" charset="0"/>
              </a:rPr>
              <a:t>σύμπραξη τουρκοαιγυπτιακού στρατού και στόλου</a:t>
            </a:r>
            <a:r>
              <a:rPr lang="el-GR" sz="2400" dirty="0">
                <a:latin typeface="Arial" panose="020B0604020202020204" pitchFamily="34" charset="0"/>
              </a:rPr>
              <a:t> με σκοπό την επανάκτηση των επαναστατημένων περιοχών της Πελοποννήσου και της Στερεάς Ελλάδας, καθώς και την καταστολή των επαναστάσεων στην Κρήτη.  </a:t>
            </a:r>
          </a:p>
          <a:p>
            <a:pPr>
              <a:buFont typeface="Arial" panose="020B0604020202020204" pitchFamily="34" charset="0"/>
              <a:buChar char="•"/>
            </a:pPr>
            <a:r>
              <a:rPr lang="el-GR" sz="2400" b="1" dirty="0">
                <a:latin typeface="Arial" panose="020B0604020202020204" pitchFamily="34" charset="0"/>
              </a:rPr>
              <a:t>1830-1840</a:t>
            </a:r>
            <a:r>
              <a:rPr lang="el-GR" sz="2400" dirty="0">
                <a:latin typeface="Arial" panose="020B0604020202020204" pitchFamily="34" charset="0"/>
              </a:rPr>
              <a:t> </a:t>
            </a:r>
            <a:r>
              <a:rPr lang="el-GR" sz="2400" u="sng" dirty="0">
                <a:latin typeface="Arial" panose="020B0604020202020204" pitchFamily="34" charset="0"/>
              </a:rPr>
              <a:t>Αιγυπτιακή Κυριαρχία:</a:t>
            </a:r>
            <a:r>
              <a:rPr lang="el-GR" sz="2400" dirty="0">
                <a:latin typeface="Arial" panose="020B0604020202020204" pitchFamily="34" charset="0"/>
              </a:rPr>
              <a:t> η Κρήτη παραχωρείται ως αντάλλαγμα από τον Σουλτάνο στον Μωχάμετ Άλη της Αιγύπτου. </a:t>
            </a:r>
          </a:p>
          <a:p>
            <a:pPr>
              <a:buFont typeface="Arial" panose="020B0604020202020204" pitchFamily="34" charset="0"/>
              <a:buChar char="•"/>
            </a:pPr>
            <a:r>
              <a:rPr lang="el-GR" sz="2400" u="sng" dirty="0">
                <a:latin typeface="Arial" panose="020B0604020202020204" pitchFamily="34" charset="0"/>
              </a:rPr>
              <a:t>Χάτι Χουμαγιούν</a:t>
            </a:r>
            <a:r>
              <a:rPr lang="el-GR" sz="2400" b="1" dirty="0">
                <a:latin typeface="Arial" panose="020B0604020202020204" pitchFamily="34" charset="0"/>
              </a:rPr>
              <a:t> 1856</a:t>
            </a:r>
            <a:r>
              <a:rPr lang="el-GR" sz="2400" dirty="0">
                <a:latin typeface="Arial" panose="020B0604020202020204" pitchFamily="34" charset="0"/>
              </a:rPr>
              <a:t>: Το 1839 με τη συνθήκη Χάτι Σερίφ και το 1856 με τη συνθήκη </a:t>
            </a:r>
            <a:r>
              <a:rPr lang="el-GR" sz="2400" dirty="0">
                <a:latin typeface="Arial" panose="020B0604020202020204" pitchFamily="34" charset="0"/>
                <a:hlinkClick r:id="rId2"/>
              </a:rPr>
              <a:t>Χάτι Χουμαγιούν</a:t>
            </a:r>
            <a:r>
              <a:rPr lang="el-GR" sz="2400" dirty="0">
                <a:latin typeface="Arial" panose="020B0604020202020204" pitchFamily="34" charset="0"/>
              </a:rPr>
              <a:t> δημιουργήθηκε ένα προστατευτικό πλαίσιο για τις μειονότητες για να εξασφαλίσει δικαιώματα για ισότιμη μεταχείριση, ίση απονομή δικαιοσύνης κ.ά. Το Χάτι Χουμαγιούν χαρακτηρίστηκε η </a:t>
            </a:r>
            <a:endParaRPr lang="el-GR" sz="2400" dirty="0" smtClean="0">
              <a:latin typeface="Arial" panose="020B0604020202020204" pitchFamily="34" charset="0"/>
            </a:endParaRPr>
          </a:p>
          <a:p>
            <a:r>
              <a:rPr lang="el-GR" sz="2400" b="1" dirty="0" smtClean="0">
                <a:latin typeface="Arial" panose="020B0604020202020204" pitchFamily="34" charset="0"/>
              </a:rPr>
              <a:t>M a g n a    C a r t a </a:t>
            </a:r>
            <a:r>
              <a:rPr lang="el-GR" sz="2400" dirty="0">
                <a:latin typeface="Arial" panose="020B0604020202020204" pitchFamily="34" charset="0"/>
              </a:rPr>
              <a:t>της Τουρκίας. </a:t>
            </a:r>
            <a:endParaRPr lang="el-GR" sz="2400" dirty="0" smtClean="0">
              <a:latin typeface="Arial" panose="020B0604020202020204" pitchFamily="34" charset="0"/>
            </a:endParaRPr>
          </a:p>
          <a:p>
            <a:r>
              <a:rPr lang="el-GR" sz="2400" dirty="0" smtClean="0">
                <a:latin typeface="Arial" panose="020B0604020202020204" pitchFamily="34" charset="0"/>
              </a:rPr>
              <a:t>Παρ</a:t>
            </a:r>
            <a:r>
              <a:rPr lang="el-GR" sz="2400" dirty="0">
                <a:latin typeface="Arial" panose="020B0604020202020204" pitchFamily="34" charset="0"/>
              </a:rPr>
              <a:t>' όλο που οι διατάξεις των συνθηκών αυτών περί θρησκευτικών ελευθεριών παραβιάζονταν συστηματικά, οι θρησκευτικές και εθνικές μειονότητες (μεταξύ των οποίων και η Ελληνική) </a:t>
            </a:r>
            <a:r>
              <a:rPr lang="el-GR" sz="2400" b="1" dirty="0">
                <a:latin typeface="Arial" panose="020B0604020202020204" pitchFamily="34" charset="0"/>
              </a:rPr>
              <a:t>επωφελήθηκαν</a:t>
            </a:r>
            <a:r>
              <a:rPr lang="el-GR" sz="2400" dirty="0">
                <a:latin typeface="Arial" panose="020B0604020202020204" pitchFamily="34" charset="0"/>
              </a:rPr>
              <a:t> και προχώρησαν </a:t>
            </a:r>
            <a:r>
              <a:rPr lang="el-GR" sz="2400" u="sng" dirty="0">
                <a:latin typeface="Arial" panose="020B0604020202020204" pitchFamily="34" charset="0"/>
              </a:rPr>
              <a:t>σε μαζική ίδρυση σχολείων, ναών και άλλων ιδρυμάτων. </a:t>
            </a:r>
            <a:endParaRPr lang="el-GR" sz="2400" u="sng" dirty="0" smtClean="0">
              <a:latin typeface="Arial" panose="020B0604020202020204" pitchFamily="34" charset="0"/>
            </a:endParaRPr>
          </a:p>
          <a:p>
            <a:endParaRPr lang="el-GR" sz="2400" b="0" i="0" u="sng" dirty="0">
              <a:effectLst/>
              <a:latin typeface="Arial" panose="020B0604020202020204" pitchFamily="34" charset="0"/>
            </a:endParaRPr>
          </a:p>
        </p:txBody>
      </p:sp>
    </p:spTree>
    <p:extLst>
      <p:ext uri="{BB962C8B-B14F-4D97-AF65-F5344CB8AC3E}">
        <p14:creationId xmlns:p14="http://schemas.microsoft.com/office/powerpoint/2010/main" val="4289300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238" y="197346"/>
            <a:ext cx="11561885" cy="6247864"/>
          </a:xfrm>
          <a:prstGeom prst="rect">
            <a:avLst/>
          </a:prstGeom>
          <a:solidFill>
            <a:schemeClr val="bg1"/>
          </a:solidFill>
          <a:ln>
            <a:solidFill>
              <a:schemeClr val="accent1"/>
            </a:solidFill>
          </a:ln>
        </p:spPr>
        <p:txBody>
          <a:bodyPr wrap="square">
            <a:spAutoFit/>
          </a:bodyPr>
          <a:lstStyle/>
          <a:p>
            <a:r>
              <a:rPr lang="el-GR" sz="2000" b="1" dirty="0">
                <a:latin typeface="Arial" panose="020B0604020202020204" pitchFamily="34" charset="0"/>
              </a:rPr>
              <a:t>Β. ​Κρητική Επανάσταση </a:t>
            </a:r>
            <a:r>
              <a:rPr lang="el-GR" sz="2000" b="1" dirty="0" smtClean="0">
                <a:latin typeface="Arial" panose="020B0604020202020204" pitchFamily="34" charset="0"/>
              </a:rPr>
              <a:t>1866-1868</a:t>
            </a:r>
          </a:p>
          <a:p>
            <a:r>
              <a:rPr lang="el-GR" sz="2000" b="1" dirty="0">
                <a:latin typeface="Arial" panose="020B0604020202020204" pitchFamily="34" charset="0"/>
              </a:rPr>
              <a:t/>
            </a:r>
            <a:br>
              <a:rPr lang="el-GR" sz="2000" b="1" dirty="0">
                <a:latin typeface="Arial" panose="020B0604020202020204" pitchFamily="34" charset="0"/>
              </a:rPr>
            </a:br>
            <a:r>
              <a:rPr lang="el-GR" sz="2000" b="1" u="sng" dirty="0">
                <a:latin typeface="Arial" panose="020B0604020202020204" pitchFamily="34" charset="0"/>
              </a:rPr>
              <a:t>Αρκάδι 1866: </a:t>
            </a:r>
            <a:r>
              <a:rPr lang="el-GR" sz="2000" dirty="0">
                <a:latin typeface="Arial" panose="020B0604020202020204" pitchFamily="34" charset="0"/>
              </a:rPr>
              <a:t>Ο τουρκικός ζυγός στο νησί της Κρήτης μετρούσε ήδη διακόσια πενήντα χρόνια όταν μετά από συνεχιζόμενους ξεσηκωμούς-Κρήτες επαναστάτες άρχισαν να συγκεντρώνονται στο </a:t>
            </a:r>
            <a:r>
              <a:rPr lang="el-GR" sz="2000" b="1" dirty="0">
                <a:latin typeface="Arial" panose="020B0604020202020204" pitchFamily="34" charset="0"/>
              </a:rPr>
              <a:t>Αρκάδι</a:t>
            </a:r>
            <a:r>
              <a:rPr lang="el-GR" sz="2000" dirty="0">
                <a:latin typeface="Arial" panose="020B0604020202020204" pitchFamily="34" charset="0"/>
              </a:rPr>
              <a:t> από τον Μάιος του 1866</a:t>
            </a:r>
            <a:r>
              <a:rPr lang="el-GR" sz="2000" dirty="0" smtClean="0">
                <a:latin typeface="Arial" panose="020B0604020202020204" pitchFamily="34" charset="0"/>
              </a:rPr>
              <a:t>.</a:t>
            </a:r>
          </a:p>
          <a:p>
            <a:endParaRPr lang="el-GR" sz="2000" dirty="0">
              <a:latin typeface="Arial" panose="020B0604020202020204" pitchFamily="34" charset="0"/>
            </a:endParaRPr>
          </a:p>
          <a:p>
            <a:pPr>
              <a:buFont typeface="Arial" panose="020B0604020202020204" pitchFamily="34" charset="0"/>
              <a:buChar char="•"/>
            </a:pPr>
            <a:r>
              <a:rPr lang="el-GR" sz="2000" dirty="0">
                <a:latin typeface="Arial" panose="020B0604020202020204" pitchFamily="34" charset="0"/>
              </a:rPr>
              <a:t>Η </a:t>
            </a:r>
            <a:r>
              <a:rPr lang="el-GR" sz="2000" b="1" dirty="0">
                <a:latin typeface="Arial" panose="020B0604020202020204" pitchFamily="34" charset="0"/>
              </a:rPr>
              <a:t>μονή Αρκαδίου </a:t>
            </a:r>
            <a:r>
              <a:rPr lang="el-GR" sz="2000" dirty="0">
                <a:latin typeface="Arial" panose="020B0604020202020204" pitchFamily="34" charset="0"/>
              </a:rPr>
              <a:t>από την πρώτη στιγμή της Επανάστασης υπήρξε το επίκεντρο των αγώνων λόγω της σπουδαίας στρατηγικής της σημασίας. Οι Τούρκοι ζήτησαν από τον ηγούμενο Γαβριήλ Μαρινάκη να διώξει την Επαναστατική Επιτροπή από το μοναστήρι με την απειλή ότι θα το καταστρέψουν αλλά ο ηγούμενος αρνήθηκε. </a:t>
            </a:r>
            <a:endParaRPr lang="el-GR" sz="2000" dirty="0" smtClean="0">
              <a:latin typeface="Arial" panose="020B0604020202020204" pitchFamily="34" charset="0"/>
            </a:endParaRPr>
          </a:p>
          <a:p>
            <a:endParaRPr lang="el-GR" sz="2000" dirty="0">
              <a:latin typeface="Arial" panose="020B0604020202020204" pitchFamily="34" charset="0"/>
            </a:endParaRPr>
          </a:p>
          <a:p>
            <a:pPr>
              <a:buFont typeface="Arial" panose="020B0604020202020204" pitchFamily="34" charset="0"/>
              <a:buChar char="•"/>
            </a:pPr>
            <a:r>
              <a:rPr lang="el-GR" sz="2000" dirty="0">
                <a:latin typeface="Arial" panose="020B0604020202020204" pitchFamily="34" charset="0"/>
              </a:rPr>
              <a:t>Τη δεύτερη όμως ημέρα η εξωτερική γραμμή άμυνας διασπάται, σκοτώνεται ο Ηγούμενος Γαβριήλ και οι Τούρκοι εισέρχονται στον περίβολο της Μονής. Εξαντλημένοι και με βέβαιη την αιχμαλωσία και όλα τα συνακόλουθα, ο Κωνσταντίνος Γιαμπουδάκης, από το χωριό </a:t>
            </a:r>
            <a:r>
              <a:rPr lang="el-GR" sz="2000" dirty="0" smtClean="0">
                <a:latin typeface="Arial" panose="020B0604020202020204" pitchFamily="34" charset="0"/>
              </a:rPr>
              <a:t>Άδελε </a:t>
            </a:r>
            <a:r>
              <a:rPr lang="el-GR" sz="2000" dirty="0">
                <a:latin typeface="Arial" panose="020B0604020202020204" pitchFamily="34" charset="0"/>
              </a:rPr>
              <a:t>Ρεθύμνου, κλείνεται μαζί με άλλους πολεμιστές και γυναικόπαιδα στην πυριτιδαποθήκη</a:t>
            </a:r>
            <a:r>
              <a:rPr lang="el-GR" sz="2000" dirty="0" smtClean="0">
                <a:latin typeface="Arial" panose="020B0604020202020204" pitchFamily="34" charset="0"/>
              </a:rPr>
              <a:t>.</a:t>
            </a:r>
          </a:p>
          <a:p>
            <a:endParaRPr lang="el-GR" sz="2000" dirty="0">
              <a:latin typeface="Arial" panose="020B0604020202020204" pitchFamily="34" charset="0"/>
            </a:endParaRPr>
          </a:p>
          <a:p>
            <a:pPr>
              <a:buFont typeface="Arial" panose="020B0604020202020204" pitchFamily="34" charset="0"/>
              <a:buChar char="•"/>
            </a:pPr>
            <a:r>
              <a:rPr lang="el-GR" sz="2000" dirty="0">
                <a:latin typeface="Arial" panose="020B0604020202020204" pitchFamily="34" charset="0"/>
              </a:rPr>
              <a:t>Η πυροδότηση των βαρελιών με το μπαρούτι προκάλεσε την </a:t>
            </a:r>
            <a:r>
              <a:rPr lang="el-GR" sz="2000" b="1" dirty="0">
                <a:latin typeface="Arial" panose="020B0604020202020204" pitchFamily="34" charset="0"/>
              </a:rPr>
              <a:t>καταστροφή της Μονής</a:t>
            </a:r>
            <a:r>
              <a:rPr lang="el-GR" sz="2000" dirty="0">
                <a:latin typeface="Arial" panose="020B0604020202020204" pitchFamily="34" charset="0"/>
              </a:rPr>
              <a:t> και το θάνατο πολλών Ελλήνων αλλά και περίπου Τούρκων εισβολέων. Ο κρότος λέγεται ότι ακούστηκε μέχρι το </a:t>
            </a:r>
            <a:r>
              <a:rPr lang="el-GR" sz="2000" dirty="0">
                <a:latin typeface="Arial" panose="020B0604020202020204" pitchFamily="34" charset="0"/>
                <a:hlinkClick r:id="rId2"/>
              </a:rPr>
              <a:t>Ηράκλειο</a:t>
            </a:r>
            <a:r>
              <a:rPr lang="el-GR" sz="2000" dirty="0">
                <a:latin typeface="Arial" panose="020B0604020202020204" pitchFamily="34" charset="0"/>
              </a:rPr>
              <a:t>. </a:t>
            </a:r>
            <a:endParaRPr lang="el-GR" sz="2000" dirty="0" smtClean="0">
              <a:latin typeface="Arial" panose="020B0604020202020204" pitchFamily="34" charset="0"/>
            </a:endParaRPr>
          </a:p>
          <a:p>
            <a:endParaRPr lang="el-GR" sz="2000" b="0" i="0" dirty="0">
              <a:effectLst/>
              <a:latin typeface="Arial" panose="020B0604020202020204" pitchFamily="34" charset="0"/>
            </a:endParaRPr>
          </a:p>
        </p:txBody>
      </p:sp>
    </p:spTree>
    <p:extLst>
      <p:ext uri="{BB962C8B-B14F-4D97-AF65-F5344CB8AC3E}">
        <p14:creationId xmlns:p14="http://schemas.microsoft.com/office/powerpoint/2010/main" val="398404688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50</TotalTime>
  <Words>170</Words>
  <Application>Microsoft Office PowerPoint</Application>
  <PresentationFormat>Widescreen</PresentationFormat>
  <Paragraphs>126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ΤΑΣΙΟΠΟΥΛΟΥ</dc:creator>
  <cp:lastModifiedBy>huawei</cp:lastModifiedBy>
  <cp:revision>7</cp:revision>
  <dcterms:created xsi:type="dcterms:W3CDTF">2023-09-03T00:42:32Z</dcterms:created>
  <dcterms:modified xsi:type="dcterms:W3CDTF">2023-09-03T21:31:46Z</dcterms:modified>
</cp:coreProperties>
</file>