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58" r:id="rId4"/>
    <p:sldId id="260" r:id="rId5"/>
    <p:sldId id="262" r:id="rId6"/>
    <p:sldId id="263" r:id="rId7"/>
    <p:sldId id="261"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66505DF6-4809-476E-8A8C-6AF85355163A}" type="datetimeFigureOut">
              <a:rPr lang="el-GR" smtClean="0"/>
              <a:pPr/>
              <a:t>16/11/2025</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303A20F1-504A-4133-A89D-FB140218EF02}"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66505DF6-4809-476E-8A8C-6AF85355163A}" type="datetimeFigureOut">
              <a:rPr lang="el-GR" smtClean="0"/>
              <a:pPr/>
              <a:t>16/11/2025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303A20F1-504A-4133-A89D-FB140218EF0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66505DF6-4809-476E-8A8C-6AF85355163A}" type="datetimeFigureOut">
              <a:rPr lang="el-GR" smtClean="0"/>
              <a:pPr/>
              <a:t>16/11/2025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303A20F1-504A-4133-A89D-FB140218EF0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66505DF6-4809-476E-8A8C-6AF85355163A}" type="datetimeFigureOut">
              <a:rPr lang="el-GR" smtClean="0"/>
              <a:pPr/>
              <a:t>16/11/2025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303A20F1-504A-4133-A89D-FB140218EF0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66505DF6-4809-476E-8A8C-6AF85355163A}" type="datetimeFigureOut">
              <a:rPr lang="el-GR" smtClean="0"/>
              <a:pPr/>
              <a:t>16/11/2025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303A20F1-504A-4133-A89D-FB140218EF02}"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66505DF6-4809-476E-8A8C-6AF85355163A}" type="datetimeFigureOut">
              <a:rPr lang="el-GR" smtClean="0"/>
              <a:pPr/>
              <a:t>16/11/2025</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303A20F1-504A-4133-A89D-FB140218EF0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66505DF6-4809-476E-8A8C-6AF85355163A}" type="datetimeFigureOut">
              <a:rPr lang="el-GR" smtClean="0"/>
              <a:pPr/>
              <a:t>16/11/2025</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303A20F1-504A-4133-A89D-FB140218EF02}"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66505DF6-4809-476E-8A8C-6AF85355163A}" type="datetimeFigureOut">
              <a:rPr lang="el-GR" smtClean="0"/>
              <a:pPr/>
              <a:t>16/11/2025</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303A20F1-504A-4133-A89D-FB140218EF0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66505DF6-4809-476E-8A8C-6AF85355163A}" type="datetimeFigureOut">
              <a:rPr lang="el-GR" smtClean="0"/>
              <a:pPr/>
              <a:t>16/11/2025</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303A20F1-504A-4133-A89D-FB140218EF02}"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66505DF6-4809-476E-8A8C-6AF85355163A}" type="datetimeFigureOut">
              <a:rPr lang="el-GR" smtClean="0"/>
              <a:pPr/>
              <a:t>16/11/2025</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303A20F1-504A-4133-A89D-FB140218EF0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66505DF6-4809-476E-8A8C-6AF85355163A}" type="datetimeFigureOut">
              <a:rPr lang="el-GR" smtClean="0"/>
              <a:pPr/>
              <a:t>16/11/2025</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303A20F1-504A-4133-A89D-FB140218EF02}"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6505DF6-4809-476E-8A8C-6AF85355163A}" type="datetimeFigureOut">
              <a:rPr lang="el-GR" smtClean="0"/>
              <a:pPr/>
              <a:t>16/11/2025</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03A20F1-504A-4133-A89D-FB140218EF02}"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b="1" dirty="0" smtClean="0"/>
              <a:t>ΗΛΕΚΤΡΙΣΜΟΣ</a:t>
            </a:r>
            <a:endParaRPr lang="el-GR" b="1" dirty="0"/>
          </a:p>
        </p:txBody>
      </p:sp>
      <p:sp>
        <p:nvSpPr>
          <p:cNvPr id="3" name="2 - Υπότιτλος"/>
          <p:cNvSpPr>
            <a:spLocks noGrp="1"/>
          </p:cNvSpPr>
          <p:nvPr>
            <p:ph type="subTitle" idx="1"/>
          </p:nvPr>
        </p:nvSpPr>
        <p:spPr/>
        <p:txBody>
          <a:bodyPr>
            <a:normAutofit/>
          </a:bodyPr>
          <a:lstStyle/>
          <a:p>
            <a:r>
              <a:rPr lang="el-GR" sz="2800" b="1" dirty="0" smtClean="0"/>
              <a:t>Αγωγοί και Μονωτές</a:t>
            </a:r>
            <a:endParaRPr lang="el-GR" sz="28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778098"/>
          </a:xfrm>
        </p:spPr>
        <p:txBody>
          <a:bodyPr>
            <a:normAutofit fontScale="90000"/>
          </a:bodyPr>
          <a:lstStyle/>
          <a:p>
            <a:r>
              <a:rPr lang="el-GR" dirty="0" smtClean="0">
                <a:solidFill>
                  <a:srgbClr val="0070C0"/>
                </a:solidFill>
              </a:rPr>
              <a:t>Ποιους ονομάζουμε αγωγούς και </a:t>
            </a:r>
            <a:endParaRPr lang="el-GR" dirty="0">
              <a:solidFill>
                <a:srgbClr val="0070C0"/>
              </a:solidFill>
            </a:endParaRPr>
          </a:p>
        </p:txBody>
      </p:sp>
      <p:pic>
        <p:nvPicPr>
          <p:cNvPr id="4" name="3 - Θέση περιεχομένου" descr="Atom"/>
          <p:cNvPicPr>
            <a:picLocks noGrp="1"/>
          </p:cNvPicPr>
          <p:nvPr>
            <p:ph idx="1"/>
          </p:nvPr>
        </p:nvPicPr>
        <p:blipFill>
          <a:blip r:embed="rId2" cstate="print"/>
          <a:srcRect/>
          <a:stretch>
            <a:fillRect/>
          </a:stretch>
        </p:blipFill>
        <p:spPr bwMode="auto">
          <a:xfrm>
            <a:off x="7074272" y="4300536"/>
            <a:ext cx="2016000" cy="1836000"/>
          </a:xfrm>
          <a:prstGeom prst="rect">
            <a:avLst/>
          </a:prstGeom>
          <a:noFill/>
          <a:ln w="9525">
            <a:noFill/>
            <a:miter lim="800000"/>
            <a:headEnd/>
            <a:tailEnd/>
          </a:ln>
        </p:spPr>
      </p:pic>
      <p:sp>
        <p:nvSpPr>
          <p:cNvPr id="5" name="4 - Ορθογώνιο"/>
          <p:cNvSpPr/>
          <p:nvPr/>
        </p:nvSpPr>
        <p:spPr>
          <a:xfrm>
            <a:off x="1187624" y="1092126"/>
            <a:ext cx="7632848" cy="5693866"/>
          </a:xfrm>
          <a:prstGeom prst="rect">
            <a:avLst/>
          </a:prstGeom>
        </p:spPr>
        <p:txBody>
          <a:bodyPr wrap="square">
            <a:spAutoFit/>
          </a:bodyPr>
          <a:lstStyle/>
          <a:p>
            <a:pPr>
              <a:buFont typeface="Arial" pitchFamily="34" charset="0"/>
              <a:buChar char="•"/>
            </a:pPr>
            <a:r>
              <a:rPr lang="el-GR" sz="2800" dirty="0"/>
              <a:t>Τα ελεύθερα ηλεκτρόνια δεν κινούνται με την ίδια ευκολία σε όλα τα υλικά. Η ροή των ελεύθερων ηλεκτρονίων είναι σε άλλα υλικά ευκολότερη και σε άλλα δυσκολότερη. </a:t>
            </a:r>
            <a:endParaRPr lang="el-GR" sz="2800" dirty="0" smtClean="0"/>
          </a:p>
          <a:p>
            <a:pPr>
              <a:buFont typeface="Arial" pitchFamily="34" charset="0"/>
              <a:buChar char="•"/>
            </a:pPr>
            <a:r>
              <a:rPr lang="el-GR" sz="2800" dirty="0" smtClean="0"/>
              <a:t>Τα </a:t>
            </a:r>
            <a:r>
              <a:rPr lang="el-GR" sz="2800" dirty="0"/>
              <a:t>υλικά, μέσα από τα οποία τα ελεύθερα ηλεκτρόνια ρέουν εύκολα, ονομάζονται αγωγοί. Αγωγοί είναι όλα τα μέταλλα, όπως ο σίδηρος, το αλουμίνιο, ο χαλκός και άλλα. Αγωγός είναι και ο γραφίτης</a:t>
            </a:r>
            <a:r>
              <a:rPr lang="el-GR" sz="2800" dirty="0" smtClean="0"/>
              <a:t>.</a:t>
            </a:r>
          </a:p>
          <a:p>
            <a:pPr>
              <a:buFont typeface="Arial" pitchFamily="34" charset="0"/>
              <a:buChar char="•"/>
            </a:pPr>
            <a:r>
              <a:rPr lang="el-GR" sz="2800" dirty="0" smtClean="0"/>
              <a:t>Το ανθρώπινο σώμα είναι αγωγός του ηλεκτρικού ρεύματος. Η ροή του ηλεκτρικού ρεύματος μέσα από το σώμα μας είναι πολύ επικίνδυνη.</a:t>
            </a:r>
            <a:endParaRPr lang="el-GR"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a:t>
            </a:r>
            <a:r>
              <a:rPr lang="el-GR" dirty="0" smtClean="0">
                <a:solidFill>
                  <a:srgbClr val="0070C0"/>
                </a:solidFill>
              </a:rPr>
              <a:t>ποιους μονωτές;</a:t>
            </a:r>
            <a:endParaRPr lang="el-GR" dirty="0">
              <a:solidFill>
                <a:srgbClr val="0070C0"/>
              </a:solidFill>
            </a:endParaRPr>
          </a:p>
        </p:txBody>
      </p:sp>
      <p:sp>
        <p:nvSpPr>
          <p:cNvPr id="5" name="4 - Θέση περιεχομένου"/>
          <p:cNvSpPr>
            <a:spLocks noGrp="1"/>
          </p:cNvSpPr>
          <p:nvPr>
            <p:ph idx="1"/>
          </p:nvPr>
        </p:nvSpPr>
        <p:spPr/>
        <p:txBody>
          <a:bodyPr>
            <a:normAutofit/>
          </a:bodyPr>
          <a:lstStyle/>
          <a:p>
            <a:r>
              <a:rPr lang="el-GR" sz="2800" dirty="0" smtClean="0"/>
              <a:t>Τα υλικά μέσα από τα οποία δεν είναι δυνατή η ροή των ελεύθερων ηλεκτρονίων ονομάζονται μονωτές. </a:t>
            </a:r>
          </a:p>
          <a:p>
            <a:r>
              <a:rPr lang="el-GR" sz="2800" dirty="0" smtClean="0"/>
              <a:t>Μονωτές είναι το ξύλο, το ύφασμα, το γυαλί, τα πλαστικά και η πορσελάνη</a:t>
            </a:r>
            <a:r>
              <a:rPr lang="el-GR" sz="1800" dirty="0" smtClean="0"/>
              <a:t>. </a:t>
            </a:r>
            <a:endParaRPr lang="el-GR"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rgbClr val="7030A0"/>
                </a:solidFill>
              </a:rPr>
              <a:t>Πού χρησιμοποιούνται;</a:t>
            </a:r>
            <a:endParaRPr lang="el-GR" dirty="0">
              <a:solidFill>
                <a:srgbClr val="7030A0"/>
              </a:solidFill>
            </a:endParaRPr>
          </a:p>
        </p:txBody>
      </p:sp>
      <p:sp>
        <p:nvSpPr>
          <p:cNvPr id="3" name="2 - Θέση περιεχομένου"/>
          <p:cNvSpPr>
            <a:spLocks noGrp="1"/>
          </p:cNvSpPr>
          <p:nvPr>
            <p:ph idx="1"/>
          </p:nvPr>
        </p:nvSpPr>
        <p:spPr/>
        <p:txBody>
          <a:bodyPr>
            <a:normAutofit fontScale="85000" lnSpcReduction="10000"/>
          </a:bodyPr>
          <a:lstStyle/>
          <a:p>
            <a:r>
              <a:rPr lang="el-GR" dirty="0" smtClean="0"/>
              <a:t>Για την κατασκευή των κυκλωμάτων είναι απαραίτητοι τόσο οι αγωγοί όσο και οι μονωτές. </a:t>
            </a:r>
          </a:p>
          <a:p>
            <a:r>
              <a:rPr lang="el-GR" dirty="0" smtClean="0"/>
              <a:t>Οι αγωγοί χρησιμοποιούνται, όταν είναι επιθυμητή η εύκολη ροή των ελεύθερων ηλεκτρονίων, ενώ οι μονωτές χρησιμοποιούνται για την προστασία μας από αυτή.</a:t>
            </a:r>
          </a:p>
          <a:p>
            <a:r>
              <a:rPr lang="el-GR" dirty="0" smtClean="0"/>
              <a:t> Από αγωγούς κατασκευάζεται, λοιπόν, το εσωτερικό των καλωδίων, για να μπορούν να ρέουν τα ελεύθερα ηλεκτρόνια μέσα από αυτά, ενώ οι μονωτές μάς προστατεύουν περιβάλλοντας τους αγωγούς.</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 Εικόνα" descr="C:\Users\DELL\OneDrive\Εικόνες\Screenshots\2025-11-16 (1).png"/>
          <p:cNvPicPr/>
          <p:nvPr/>
        </p:nvPicPr>
        <p:blipFill>
          <a:blip r:embed="rId2" cstate="print"/>
          <a:srcRect l="7865" t="9559" r="6180" b="9559"/>
          <a:stretch>
            <a:fillRect/>
          </a:stretch>
        </p:blipFill>
        <p:spPr bwMode="auto">
          <a:xfrm rot="1642890">
            <a:off x="7527375" y="4929565"/>
            <a:ext cx="1457325" cy="1047750"/>
          </a:xfrm>
          <a:prstGeom prst="rect">
            <a:avLst/>
          </a:prstGeom>
          <a:noFill/>
          <a:ln w="9525">
            <a:noFill/>
            <a:miter lim="800000"/>
            <a:headEnd/>
            <a:tailEnd/>
          </a:ln>
        </p:spPr>
      </p:pic>
      <p:sp>
        <p:nvSpPr>
          <p:cNvPr id="2" name="1 - Τίτλος"/>
          <p:cNvSpPr>
            <a:spLocks noGrp="1"/>
          </p:cNvSpPr>
          <p:nvPr>
            <p:ph type="title"/>
          </p:nvPr>
        </p:nvSpPr>
        <p:spPr>
          <a:xfrm>
            <a:off x="1115616" y="188640"/>
            <a:ext cx="7818072" cy="1008112"/>
          </a:xfrm>
        </p:spPr>
        <p:txBody>
          <a:bodyPr/>
          <a:lstStyle/>
          <a:p>
            <a:pPr algn="ctr"/>
            <a:r>
              <a:rPr lang="el-GR" dirty="0" smtClean="0"/>
              <a:t>Εφαρμογές των αγωγών</a:t>
            </a:r>
            <a:endParaRPr lang="el-GR" dirty="0"/>
          </a:p>
        </p:txBody>
      </p:sp>
      <p:sp>
        <p:nvSpPr>
          <p:cNvPr id="3" name="2 - Θέση περιεχομένου"/>
          <p:cNvSpPr>
            <a:spLocks noGrp="1"/>
          </p:cNvSpPr>
          <p:nvPr>
            <p:ph idx="1"/>
          </p:nvPr>
        </p:nvSpPr>
        <p:spPr>
          <a:xfrm>
            <a:off x="971600" y="1124744"/>
            <a:ext cx="7920880" cy="5472608"/>
          </a:xfrm>
        </p:spPr>
        <p:txBody>
          <a:bodyPr>
            <a:noAutofit/>
          </a:bodyPr>
          <a:lstStyle/>
          <a:p>
            <a:r>
              <a:rPr lang="el-GR" sz="2200" dirty="0" smtClean="0"/>
              <a:t>Οι αγωγοί του ηλεκτρικού ρεύματος είναι απαραίτητοι, όπου είναι επιθυμητή η ροή των ελεύθερων ηλεκτρονίων, στα καλώδια, στο εσωτερικό των ηλεκτρικών συσκευών, στα σύρματα της ΔΕΗ... </a:t>
            </a:r>
            <a:endParaRPr lang="el-GR" sz="2200" dirty="0" smtClean="0"/>
          </a:p>
          <a:p>
            <a:r>
              <a:rPr lang="el-GR" sz="2200" dirty="0" smtClean="0"/>
              <a:t>Η </a:t>
            </a:r>
            <a:r>
              <a:rPr lang="el-GR" sz="2200" dirty="0" smtClean="0"/>
              <a:t>επιλογή του υλικού των αγωγών εξαρτάται από το πόσο εύκολα πρέπει να ρέουν τα ελεύθερα ηλεκτρόνια αλλά και από το κόστος του υλικού. Ο χρυσός και ο άργυρος, για παράδειγμα, είναι πολύ καλοί αγωγοί του ηλεκτρικού ρεύματος. Τα υλικά αυτά χρησιμοποιούνται για την κατασκευή μικρών βυσμάτων, με τα οποία συνδέονται μεταξύ τους ευαίσθητες ηλεκτρικές συσκευές, όπως είναι τα επιστημονικά όργανα μέτρησης ή τα ακριβά ηχητικά συστήματα</a:t>
            </a:r>
            <a:r>
              <a:rPr lang="el-GR" sz="2200" dirty="0" smtClean="0"/>
              <a:t>.</a:t>
            </a:r>
          </a:p>
          <a:p>
            <a:r>
              <a:rPr lang="el-GR" sz="2200" dirty="0" smtClean="0"/>
              <a:t> </a:t>
            </a:r>
            <a:r>
              <a:rPr lang="el-GR" sz="2200" dirty="0" smtClean="0"/>
              <a:t>Είναι προφανές ότι η επιλογή των υλικών αυτών για την κατασκευή μεγαλύτερων καλωδίων είναι οικονομικά ασύμφορη. Στα καλώδια της ΔΕΗ χρησιμοποιείται κυρίως χαλκός και ένα κράμα αλουμινίου. </a:t>
            </a:r>
            <a:endParaRPr lang="el-GR" sz="2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Εικόνα" descr="C:\Users\DELL\OneDrive\Εικόνες\Screenshots\2025-11-16.png"/>
          <p:cNvPicPr/>
          <p:nvPr/>
        </p:nvPicPr>
        <p:blipFill>
          <a:blip r:embed="rId2" cstate="print"/>
          <a:srcRect l="77934" t="12778" b="19444"/>
          <a:stretch>
            <a:fillRect/>
          </a:stretch>
        </p:blipFill>
        <p:spPr bwMode="auto">
          <a:xfrm>
            <a:off x="7943850" y="4797152"/>
            <a:ext cx="1200150" cy="1162050"/>
          </a:xfrm>
          <a:prstGeom prst="rect">
            <a:avLst/>
          </a:prstGeom>
          <a:noFill/>
          <a:ln w="9525">
            <a:noFill/>
            <a:miter lim="800000"/>
            <a:headEnd/>
            <a:tailEnd/>
          </a:ln>
        </p:spPr>
      </p:pic>
      <p:sp>
        <p:nvSpPr>
          <p:cNvPr id="2" name="1 - Τίτλος"/>
          <p:cNvSpPr>
            <a:spLocks noGrp="1"/>
          </p:cNvSpPr>
          <p:nvPr>
            <p:ph type="title"/>
          </p:nvPr>
        </p:nvSpPr>
        <p:spPr>
          <a:xfrm>
            <a:off x="1435608" y="188640"/>
            <a:ext cx="7498080" cy="1008112"/>
          </a:xfrm>
        </p:spPr>
        <p:txBody>
          <a:bodyPr/>
          <a:lstStyle/>
          <a:p>
            <a:pPr algn="ctr"/>
            <a:r>
              <a:rPr lang="el-GR" dirty="0" smtClean="0"/>
              <a:t>Εφαρμογές των μονωτών</a:t>
            </a:r>
            <a:endParaRPr lang="el-GR" dirty="0"/>
          </a:p>
        </p:txBody>
      </p:sp>
      <p:sp>
        <p:nvSpPr>
          <p:cNvPr id="3" name="2 - Θέση περιεχομένου"/>
          <p:cNvSpPr>
            <a:spLocks noGrp="1"/>
          </p:cNvSpPr>
          <p:nvPr>
            <p:ph idx="1"/>
          </p:nvPr>
        </p:nvSpPr>
        <p:spPr>
          <a:xfrm>
            <a:off x="899592" y="1196752"/>
            <a:ext cx="8034096" cy="5472608"/>
          </a:xfrm>
        </p:spPr>
        <p:txBody>
          <a:bodyPr>
            <a:normAutofit fontScale="62500" lnSpcReduction="20000"/>
          </a:bodyPr>
          <a:lstStyle/>
          <a:p>
            <a:r>
              <a:rPr lang="el-GR" dirty="0" smtClean="0"/>
              <a:t>Η πιο διαδεδομένη εφαρμογή των μονωτών είναι η χρήση τους ως περίβλημα των αγωγών. Το περίβλημα των καλωδίων των ηλεκτρικών συσκευών είναι συνήθως διπλό. Κάθε καλώδιο περιβάλλεται από πλαστικό μονωτή, ενώ δύο, τρία ή και περισσότερα καλώδια τοποθετούνται σε δεύτερο πλαστικό περίβλημα, συνήθως λευκό ή μαύρο. Και οι δύο αγωγοί του ηλεκτρικού κυκλώματος δηλαδή βρίσκονται μέσα στο ίδιο καλώδιο. </a:t>
            </a:r>
            <a:endParaRPr lang="el-GR" dirty="0" smtClean="0"/>
          </a:p>
          <a:p>
            <a:r>
              <a:rPr lang="el-GR" dirty="0" smtClean="0"/>
              <a:t>Το </a:t>
            </a:r>
            <a:r>
              <a:rPr lang="el-GR" dirty="0" smtClean="0"/>
              <a:t>εξωτερικό τμήμα μιας πρίζας, επίσης, μονώνεται. Παλιότερα, στις πρίζες χρησιμοποιούνταν το ξύλο και η πορσελάνη. Στις μέρες μας τόσο στις πρίζες όσο και στα φις χρησιμοποιούνται διάφορα συνθετικά υλικά με πολύ καλές μονωτικές ιδιότητες. Όταν στο σπίτι υπάρχουν μικρά παιδιά, η προστασία αυτή δεν είναι αρκετή. Στις πρίζες τότε πρέπει να τοποθετούμε ειδικές προστατευτικές τάπες από μονωτικό υλικό. </a:t>
            </a:r>
            <a:endParaRPr lang="el-GR" dirty="0" smtClean="0"/>
          </a:p>
          <a:p>
            <a:r>
              <a:rPr lang="el-GR" dirty="0" smtClean="0"/>
              <a:t>Η </a:t>
            </a:r>
            <a:r>
              <a:rPr lang="el-GR" dirty="0" smtClean="0"/>
              <a:t>μόνωση έχει ιδιαίτερη σημασία στη στήριξη των αγωγών του δικτύου της ΔΕΗ στις κολόνες. Εκεί χρησιμοποιούνται ειδικά μονωτικά εξαρτήματα από γυαλί ή πορσελάνη. Μονωτικά υλικά χρησιμοποιούνται επίσης στις λαβές των εργαλείων των ηλεκτρολόγων καθώς και στο περίβλημα πολλών ηλεκτρικών συσκευών.</a:t>
            </a:r>
            <a:endParaRPr lang="el-GR" dirty="0"/>
          </a:p>
        </p:txBody>
      </p:sp>
      <p:pic>
        <p:nvPicPr>
          <p:cNvPr id="5" name="4 - Εικόνα" descr="C:\Users\DELL\OneDrive\Εικόνες\Screenshots\2025-11-16.png"/>
          <p:cNvPicPr/>
          <p:nvPr/>
        </p:nvPicPr>
        <p:blipFill>
          <a:blip r:embed="rId2" cstate="print"/>
          <a:srcRect t="27778" r="73204" b="14444"/>
          <a:stretch>
            <a:fillRect/>
          </a:stretch>
        </p:blipFill>
        <p:spPr bwMode="auto">
          <a:xfrm rot="5121115">
            <a:off x="3568" y="2836007"/>
            <a:ext cx="1457325" cy="99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 Εικόνα" descr="C:\Users\DELL\OneDrive\Εικόνες\Screenshots\2025-11-16 (3).png"/>
          <p:cNvPicPr/>
          <p:nvPr/>
        </p:nvPicPr>
        <p:blipFill>
          <a:blip r:embed="rId2" cstate="print"/>
          <a:srcRect l="371" t="5780" r="2055" b="5338"/>
          <a:stretch>
            <a:fillRect/>
          </a:stretch>
        </p:blipFill>
        <p:spPr bwMode="auto">
          <a:xfrm rot="21314175">
            <a:off x="298895" y="72257"/>
            <a:ext cx="1790700" cy="1215390"/>
          </a:xfrm>
          <a:prstGeom prst="rect">
            <a:avLst/>
          </a:prstGeom>
          <a:noFill/>
        </p:spPr>
      </p:pic>
      <p:sp>
        <p:nvSpPr>
          <p:cNvPr id="4" name="3 - Τίτλος"/>
          <p:cNvSpPr>
            <a:spLocks noGrp="1"/>
          </p:cNvSpPr>
          <p:nvPr>
            <p:ph type="title"/>
          </p:nvPr>
        </p:nvSpPr>
        <p:spPr/>
        <p:txBody>
          <a:bodyPr/>
          <a:lstStyle/>
          <a:p>
            <a:pPr algn="ctr"/>
            <a:r>
              <a:rPr lang="el-GR" dirty="0" smtClean="0">
                <a:solidFill>
                  <a:schemeClr val="accent3">
                    <a:lumMod val="60000"/>
                    <a:lumOff val="40000"/>
                  </a:schemeClr>
                </a:solidFill>
              </a:rPr>
              <a:t>Οι ημιαγωγοί;</a:t>
            </a:r>
            <a:endParaRPr lang="el-GR" dirty="0">
              <a:solidFill>
                <a:schemeClr val="accent3">
                  <a:lumMod val="60000"/>
                  <a:lumOff val="40000"/>
                </a:schemeClr>
              </a:solidFill>
            </a:endParaRPr>
          </a:p>
        </p:txBody>
      </p:sp>
      <p:sp>
        <p:nvSpPr>
          <p:cNvPr id="5" name="4 - Θέση περιεχομένου"/>
          <p:cNvSpPr>
            <a:spLocks noGrp="1"/>
          </p:cNvSpPr>
          <p:nvPr>
            <p:ph idx="1"/>
          </p:nvPr>
        </p:nvSpPr>
        <p:spPr>
          <a:xfrm>
            <a:off x="899592" y="1268760"/>
            <a:ext cx="7812000" cy="4788000"/>
          </a:xfrm>
        </p:spPr>
        <p:txBody>
          <a:bodyPr>
            <a:normAutofit fontScale="92500" lnSpcReduction="10000"/>
          </a:bodyPr>
          <a:lstStyle/>
          <a:p>
            <a:r>
              <a:rPr lang="el-GR" dirty="0" smtClean="0"/>
              <a:t>Ορισμένα υλικά στη φύση συμπεριφέρονται άλλοτε ως αγωγοί και άλλοτε ως μονωτές ανάλογα με τη θερμοκρασία και άλλους παράγοντες. Τα υλικά αυτά ονομάζονται ημιαγωγοί. </a:t>
            </a:r>
          </a:p>
          <a:p>
            <a:r>
              <a:rPr lang="el-GR" dirty="0" smtClean="0"/>
              <a:t>Τέτοια υλικά είναι το πυρίτιο, που βρίσκουμε σε αφθονία στην άμμο και το γερμάνιο. </a:t>
            </a:r>
          </a:p>
          <a:p>
            <a:r>
              <a:rPr lang="el-GR" dirty="0" smtClean="0"/>
              <a:t>Οι ημιαγωγοί χρησιμοποιούνται για την κατασκευή ηλεκτρονικών εξαρτημάτων που ονομάζονται δίοδοι, χάρη στις οποίες λειτουργούν οι ηλεκτρονικές συσκευές.</a:t>
            </a:r>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121</TotalTime>
  <Words>598</Words>
  <Application>Microsoft Office PowerPoint</Application>
  <PresentationFormat>Προβολή στην οθόνη (4:3)</PresentationFormat>
  <Paragraphs>25</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Ηλιοστάσιο</vt:lpstr>
      <vt:lpstr>ΗΛΕΚΤΡΙΣΜΟΣ</vt:lpstr>
      <vt:lpstr>Ποιους ονομάζουμε αγωγούς και </vt:lpstr>
      <vt:lpstr>…ποιους μονωτές;</vt:lpstr>
      <vt:lpstr>Πού χρησιμοποιούνται;</vt:lpstr>
      <vt:lpstr>Εφαρμογές των αγωγών</vt:lpstr>
      <vt:lpstr>Εφαρμογές των μονωτών</vt:lpstr>
      <vt:lpstr>Οι ημιαγωγοί;</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ΗΛΕΚΤΡΙΣΜΟΣ</dc:title>
  <dc:creator>DELL</dc:creator>
  <cp:lastModifiedBy>DELL</cp:lastModifiedBy>
  <cp:revision>11</cp:revision>
  <dcterms:created xsi:type="dcterms:W3CDTF">2025-11-12T19:01:53Z</dcterms:created>
  <dcterms:modified xsi:type="dcterms:W3CDTF">2025-11-16T17:20:55Z</dcterms:modified>
</cp:coreProperties>
</file>