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1"/>
  </p:notesMasterIdLst>
  <p:sldIdLst>
    <p:sldId id="256" r:id="rId2"/>
    <p:sldId id="257" r:id="rId3"/>
    <p:sldId id="258" r:id="rId4"/>
    <p:sldId id="259" r:id="rId5"/>
    <p:sldId id="263" r:id="rId6"/>
    <p:sldId id="262" r:id="rId7"/>
    <p:sldId id="260" r:id="rId8"/>
    <p:sldId id="264" r:id="rId9"/>
    <p:sldId id="261"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4" d="100"/>
          <a:sy n="94" d="100"/>
        </p:scale>
        <p:origin x="-312" y="-6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cb28a4f89f_0_1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cb28a4f89f_0_1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3cb28a4f89f_0_1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3cb28a4f89f_0_1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3cb28a4f89f_0_1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3cb28a4f89f_0_1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3cb28a4f89f_0_1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3cb28a4f89f_0_1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3cb28a4f89f_0_1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3cb28a4f89f_0_1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3cb28a4f89f_0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3cb28a4f89f_0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3cb28a4f89f_0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3cb28a4f89f_0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3cb28a4f89f_0_13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3cb28a4f89f_0_1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l"/>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264733" y="781525"/>
            <a:ext cx="8520600" cy="2052600"/>
          </a:xfrm>
          <a:prstGeom prst="rect">
            <a:avLst/>
          </a:prstGeom>
          <a:ln w="9525" cap="flat" cmpd="sng">
            <a:solidFill>
              <a:schemeClr val="lt1"/>
            </a:solidFill>
            <a:prstDash val="solid"/>
            <a:round/>
            <a:headEnd type="none" w="sm" len="sm"/>
            <a:tailEnd type="none" w="sm" len="sm"/>
          </a:ln>
        </p:spPr>
        <p:txBody>
          <a:bodyPr spcFirstLastPara="1" wrap="square" lIns="91425" tIns="91425" rIns="91425" bIns="91425" anchor="b" anchorCtr="0">
            <a:normAutofit/>
          </a:bodyPr>
          <a:lstStyle/>
          <a:p>
            <a:pPr marL="0" lvl="0" indent="0" algn="ctr" rtl="0">
              <a:spcBef>
                <a:spcPts val="0"/>
              </a:spcBef>
              <a:spcAft>
                <a:spcPts val="0"/>
              </a:spcAft>
              <a:buSzPts val="990"/>
              <a:buNone/>
            </a:pPr>
            <a:r>
              <a:rPr lang="el" sz="4280">
                <a:solidFill>
                  <a:schemeClr val="lt1"/>
                </a:solidFill>
              </a:rPr>
              <a:t>Η ΘΕΩΡΙΑ ΤΟΥ ΚΑΝΤ ΓΙΑ ΤΗΝ ΚΑΤΗΓΟΡΙΚΗ ΠΡΟΣΤΑΓΗ</a:t>
            </a:r>
            <a:endParaRPr sz="4280">
              <a:solidFill>
                <a:schemeClr val="lt1"/>
              </a:solidFill>
            </a:endParaRPr>
          </a:p>
        </p:txBody>
      </p:sp>
      <p:sp>
        <p:nvSpPr>
          <p:cNvPr id="55" name="Google Shape;55;p13"/>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999999"/>
        </a:solidFill>
        <a:effectLst/>
      </p:bgPr>
    </p:bg>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110375"/>
            <a:ext cx="8520600" cy="598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l">
                <a:solidFill>
                  <a:srgbClr val="FF0000"/>
                </a:solidFill>
              </a:rPr>
              <a:t>Η ΕΜΠΕΙΡΙΚΉ ΚΑΙ Η ΚΑΘΑΡΗ ΜΟΡΦΗ ΤΗΣ ΒΟΥΛΗΣΗΣ</a:t>
            </a:r>
            <a:r>
              <a:rPr lang="el"/>
              <a:t> </a:t>
            </a:r>
            <a:endParaRPr/>
          </a:p>
        </p:txBody>
      </p:sp>
      <p:sp>
        <p:nvSpPr>
          <p:cNvPr id="61" name="Google Shape;61;p14"/>
          <p:cNvSpPr txBox="1">
            <a:spLocks noGrp="1"/>
          </p:cNvSpPr>
          <p:nvPr>
            <p:ph type="body" idx="1"/>
          </p:nvPr>
        </p:nvSpPr>
        <p:spPr>
          <a:xfrm>
            <a:off x="108025" y="627075"/>
            <a:ext cx="4464000" cy="3511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l" sz="2000" dirty="0">
                <a:solidFill>
                  <a:srgbClr val="FF0000"/>
                </a:solidFill>
              </a:rPr>
              <a:t>Ο Καντ διακρίνει δύο μορφές βούλησης</a:t>
            </a:r>
            <a:endParaRPr sz="2000" dirty="0">
              <a:solidFill>
                <a:srgbClr val="FF0000"/>
              </a:solidFill>
            </a:endParaRPr>
          </a:p>
          <a:p>
            <a:pPr marL="457200" lvl="0" indent="-355600" algn="l" rtl="0">
              <a:spcBef>
                <a:spcPts val="1200"/>
              </a:spcBef>
              <a:spcAft>
                <a:spcPts val="0"/>
              </a:spcAft>
              <a:buClr>
                <a:schemeClr val="dk1"/>
              </a:buClr>
              <a:buSzPts val="2000"/>
              <a:buNone/>
            </a:pPr>
            <a:r>
              <a:rPr lang="el-GR" sz="1600" b="1" u="sng" dirty="0" smtClean="0">
                <a:solidFill>
                  <a:schemeClr val="dk1"/>
                </a:solidFill>
              </a:rPr>
              <a:t>Α</a:t>
            </a:r>
            <a:r>
              <a:rPr lang="el" sz="1600" u="sng" dirty="0" smtClean="0">
                <a:solidFill>
                  <a:schemeClr val="dk1"/>
                </a:solidFill>
              </a:rPr>
              <a:t>. Εμπειρική </a:t>
            </a:r>
            <a:r>
              <a:rPr lang="el" sz="1600" u="sng" dirty="0">
                <a:solidFill>
                  <a:schemeClr val="dk1"/>
                </a:solidFill>
              </a:rPr>
              <a:t>μορφή της </a:t>
            </a:r>
            <a:r>
              <a:rPr lang="el" sz="1600" u="sng" dirty="0" smtClean="0">
                <a:solidFill>
                  <a:schemeClr val="dk1"/>
                </a:solidFill>
              </a:rPr>
              <a:t>βούλησης</a:t>
            </a:r>
          </a:p>
          <a:p>
            <a:pPr marL="457200" lvl="0" indent="-355600" algn="l" rtl="0">
              <a:spcBef>
                <a:spcPts val="1200"/>
              </a:spcBef>
              <a:spcAft>
                <a:spcPts val="0"/>
              </a:spcAft>
              <a:buClr>
                <a:schemeClr val="dk1"/>
              </a:buClr>
              <a:buSzPts val="2000"/>
              <a:buChar char="●"/>
            </a:pPr>
            <a:r>
              <a:rPr lang="el" sz="1600" dirty="0" smtClean="0">
                <a:solidFill>
                  <a:schemeClr val="dk1"/>
                </a:solidFill>
              </a:rPr>
              <a:t> </a:t>
            </a:r>
            <a:r>
              <a:rPr lang="el-GR" sz="1600" dirty="0" smtClean="0">
                <a:solidFill>
                  <a:schemeClr val="dk1"/>
                </a:solidFill>
              </a:rPr>
              <a:t>προκαλείται από εξωγενείς παράγοντες</a:t>
            </a:r>
          </a:p>
          <a:p>
            <a:pPr marL="457200" lvl="0" indent="-355600" algn="l" rtl="0">
              <a:spcBef>
                <a:spcPts val="1200"/>
              </a:spcBef>
              <a:spcAft>
                <a:spcPts val="0"/>
              </a:spcAft>
              <a:buClr>
                <a:schemeClr val="dk1"/>
              </a:buClr>
              <a:buSzPts val="2000"/>
              <a:buChar char="●"/>
            </a:pPr>
            <a:r>
              <a:rPr lang="el" sz="1600" dirty="0" smtClean="0">
                <a:solidFill>
                  <a:schemeClr val="dk1"/>
                </a:solidFill>
              </a:rPr>
              <a:t>Καθορίζεται </a:t>
            </a:r>
            <a:r>
              <a:rPr lang="el" sz="1600" dirty="0">
                <a:solidFill>
                  <a:schemeClr val="dk1"/>
                </a:solidFill>
              </a:rPr>
              <a:t>από επιθυμίες, </a:t>
            </a:r>
            <a:r>
              <a:rPr lang="el" sz="1600" dirty="0" smtClean="0">
                <a:solidFill>
                  <a:schemeClr val="dk1"/>
                </a:solidFill>
              </a:rPr>
              <a:t>πάθη, ένστικτα </a:t>
            </a:r>
            <a:r>
              <a:rPr lang="el" sz="1600" dirty="0">
                <a:solidFill>
                  <a:schemeClr val="dk1"/>
                </a:solidFill>
              </a:rPr>
              <a:t>και συναισθήματα.</a:t>
            </a:r>
            <a:br>
              <a:rPr lang="el" sz="1600" dirty="0">
                <a:solidFill>
                  <a:schemeClr val="dk1"/>
                </a:solidFill>
              </a:rPr>
            </a:br>
            <a:r>
              <a:rPr lang="el-GR" sz="1600" dirty="0" smtClean="0">
                <a:solidFill>
                  <a:schemeClr val="tx1"/>
                </a:solidFill>
              </a:rPr>
              <a:t>Στηρίζεται στην ιδιοτέλεια.</a:t>
            </a:r>
            <a:r>
              <a:rPr lang="el" sz="1600" dirty="0">
                <a:solidFill>
                  <a:schemeClr val="dk1"/>
                </a:solidFill>
              </a:rPr>
              <a:t/>
            </a:r>
            <a:br>
              <a:rPr lang="el" sz="1600" dirty="0">
                <a:solidFill>
                  <a:schemeClr val="dk1"/>
                </a:solidFill>
              </a:rPr>
            </a:br>
            <a:r>
              <a:rPr lang="el" sz="1600" dirty="0" smtClean="0">
                <a:solidFill>
                  <a:schemeClr val="dk1"/>
                </a:solidFill>
              </a:rPr>
              <a:t>Υπαγορεύεται από τις εκάστοτε συνθήκες. </a:t>
            </a:r>
            <a:endParaRPr sz="1600" dirty="0">
              <a:solidFill>
                <a:srgbClr val="FF0000"/>
              </a:solidFill>
            </a:endParaRPr>
          </a:p>
          <a:p>
            <a:pPr marL="457200" lvl="0" indent="0" algn="l" rtl="0">
              <a:spcBef>
                <a:spcPts val="1200"/>
              </a:spcBef>
              <a:spcAft>
                <a:spcPts val="1200"/>
              </a:spcAft>
              <a:buNone/>
            </a:pPr>
            <a:endParaRPr sz="2000" dirty="0"/>
          </a:p>
        </p:txBody>
      </p:sp>
      <p:sp>
        <p:nvSpPr>
          <p:cNvPr id="62" name="Google Shape;62;p14"/>
          <p:cNvSpPr txBox="1"/>
          <p:nvPr/>
        </p:nvSpPr>
        <p:spPr>
          <a:xfrm>
            <a:off x="5040150" y="1497925"/>
            <a:ext cx="3792000" cy="3677900"/>
          </a:xfrm>
          <a:prstGeom prst="rect">
            <a:avLst/>
          </a:prstGeom>
          <a:noFill/>
          <a:ln>
            <a:noFill/>
          </a:ln>
        </p:spPr>
        <p:txBody>
          <a:bodyPr spcFirstLastPara="1" wrap="square" lIns="91425" tIns="91425" rIns="91425" bIns="91425" anchor="t" anchorCtr="0">
            <a:spAutoFit/>
          </a:bodyPr>
          <a:lstStyle/>
          <a:p>
            <a:pPr marL="457200" lvl="0" indent="-355600">
              <a:buClr>
                <a:schemeClr val="dk2"/>
              </a:buClr>
              <a:buSzPts val="2000"/>
            </a:pPr>
            <a:r>
              <a:rPr lang="el" sz="1600" u="sng" dirty="0" smtClean="0">
                <a:solidFill>
                  <a:schemeClr val="dk1"/>
                </a:solidFill>
              </a:rPr>
              <a:t>Β. Καθαρή μορφή της βούλησης</a:t>
            </a:r>
          </a:p>
          <a:p>
            <a:pPr marL="457200" lvl="0" indent="-355600" algn="l" rtl="0">
              <a:spcBef>
                <a:spcPts val="0"/>
              </a:spcBef>
              <a:spcAft>
                <a:spcPts val="0"/>
              </a:spcAft>
              <a:buClr>
                <a:schemeClr val="dk2"/>
              </a:buClr>
              <a:buSzPts val="2000"/>
              <a:buChar char="●"/>
            </a:pPr>
            <a:endParaRPr lang="el" sz="1600" dirty="0" smtClean="0">
              <a:solidFill>
                <a:schemeClr val="dk1"/>
              </a:solidFill>
            </a:endParaRPr>
          </a:p>
          <a:p>
            <a:pPr marL="457200" lvl="0" indent="-355600" algn="l" rtl="0">
              <a:spcBef>
                <a:spcPts val="0"/>
              </a:spcBef>
              <a:spcAft>
                <a:spcPts val="0"/>
              </a:spcAft>
              <a:buClr>
                <a:schemeClr val="dk2"/>
              </a:buClr>
              <a:buSzPts val="2000"/>
              <a:buChar char="●"/>
            </a:pPr>
            <a:r>
              <a:rPr lang="el" sz="1600" dirty="0" smtClean="0">
                <a:solidFill>
                  <a:schemeClr val="dk1"/>
                </a:solidFill>
              </a:rPr>
              <a:t>Καθορίζεται </a:t>
            </a:r>
            <a:r>
              <a:rPr lang="el" sz="1600" dirty="0">
                <a:solidFill>
                  <a:schemeClr val="dk1"/>
                </a:solidFill>
              </a:rPr>
              <a:t>από τον ορθό λόγο και όχι από </a:t>
            </a:r>
            <a:r>
              <a:rPr lang="el" sz="1600" dirty="0" smtClean="0">
                <a:solidFill>
                  <a:schemeClr val="dk1"/>
                </a:solidFill>
              </a:rPr>
              <a:t>το συναίσθημα.</a:t>
            </a:r>
          </a:p>
          <a:p>
            <a:pPr marL="457200" lvl="0" indent="-355600" algn="l" rtl="0">
              <a:spcBef>
                <a:spcPts val="0"/>
              </a:spcBef>
              <a:spcAft>
                <a:spcPts val="0"/>
              </a:spcAft>
              <a:buClr>
                <a:schemeClr val="dk2"/>
              </a:buClr>
              <a:buSzPts val="2000"/>
              <a:buChar char="●"/>
            </a:pPr>
            <a:r>
              <a:rPr lang="el" sz="1600" dirty="0" smtClean="0">
                <a:solidFill>
                  <a:schemeClr val="dk1"/>
                </a:solidFill>
              </a:rPr>
              <a:t>Ρυθμίζει τη συμπεριφορά του ανθρώπου με βάση το καθήκον.</a:t>
            </a:r>
          </a:p>
          <a:p>
            <a:pPr marL="457200" lvl="0" indent="-355600">
              <a:buClr>
                <a:schemeClr val="dk2"/>
              </a:buClr>
              <a:buSzPts val="2000"/>
              <a:buChar char="●"/>
            </a:pPr>
            <a:r>
              <a:rPr lang="el" sz="1600" dirty="0" smtClean="0">
                <a:solidFill>
                  <a:schemeClr val="dk1"/>
                </a:solidFill>
              </a:rPr>
              <a:t>Εκφράζεται μέσω της Κατηγορικής Προσταγής.</a:t>
            </a:r>
          </a:p>
          <a:p>
            <a:pPr marL="457200" lvl="0" indent="-355600">
              <a:buClr>
                <a:schemeClr val="dk2"/>
              </a:buClr>
              <a:buSzPts val="2000"/>
              <a:buChar char="●"/>
            </a:pPr>
            <a:r>
              <a:rPr lang="el" sz="1600" dirty="0" smtClean="0">
                <a:solidFill>
                  <a:schemeClr val="dk1"/>
                </a:solidFill>
              </a:rPr>
              <a:t>Είναι αυτόνομη, υπό την έννοια ότι δεν εξαρτάται από κάτι που βρίσκεται έξω από αυτήν, και γι΄αυτό ταυτίζεται με την ελεύθερη βούληση.</a:t>
            </a:r>
            <a:endParaRPr sz="1600" dirty="0" smtClean="0">
              <a:solidFill>
                <a:schemeClr val="dk1"/>
              </a:solidFill>
            </a:endParaRPr>
          </a:p>
          <a:p>
            <a:pPr marL="0" lvl="0" indent="0" algn="l" rtl="0">
              <a:spcBef>
                <a:spcPts val="0"/>
              </a:spcBef>
              <a:spcAft>
                <a:spcPts val="0"/>
              </a:spcAft>
              <a:buNone/>
            </a:pPr>
            <a:endParaRPr sz="1900" dirty="0">
              <a:solidFill>
                <a:schemeClr val="dk2"/>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999999"/>
        </a:solidFill>
        <a:effectLst/>
      </p:bgPr>
    </p:bg>
    <p:spTree>
      <p:nvGrpSpPr>
        <p:cNvPr id="1" name="Shape 66"/>
        <p:cNvGrpSpPr/>
        <p:nvPr/>
      </p:nvGrpSpPr>
      <p:grpSpPr>
        <a:xfrm>
          <a:off x="0" y="0"/>
          <a:ext cx="0" cy="0"/>
          <a:chOff x="0" y="0"/>
          <a:chExt cx="0" cy="0"/>
        </a:xfrm>
      </p:grpSpPr>
      <p:sp>
        <p:nvSpPr>
          <p:cNvPr id="67" name="Google Shape;67;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l" dirty="0" smtClean="0"/>
              <a:t>ΠΑΡΆΔΕΙΓΜΑ</a:t>
            </a:r>
            <a:endParaRPr dirty="0"/>
          </a:p>
        </p:txBody>
      </p:sp>
      <p:sp>
        <p:nvSpPr>
          <p:cNvPr id="68" name="Google Shape;68;p15"/>
          <p:cNvSpPr txBox="1">
            <a:spLocks noGrp="1"/>
          </p:cNvSpPr>
          <p:nvPr>
            <p:ph type="body" idx="1"/>
          </p:nvPr>
        </p:nvSpPr>
        <p:spPr>
          <a:xfrm>
            <a:off x="311700" y="1152475"/>
            <a:ext cx="3882900" cy="3416400"/>
          </a:xfrm>
          <a:prstGeom prst="rect">
            <a:avLst/>
          </a:prstGeom>
        </p:spPr>
        <p:txBody>
          <a:bodyPr spcFirstLastPara="1" wrap="square" lIns="91425" tIns="91425" rIns="91425" bIns="91425" anchor="t" anchorCtr="0">
            <a:normAutofit fontScale="85000" lnSpcReduction="20000"/>
          </a:bodyPr>
          <a:lstStyle/>
          <a:p>
            <a:pPr marL="0" lvl="0" indent="0" algn="l" rtl="0">
              <a:spcBef>
                <a:spcPts val="0"/>
              </a:spcBef>
              <a:spcAft>
                <a:spcPts val="1200"/>
              </a:spcAft>
              <a:buNone/>
            </a:pPr>
            <a:r>
              <a:rPr lang="el" dirty="0">
                <a:solidFill>
                  <a:schemeClr val="dk1"/>
                </a:solidFill>
              </a:rPr>
              <a:t>Δύο παντοπώλες ζυγίζουν τα εμπορεύματα τους για τους πελάτες τους. Ο ενας όμως ζυγίζει σωστά γιατί θέλει να αποκτήσει περισσότερη πελατεία ενω ο άλλος το κάνει γιατί θέλει απλώς να είναι τίμιος. Μπορεί οι δυο παντοπώλες να κάνουν το ίδιο πράγμα αλλά επιδιώκουν διαφορετικά </a:t>
            </a:r>
            <a:r>
              <a:rPr lang="el" dirty="0" smtClean="0">
                <a:solidFill>
                  <a:schemeClr val="dk1"/>
                </a:solidFill>
              </a:rPr>
              <a:t>πράγματα. Ο </a:t>
            </a:r>
            <a:r>
              <a:rPr lang="el" dirty="0">
                <a:solidFill>
                  <a:schemeClr val="dk1"/>
                </a:solidFill>
              </a:rPr>
              <a:t>ένας </a:t>
            </a:r>
            <a:r>
              <a:rPr lang="el" dirty="0" smtClean="0">
                <a:solidFill>
                  <a:schemeClr val="dk1"/>
                </a:solidFill>
              </a:rPr>
              <a:t>θεωρεί καθήκον του </a:t>
            </a:r>
            <a:r>
              <a:rPr lang="el" dirty="0">
                <a:solidFill>
                  <a:schemeClr val="dk1"/>
                </a:solidFill>
              </a:rPr>
              <a:t>να είναι έντιμος </a:t>
            </a:r>
            <a:r>
              <a:rPr lang="el" dirty="0" smtClean="0">
                <a:solidFill>
                  <a:schemeClr val="dk1"/>
                </a:solidFill>
              </a:rPr>
              <a:t>ενώ ο δεύτερος είναι έντιμος για να αποκομίσει προσωπικό όφελος.  Ο έντιμος από καθήκον χρησιμοποιεί την καθαρή βούληση ενώ ο δεύτερος της εμπειρική βούληση.</a:t>
            </a:r>
            <a:endParaRPr dirty="0">
              <a:solidFill>
                <a:schemeClr val="dk1"/>
              </a:solidFill>
            </a:endParaRPr>
          </a:p>
        </p:txBody>
      </p:sp>
      <p:sp>
        <p:nvSpPr>
          <p:cNvPr id="69" name="Google Shape;69;p15"/>
          <p:cNvSpPr txBox="1"/>
          <p:nvPr/>
        </p:nvSpPr>
        <p:spPr>
          <a:xfrm>
            <a:off x="6320175" y="2200675"/>
            <a:ext cx="2851200" cy="461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1800">
              <a:solidFill>
                <a:schemeClr val="dk2"/>
              </a:solidFill>
            </a:endParaRPr>
          </a:p>
        </p:txBody>
      </p:sp>
      <p:pic>
        <p:nvPicPr>
          <p:cNvPr id="70" name="Google Shape;70;p15"/>
          <p:cNvPicPr preferRelativeResize="0"/>
          <p:nvPr/>
        </p:nvPicPr>
        <p:blipFill rotWithShape="1">
          <a:blip r:embed="rId3">
            <a:alphaModFix/>
          </a:blip>
          <a:srcRect t="18574" b="-34449"/>
          <a:stretch/>
        </p:blipFill>
        <p:spPr>
          <a:xfrm>
            <a:off x="4323825" y="1202500"/>
            <a:ext cx="4508475" cy="3781300"/>
          </a:xfrm>
          <a:prstGeom prst="rect">
            <a:avLst/>
          </a:prstGeom>
          <a:noFill/>
          <a:ln>
            <a:noFill/>
          </a:ln>
          <a:effectLst>
            <a:outerShdw blurRad="671513" dist="238125" dir="7200000" algn="bl" rotWithShape="0">
              <a:srgbClr val="000000"/>
            </a:outerShdw>
            <a:reflection endPos="30000" dist="323850" dir="5400000" fadeDir="5400012" sy="-100000" algn="bl" rotWithShape="0"/>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999999"/>
        </a:solidFill>
        <a:effectLst/>
      </p:bgPr>
    </p:bg>
    <p:spTree>
      <p:nvGrpSpPr>
        <p:cNvPr id="1" name="Shape 74"/>
        <p:cNvGrpSpPr/>
        <p:nvPr/>
      </p:nvGrpSpPr>
      <p:grpSpPr>
        <a:xfrm>
          <a:off x="0" y="0"/>
          <a:ext cx="0" cy="0"/>
          <a:chOff x="0" y="0"/>
          <a:chExt cx="0" cy="0"/>
        </a:xfrm>
      </p:grpSpPr>
      <p:sp>
        <p:nvSpPr>
          <p:cNvPr id="75" name="Google Shape;75;p16"/>
          <p:cNvSpPr txBox="1">
            <a:spLocks noGrp="1"/>
          </p:cNvSpPr>
          <p:nvPr>
            <p:ph type="title"/>
          </p:nvPr>
        </p:nvSpPr>
        <p:spPr>
          <a:xfrm>
            <a:off x="311700" y="98650"/>
            <a:ext cx="8520600" cy="9192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l"/>
              <a:t>Η ΚΑΤΗΓΟΡΙΚΗ ΠΡΟΣΤΑΓΗ</a:t>
            </a:r>
            <a:endParaRPr/>
          </a:p>
          <a:p>
            <a:pPr marL="0" lvl="0" indent="0" algn="l" rtl="0">
              <a:spcBef>
                <a:spcPts val="0"/>
              </a:spcBef>
              <a:spcAft>
                <a:spcPts val="0"/>
              </a:spcAft>
              <a:buNone/>
            </a:pPr>
            <a:endParaRPr/>
          </a:p>
        </p:txBody>
      </p:sp>
      <p:sp>
        <p:nvSpPr>
          <p:cNvPr id="76" name="Google Shape;76;p16"/>
          <p:cNvSpPr txBox="1">
            <a:spLocks noGrp="1"/>
          </p:cNvSpPr>
          <p:nvPr>
            <p:ph type="body" idx="1"/>
          </p:nvPr>
        </p:nvSpPr>
        <p:spPr>
          <a:xfrm>
            <a:off x="147325" y="627075"/>
            <a:ext cx="5127600" cy="2959200"/>
          </a:xfrm>
          <a:prstGeom prst="rect">
            <a:avLst/>
          </a:prstGeom>
        </p:spPr>
        <p:txBody>
          <a:bodyPr spcFirstLastPara="1" wrap="square" lIns="91425" tIns="91425" rIns="91425" bIns="91425" anchor="t" anchorCtr="0">
            <a:noAutofit/>
          </a:bodyPr>
          <a:lstStyle/>
          <a:p>
            <a:pPr marL="0" lvl="0" indent="0" algn="l" rtl="0">
              <a:lnSpc>
                <a:spcPct val="105000"/>
              </a:lnSpc>
              <a:spcBef>
                <a:spcPts val="0"/>
              </a:spcBef>
              <a:spcAft>
                <a:spcPts val="0"/>
              </a:spcAft>
              <a:buSzPts val="275"/>
              <a:buNone/>
            </a:pPr>
            <a:r>
              <a:rPr lang="el" sz="1550" b="1" u="sng" dirty="0">
                <a:solidFill>
                  <a:srgbClr val="FF0000"/>
                </a:solidFill>
              </a:rPr>
              <a:t>ΟΡΙΣΜΟΣ:</a:t>
            </a:r>
            <a:endParaRPr sz="1550" b="1" u="sng" dirty="0">
              <a:solidFill>
                <a:srgbClr val="FF0000"/>
              </a:solidFill>
            </a:endParaRPr>
          </a:p>
          <a:p>
            <a:pPr marL="0" lvl="0" indent="0" algn="l" rtl="0">
              <a:lnSpc>
                <a:spcPct val="105000"/>
              </a:lnSpc>
              <a:spcBef>
                <a:spcPts val="1200"/>
              </a:spcBef>
              <a:spcAft>
                <a:spcPts val="0"/>
              </a:spcAft>
              <a:buSzPts val="275"/>
              <a:buNone/>
            </a:pPr>
            <a:r>
              <a:rPr lang="el" sz="1550" b="1" i="1" dirty="0" smtClean="0">
                <a:solidFill>
                  <a:srgbClr val="FF0000"/>
                </a:solidFill>
              </a:rPr>
              <a:t>«Πράττε έτσι, </a:t>
            </a:r>
            <a:r>
              <a:rPr lang="el" sz="1550" b="1" i="1" dirty="0">
                <a:solidFill>
                  <a:srgbClr val="FF0000"/>
                </a:solidFill>
              </a:rPr>
              <a:t>ώστε η ρυθμιστική αρχή της βούλησής σου να μπορεί συγχρόνως να καταστεί καθολικός </a:t>
            </a:r>
            <a:r>
              <a:rPr lang="el" sz="1550" b="1" i="1" dirty="0" smtClean="0">
                <a:solidFill>
                  <a:srgbClr val="FF0000"/>
                </a:solidFill>
              </a:rPr>
              <a:t>νόμος».</a:t>
            </a:r>
            <a:endParaRPr sz="1550" b="1" i="1" dirty="0">
              <a:solidFill>
                <a:srgbClr val="FF0000"/>
              </a:solidFill>
            </a:endParaRPr>
          </a:p>
          <a:p>
            <a:pPr marL="0" lvl="0" indent="0" algn="l" rtl="0">
              <a:lnSpc>
                <a:spcPct val="105000"/>
              </a:lnSpc>
              <a:spcBef>
                <a:spcPts val="1200"/>
              </a:spcBef>
              <a:spcAft>
                <a:spcPts val="0"/>
              </a:spcAft>
              <a:buSzPts val="275"/>
              <a:buNone/>
            </a:pPr>
            <a:r>
              <a:rPr lang="el" sz="1550" dirty="0">
                <a:solidFill>
                  <a:schemeClr val="dk1"/>
                </a:solidFill>
              </a:rPr>
              <a:t>Με την κατηγορική προσταγή ο Καντ επιχείρησε να μας υποδείξει κατά τρόπο συμπυκνωμένο πώς πρέπει να ρυθμίζουμε την ηθική συμπεριφορά μας.Ο Καντ παραλείπει σκόπιμα να μας ορίσει κάποια ηθική αρχή εν ονόματι της οποίας οφείλουμε να ρυθμίσουμε τη συμπεριφορά </a:t>
            </a:r>
            <a:r>
              <a:rPr lang="el" sz="1550" dirty="0" smtClean="0">
                <a:solidFill>
                  <a:schemeClr val="dk1"/>
                </a:solidFill>
              </a:rPr>
              <a:t>μας. Αποφεύγοντας να ορίσει, στα πλαίσια της κατηγορικής προσταγής, το </a:t>
            </a:r>
            <a:r>
              <a:rPr lang="el" sz="1550" i="1" dirty="0" smtClean="0">
                <a:solidFill>
                  <a:schemeClr val="dk1"/>
                </a:solidFill>
              </a:rPr>
              <a:t>τι πρέπει να πράττουμε,</a:t>
            </a:r>
            <a:r>
              <a:rPr lang="el" sz="1550" dirty="0" smtClean="0">
                <a:solidFill>
                  <a:schemeClr val="dk1"/>
                </a:solidFill>
              </a:rPr>
              <a:t> για να είναι οι πράξεις μας ηθικά σωστές</a:t>
            </a:r>
            <a:r>
              <a:rPr lang="el" sz="1550" i="1" dirty="0" smtClean="0">
                <a:solidFill>
                  <a:schemeClr val="dk1"/>
                </a:solidFill>
              </a:rPr>
              <a:t>, </a:t>
            </a:r>
            <a:r>
              <a:rPr lang="el" sz="1550" dirty="0" smtClean="0">
                <a:solidFill>
                  <a:schemeClr val="dk1"/>
                </a:solidFill>
              </a:rPr>
              <a:t>μας αφήνει ελεύθερους να επιλέξουμε μόνοι μας τι θεωρούμε ως ηθικά σωστό. </a:t>
            </a:r>
            <a:endParaRPr sz="1531" dirty="0">
              <a:solidFill>
                <a:schemeClr val="dk1"/>
              </a:solidFill>
            </a:endParaRPr>
          </a:p>
          <a:p>
            <a:pPr marL="0" lvl="0" indent="0" algn="l" rtl="0">
              <a:lnSpc>
                <a:spcPct val="105000"/>
              </a:lnSpc>
              <a:spcBef>
                <a:spcPts val="1200"/>
              </a:spcBef>
              <a:spcAft>
                <a:spcPts val="1200"/>
              </a:spcAft>
              <a:buSzPts val="275"/>
              <a:buNone/>
            </a:pPr>
            <a:endParaRPr sz="2606" dirty="0">
              <a:solidFill>
                <a:schemeClr val="dk1"/>
              </a:solidFill>
            </a:endParaRPr>
          </a:p>
        </p:txBody>
      </p:sp>
      <p:sp>
        <p:nvSpPr>
          <p:cNvPr id="77" name="Google Shape;77;p16"/>
          <p:cNvSpPr txBox="1"/>
          <p:nvPr/>
        </p:nvSpPr>
        <p:spPr>
          <a:xfrm>
            <a:off x="5709525" y="1110900"/>
            <a:ext cx="3462000" cy="2955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l" sz="1800" dirty="0">
                <a:solidFill>
                  <a:schemeClr val="dk1"/>
                </a:solidFill>
                <a:highlight>
                  <a:srgbClr val="B7B7B7"/>
                </a:highlight>
              </a:rPr>
              <a:t>Το κριτήριο της κατηγορικής προσταγής</a:t>
            </a:r>
            <a:endParaRPr sz="1800" dirty="0">
              <a:solidFill>
                <a:schemeClr val="dk1"/>
              </a:solidFill>
              <a:highlight>
                <a:srgbClr val="B7B7B7"/>
              </a:highlight>
            </a:endParaRPr>
          </a:p>
          <a:p>
            <a:pPr marL="0" lvl="0" indent="0" algn="l" rtl="0">
              <a:spcBef>
                <a:spcPts val="0"/>
              </a:spcBef>
              <a:spcAft>
                <a:spcPts val="0"/>
              </a:spcAft>
              <a:buClr>
                <a:schemeClr val="dk1"/>
              </a:buClr>
              <a:buSzPts val="1100"/>
              <a:buFont typeface="Arial"/>
              <a:buNone/>
            </a:pPr>
            <a:r>
              <a:rPr lang="el" sz="1800" dirty="0">
                <a:solidFill>
                  <a:schemeClr val="dk1"/>
                </a:solidFill>
                <a:highlight>
                  <a:srgbClr val="B7B7B7"/>
                </a:highlight>
              </a:rPr>
              <a:t>Κατηγορικός= απόλυτος</a:t>
            </a:r>
            <a:endParaRPr sz="1800" dirty="0">
              <a:solidFill>
                <a:schemeClr val="dk1"/>
              </a:solidFill>
              <a:highlight>
                <a:srgbClr val="B7B7B7"/>
              </a:highlight>
            </a:endParaRPr>
          </a:p>
          <a:p>
            <a:pPr marL="0" lvl="0" indent="0" algn="l" rtl="0">
              <a:spcBef>
                <a:spcPts val="0"/>
              </a:spcBef>
              <a:spcAft>
                <a:spcPts val="0"/>
              </a:spcAft>
              <a:buClr>
                <a:schemeClr val="dk1"/>
              </a:buClr>
              <a:buSzPts val="1100"/>
              <a:buFont typeface="Arial"/>
              <a:buNone/>
            </a:pPr>
            <a:r>
              <a:rPr lang="el" sz="1800" dirty="0">
                <a:solidFill>
                  <a:srgbClr val="FF0000"/>
                </a:solidFill>
                <a:highlight>
                  <a:srgbClr val="B7B7B7"/>
                </a:highlight>
              </a:rPr>
              <a:t>Κατηγορική προσταγή</a:t>
            </a:r>
            <a:endParaRPr sz="1800" dirty="0">
              <a:solidFill>
                <a:srgbClr val="FF0000"/>
              </a:solidFill>
              <a:highlight>
                <a:srgbClr val="B7B7B7"/>
              </a:highlight>
            </a:endParaRPr>
          </a:p>
          <a:p>
            <a:pPr marL="0" lvl="0" indent="0" algn="l" rtl="0">
              <a:spcBef>
                <a:spcPts val="0"/>
              </a:spcBef>
              <a:spcAft>
                <a:spcPts val="0"/>
              </a:spcAft>
              <a:buClr>
                <a:schemeClr val="dk1"/>
              </a:buClr>
              <a:buSzPts val="1100"/>
              <a:buFont typeface="Arial"/>
              <a:buNone/>
            </a:pPr>
            <a:r>
              <a:rPr lang="el" sz="1800" dirty="0">
                <a:solidFill>
                  <a:schemeClr val="dk1"/>
                </a:solidFill>
                <a:highlight>
                  <a:srgbClr val="B7B7B7"/>
                </a:highlight>
              </a:rPr>
              <a:t>Πρέπει το υποκείμενο της πράξης να θέλει ο</a:t>
            </a:r>
            <a:endParaRPr sz="1800" dirty="0">
              <a:solidFill>
                <a:schemeClr val="dk1"/>
              </a:solidFill>
              <a:highlight>
                <a:srgbClr val="B7B7B7"/>
              </a:highlight>
            </a:endParaRPr>
          </a:p>
          <a:p>
            <a:pPr marL="0" lvl="0" indent="0" algn="l" rtl="0">
              <a:spcBef>
                <a:spcPts val="0"/>
              </a:spcBef>
              <a:spcAft>
                <a:spcPts val="0"/>
              </a:spcAft>
              <a:buClr>
                <a:schemeClr val="dk1"/>
              </a:buClr>
              <a:buSzPts val="1100"/>
              <a:buFont typeface="Arial"/>
              <a:buNone/>
            </a:pPr>
            <a:r>
              <a:rPr lang="el" sz="1800" dirty="0">
                <a:solidFill>
                  <a:schemeClr val="dk1"/>
                </a:solidFill>
                <a:highlight>
                  <a:srgbClr val="B7B7B7"/>
                </a:highlight>
              </a:rPr>
              <a:t>γνώμονας (κανόνας) της πράξης του να ισχύει ως</a:t>
            </a:r>
            <a:endParaRPr sz="1800" dirty="0">
              <a:solidFill>
                <a:schemeClr val="dk1"/>
              </a:solidFill>
              <a:highlight>
                <a:srgbClr val="B7B7B7"/>
              </a:highlight>
            </a:endParaRPr>
          </a:p>
          <a:p>
            <a:pPr marL="0" lvl="0" indent="0" algn="l" rtl="0">
              <a:spcBef>
                <a:spcPts val="0"/>
              </a:spcBef>
              <a:spcAft>
                <a:spcPts val="0"/>
              </a:spcAft>
              <a:buClr>
                <a:schemeClr val="dk1"/>
              </a:buClr>
              <a:buSzPts val="1100"/>
              <a:buFont typeface="Arial"/>
              <a:buNone/>
            </a:pPr>
            <a:r>
              <a:rPr lang="el" sz="1800" dirty="0">
                <a:solidFill>
                  <a:schemeClr val="dk1"/>
                </a:solidFill>
                <a:highlight>
                  <a:srgbClr val="B7B7B7"/>
                </a:highlight>
              </a:rPr>
              <a:t>καθολικός νόμος.</a:t>
            </a:r>
            <a:endParaRPr sz="1800" dirty="0">
              <a:solidFill>
                <a:schemeClr val="dk1"/>
              </a:solidFill>
              <a:highlight>
                <a:srgbClr val="B7B7B7"/>
              </a:highlight>
            </a:endParaRPr>
          </a:p>
          <a:p>
            <a:pPr marL="0" lvl="0" indent="0" algn="l" rtl="0">
              <a:spcBef>
                <a:spcPts val="0"/>
              </a:spcBef>
              <a:spcAft>
                <a:spcPts val="0"/>
              </a:spcAft>
              <a:buNone/>
            </a:pPr>
            <a:endParaRPr sz="1800" dirty="0">
              <a:solidFill>
                <a:schemeClr val="dk1"/>
              </a:solidFill>
              <a:highlight>
                <a:schemeClr val="dk2"/>
              </a:highligh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999999"/>
        </a:solidFill>
        <a:effectLst/>
      </p:bgPr>
    </p:bg>
    <p:spTree>
      <p:nvGrpSpPr>
        <p:cNvPr id="1" name="Shape 74"/>
        <p:cNvGrpSpPr/>
        <p:nvPr/>
      </p:nvGrpSpPr>
      <p:grpSpPr>
        <a:xfrm>
          <a:off x="0" y="0"/>
          <a:ext cx="0" cy="0"/>
          <a:chOff x="0" y="0"/>
          <a:chExt cx="0" cy="0"/>
        </a:xfrm>
      </p:grpSpPr>
      <p:sp>
        <p:nvSpPr>
          <p:cNvPr id="75" name="Google Shape;75;p16"/>
          <p:cNvSpPr txBox="1">
            <a:spLocks noGrp="1"/>
          </p:cNvSpPr>
          <p:nvPr>
            <p:ph type="title"/>
          </p:nvPr>
        </p:nvSpPr>
        <p:spPr>
          <a:xfrm>
            <a:off x="311700" y="98650"/>
            <a:ext cx="8520600" cy="9192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l"/>
              <a:t>Η ΚΑΤΗΓΟΡΙΚΗ ΠΡΟΣΤΑΓΗ</a:t>
            </a:r>
            <a:endParaRPr/>
          </a:p>
          <a:p>
            <a:pPr marL="0" lvl="0" indent="0" algn="l" rtl="0">
              <a:spcBef>
                <a:spcPts val="0"/>
              </a:spcBef>
              <a:spcAft>
                <a:spcPts val="0"/>
              </a:spcAft>
              <a:buNone/>
            </a:pPr>
            <a:endParaRPr/>
          </a:p>
        </p:txBody>
      </p:sp>
      <p:sp>
        <p:nvSpPr>
          <p:cNvPr id="76" name="Google Shape;76;p16"/>
          <p:cNvSpPr txBox="1">
            <a:spLocks noGrp="1"/>
          </p:cNvSpPr>
          <p:nvPr>
            <p:ph type="body" idx="1"/>
          </p:nvPr>
        </p:nvSpPr>
        <p:spPr>
          <a:xfrm>
            <a:off x="147325" y="627075"/>
            <a:ext cx="5127600" cy="2959200"/>
          </a:xfrm>
          <a:prstGeom prst="rect">
            <a:avLst/>
          </a:prstGeom>
        </p:spPr>
        <p:txBody>
          <a:bodyPr spcFirstLastPara="1" wrap="square" lIns="91425" tIns="91425" rIns="91425" bIns="91425" anchor="t" anchorCtr="0">
            <a:noAutofit/>
          </a:bodyPr>
          <a:lstStyle/>
          <a:p>
            <a:pPr marL="0" lvl="0" indent="0" algn="l" rtl="0">
              <a:lnSpc>
                <a:spcPct val="105000"/>
              </a:lnSpc>
              <a:spcBef>
                <a:spcPts val="1200"/>
              </a:spcBef>
              <a:spcAft>
                <a:spcPts val="0"/>
              </a:spcAft>
              <a:buSzPts val="275"/>
              <a:buNone/>
            </a:pPr>
            <a:r>
              <a:rPr lang="el" sz="1550" b="1" i="1" dirty="0" smtClean="0">
                <a:solidFill>
                  <a:srgbClr val="FF0000"/>
                </a:solidFill>
              </a:rPr>
              <a:t>«Πράττε έτσι, </a:t>
            </a:r>
            <a:r>
              <a:rPr lang="el" sz="1550" b="1" i="1" dirty="0">
                <a:solidFill>
                  <a:srgbClr val="FF0000"/>
                </a:solidFill>
              </a:rPr>
              <a:t>ώστε η ρυθμιστική αρχή της βούλησής σου να μπορεί συγχρόνως να καταστεί καθολικός </a:t>
            </a:r>
            <a:r>
              <a:rPr lang="el" sz="1550" b="1" i="1" dirty="0" smtClean="0">
                <a:solidFill>
                  <a:srgbClr val="FF0000"/>
                </a:solidFill>
              </a:rPr>
              <a:t>νόμος».</a:t>
            </a:r>
            <a:endParaRPr sz="1550" b="1" i="1" dirty="0">
              <a:solidFill>
                <a:srgbClr val="FF0000"/>
              </a:solidFill>
            </a:endParaRPr>
          </a:p>
          <a:p>
            <a:pPr marL="0" lvl="0" indent="0" algn="l" rtl="0">
              <a:lnSpc>
                <a:spcPct val="105000"/>
              </a:lnSpc>
              <a:spcBef>
                <a:spcPts val="1200"/>
              </a:spcBef>
              <a:spcAft>
                <a:spcPts val="0"/>
              </a:spcAft>
              <a:buSzPts val="275"/>
              <a:buNone/>
            </a:pPr>
            <a:r>
              <a:rPr lang="el" sz="1550" dirty="0" smtClean="0">
                <a:solidFill>
                  <a:schemeClr val="dk1"/>
                </a:solidFill>
              </a:rPr>
              <a:t>Υπό μία προϋπόθεση όμως: Πρέπει το αίτημα που θα επιλέξουμε να μπορεί να καταστεί </a:t>
            </a:r>
            <a:r>
              <a:rPr lang="el" sz="1531" dirty="0" smtClean="0">
                <a:solidFill>
                  <a:schemeClr val="dk1"/>
                </a:solidFill>
              </a:rPr>
              <a:t>καθολικός </a:t>
            </a:r>
            <a:r>
              <a:rPr lang="el" sz="1531" dirty="0">
                <a:solidFill>
                  <a:schemeClr val="dk1"/>
                </a:solidFill>
              </a:rPr>
              <a:t>ηθικός </a:t>
            </a:r>
            <a:r>
              <a:rPr lang="el" sz="1531" dirty="0" smtClean="0">
                <a:solidFill>
                  <a:schemeClr val="dk1"/>
                </a:solidFill>
              </a:rPr>
              <a:t>νόμος, δηλαδή να </a:t>
            </a:r>
            <a:r>
              <a:rPr lang="el" sz="1531" dirty="0">
                <a:solidFill>
                  <a:schemeClr val="dk1"/>
                </a:solidFill>
              </a:rPr>
              <a:t>ισχύει για όλους, ανεξάρτητα από επιθυμίες, συμφέροντα ή περιστάσεις</a:t>
            </a:r>
            <a:r>
              <a:rPr lang="el" sz="1531" dirty="0" smtClean="0">
                <a:solidFill>
                  <a:schemeClr val="dk1"/>
                </a:solidFill>
              </a:rPr>
              <a:t>. Με την </a:t>
            </a:r>
            <a:r>
              <a:rPr lang="el" sz="1531" dirty="0">
                <a:solidFill>
                  <a:schemeClr val="dk1"/>
                </a:solidFill>
              </a:rPr>
              <a:t>κατηγορική </a:t>
            </a:r>
            <a:r>
              <a:rPr lang="el" sz="1531" dirty="0" smtClean="0">
                <a:solidFill>
                  <a:schemeClr val="dk1"/>
                </a:solidFill>
              </a:rPr>
              <a:t>προσταγή ο </a:t>
            </a:r>
            <a:r>
              <a:rPr lang="el" sz="1531" dirty="0">
                <a:solidFill>
                  <a:schemeClr val="dk1"/>
                </a:solidFill>
              </a:rPr>
              <a:t>Κ</a:t>
            </a:r>
            <a:r>
              <a:rPr lang="el" sz="1531" dirty="0" smtClean="0">
                <a:solidFill>
                  <a:schemeClr val="dk1"/>
                </a:solidFill>
              </a:rPr>
              <a:t>αντ </a:t>
            </a:r>
            <a:r>
              <a:rPr lang="el" sz="1531" dirty="0">
                <a:solidFill>
                  <a:schemeClr val="dk1"/>
                </a:solidFill>
              </a:rPr>
              <a:t>ανέτρεψε μια φιλοσοφική παράδοση πολλών αιώνων</a:t>
            </a:r>
            <a:r>
              <a:rPr lang="el" sz="1531" dirty="0" smtClean="0">
                <a:solidFill>
                  <a:schemeClr val="dk1"/>
                </a:solidFill>
              </a:rPr>
              <a:t>. Στο παρελθόν οι φιλόσοφοι έθεταν το ερώτημα: </a:t>
            </a:r>
            <a:r>
              <a:rPr lang="el" sz="1531" i="1" dirty="0" smtClean="0">
                <a:solidFill>
                  <a:schemeClr val="dk1"/>
                </a:solidFill>
              </a:rPr>
              <a:t>τι πρέπει να πράττουμε ώστε η συμπεριφορά μας να είναι ηθικά σωστή; </a:t>
            </a:r>
            <a:r>
              <a:rPr lang="el" sz="1531" dirty="0" smtClean="0">
                <a:solidFill>
                  <a:schemeClr val="dk1"/>
                </a:solidFill>
              </a:rPr>
              <a:t>Ο Καντ μας προτρέπει να θέτουμε στον εαυτό μας το ερώτημα</a:t>
            </a:r>
            <a:r>
              <a:rPr lang="el" sz="1531" i="1" dirty="0" smtClean="0">
                <a:solidFill>
                  <a:schemeClr val="dk1"/>
                </a:solidFill>
              </a:rPr>
              <a:t>: πώς πρέπει να πράττουμε, ώστε η συμπεριφορά μας να είναι ηθικά σωστή;</a:t>
            </a:r>
            <a:endParaRPr sz="1531" i="1" dirty="0">
              <a:solidFill>
                <a:schemeClr val="dk1"/>
              </a:solidFill>
            </a:endParaRPr>
          </a:p>
          <a:p>
            <a:pPr marL="0" lvl="0" indent="0" algn="l" rtl="0">
              <a:lnSpc>
                <a:spcPct val="105000"/>
              </a:lnSpc>
              <a:spcBef>
                <a:spcPts val="1200"/>
              </a:spcBef>
              <a:spcAft>
                <a:spcPts val="1200"/>
              </a:spcAft>
              <a:buSzPts val="275"/>
              <a:buNone/>
            </a:pPr>
            <a:endParaRPr sz="2606" dirty="0">
              <a:solidFill>
                <a:schemeClr val="dk1"/>
              </a:solidFill>
            </a:endParaRPr>
          </a:p>
        </p:txBody>
      </p:sp>
      <p:sp>
        <p:nvSpPr>
          <p:cNvPr id="77" name="Google Shape;77;p16"/>
          <p:cNvSpPr txBox="1"/>
          <p:nvPr/>
        </p:nvSpPr>
        <p:spPr>
          <a:xfrm>
            <a:off x="5709525" y="1110900"/>
            <a:ext cx="3462000" cy="2955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l" sz="1800" dirty="0">
                <a:solidFill>
                  <a:schemeClr val="dk1"/>
                </a:solidFill>
                <a:highlight>
                  <a:srgbClr val="B7B7B7"/>
                </a:highlight>
              </a:rPr>
              <a:t>Το κριτήριο της κατηγορικής προσταγής</a:t>
            </a:r>
            <a:endParaRPr sz="1800" dirty="0">
              <a:solidFill>
                <a:schemeClr val="dk1"/>
              </a:solidFill>
              <a:highlight>
                <a:srgbClr val="B7B7B7"/>
              </a:highlight>
            </a:endParaRPr>
          </a:p>
          <a:p>
            <a:pPr marL="0" lvl="0" indent="0" algn="l" rtl="0">
              <a:spcBef>
                <a:spcPts val="0"/>
              </a:spcBef>
              <a:spcAft>
                <a:spcPts val="0"/>
              </a:spcAft>
              <a:buClr>
                <a:schemeClr val="dk1"/>
              </a:buClr>
              <a:buSzPts val="1100"/>
              <a:buFont typeface="Arial"/>
              <a:buNone/>
            </a:pPr>
            <a:r>
              <a:rPr lang="el" sz="1800" dirty="0">
                <a:solidFill>
                  <a:schemeClr val="dk1"/>
                </a:solidFill>
                <a:highlight>
                  <a:srgbClr val="B7B7B7"/>
                </a:highlight>
              </a:rPr>
              <a:t>Κατηγορικός= απόλυτος</a:t>
            </a:r>
            <a:endParaRPr sz="1800" dirty="0">
              <a:solidFill>
                <a:schemeClr val="dk1"/>
              </a:solidFill>
              <a:highlight>
                <a:srgbClr val="B7B7B7"/>
              </a:highlight>
            </a:endParaRPr>
          </a:p>
          <a:p>
            <a:pPr marL="0" lvl="0" indent="0" algn="l" rtl="0">
              <a:spcBef>
                <a:spcPts val="0"/>
              </a:spcBef>
              <a:spcAft>
                <a:spcPts val="0"/>
              </a:spcAft>
              <a:buClr>
                <a:schemeClr val="dk1"/>
              </a:buClr>
              <a:buSzPts val="1100"/>
              <a:buFont typeface="Arial"/>
              <a:buNone/>
            </a:pPr>
            <a:r>
              <a:rPr lang="el" sz="1800" dirty="0">
                <a:solidFill>
                  <a:srgbClr val="FF0000"/>
                </a:solidFill>
                <a:highlight>
                  <a:srgbClr val="B7B7B7"/>
                </a:highlight>
              </a:rPr>
              <a:t>Κατηγορική προσταγή</a:t>
            </a:r>
            <a:endParaRPr sz="1800" dirty="0">
              <a:solidFill>
                <a:srgbClr val="FF0000"/>
              </a:solidFill>
              <a:highlight>
                <a:srgbClr val="B7B7B7"/>
              </a:highlight>
            </a:endParaRPr>
          </a:p>
          <a:p>
            <a:pPr marL="0" lvl="0" indent="0" algn="l" rtl="0">
              <a:spcBef>
                <a:spcPts val="0"/>
              </a:spcBef>
              <a:spcAft>
                <a:spcPts val="0"/>
              </a:spcAft>
              <a:buClr>
                <a:schemeClr val="dk1"/>
              </a:buClr>
              <a:buSzPts val="1100"/>
              <a:buFont typeface="Arial"/>
              <a:buNone/>
            </a:pPr>
            <a:r>
              <a:rPr lang="el" sz="1800" dirty="0">
                <a:solidFill>
                  <a:schemeClr val="dk1"/>
                </a:solidFill>
                <a:highlight>
                  <a:srgbClr val="B7B7B7"/>
                </a:highlight>
              </a:rPr>
              <a:t>Πρέπει το υποκείμενο της πράξης να θέλει ο</a:t>
            </a:r>
            <a:endParaRPr sz="1800" dirty="0">
              <a:solidFill>
                <a:schemeClr val="dk1"/>
              </a:solidFill>
              <a:highlight>
                <a:srgbClr val="B7B7B7"/>
              </a:highlight>
            </a:endParaRPr>
          </a:p>
          <a:p>
            <a:pPr marL="0" lvl="0" indent="0" algn="l" rtl="0">
              <a:spcBef>
                <a:spcPts val="0"/>
              </a:spcBef>
              <a:spcAft>
                <a:spcPts val="0"/>
              </a:spcAft>
              <a:buClr>
                <a:schemeClr val="dk1"/>
              </a:buClr>
              <a:buSzPts val="1100"/>
              <a:buFont typeface="Arial"/>
              <a:buNone/>
            </a:pPr>
            <a:r>
              <a:rPr lang="el" sz="1800" dirty="0">
                <a:solidFill>
                  <a:schemeClr val="dk1"/>
                </a:solidFill>
                <a:highlight>
                  <a:srgbClr val="B7B7B7"/>
                </a:highlight>
              </a:rPr>
              <a:t>γνώμονας (κανόνας) της πράξης του να ισχύει ως</a:t>
            </a:r>
            <a:endParaRPr sz="1800" dirty="0">
              <a:solidFill>
                <a:schemeClr val="dk1"/>
              </a:solidFill>
              <a:highlight>
                <a:srgbClr val="B7B7B7"/>
              </a:highlight>
            </a:endParaRPr>
          </a:p>
          <a:p>
            <a:pPr marL="0" lvl="0" indent="0" algn="l" rtl="0">
              <a:spcBef>
                <a:spcPts val="0"/>
              </a:spcBef>
              <a:spcAft>
                <a:spcPts val="0"/>
              </a:spcAft>
              <a:buClr>
                <a:schemeClr val="dk1"/>
              </a:buClr>
              <a:buSzPts val="1100"/>
              <a:buFont typeface="Arial"/>
              <a:buNone/>
            </a:pPr>
            <a:r>
              <a:rPr lang="el" sz="1800" dirty="0">
                <a:solidFill>
                  <a:schemeClr val="dk1"/>
                </a:solidFill>
                <a:highlight>
                  <a:srgbClr val="B7B7B7"/>
                </a:highlight>
              </a:rPr>
              <a:t>καθολικός νόμος.</a:t>
            </a:r>
            <a:endParaRPr sz="1800" dirty="0">
              <a:solidFill>
                <a:schemeClr val="dk1"/>
              </a:solidFill>
              <a:highlight>
                <a:srgbClr val="B7B7B7"/>
              </a:highlight>
            </a:endParaRPr>
          </a:p>
          <a:p>
            <a:pPr marL="0" lvl="0" indent="0" algn="l" rtl="0">
              <a:spcBef>
                <a:spcPts val="0"/>
              </a:spcBef>
              <a:spcAft>
                <a:spcPts val="0"/>
              </a:spcAft>
              <a:buNone/>
            </a:pPr>
            <a:endParaRPr sz="1800" dirty="0">
              <a:solidFill>
                <a:schemeClr val="dk1"/>
              </a:solidFill>
              <a:highlight>
                <a:schemeClr val="dk2"/>
              </a:highligh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999999"/>
        </a:solidFill>
        <a:effectLst/>
      </p:bgPr>
    </p:bg>
    <p:spTree>
      <p:nvGrpSpPr>
        <p:cNvPr id="1" name="Shape 74"/>
        <p:cNvGrpSpPr/>
        <p:nvPr/>
      </p:nvGrpSpPr>
      <p:grpSpPr>
        <a:xfrm>
          <a:off x="0" y="0"/>
          <a:ext cx="0" cy="0"/>
          <a:chOff x="0" y="0"/>
          <a:chExt cx="0" cy="0"/>
        </a:xfrm>
      </p:grpSpPr>
      <p:sp>
        <p:nvSpPr>
          <p:cNvPr id="75" name="Google Shape;75;p16"/>
          <p:cNvSpPr txBox="1">
            <a:spLocks noGrp="1"/>
          </p:cNvSpPr>
          <p:nvPr>
            <p:ph type="title"/>
          </p:nvPr>
        </p:nvSpPr>
        <p:spPr>
          <a:xfrm>
            <a:off x="311700" y="98650"/>
            <a:ext cx="8520600" cy="9192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l"/>
              <a:t>Η ΚΑΤΗΓΟΡΙΚΗ ΠΡΟΣΤΑΓΗ</a:t>
            </a:r>
            <a:endParaRPr/>
          </a:p>
          <a:p>
            <a:pPr marL="0" lvl="0" indent="0" algn="l" rtl="0">
              <a:spcBef>
                <a:spcPts val="0"/>
              </a:spcBef>
              <a:spcAft>
                <a:spcPts val="0"/>
              </a:spcAft>
              <a:buNone/>
            </a:pPr>
            <a:endParaRPr/>
          </a:p>
        </p:txBody>
      </p:sp>
      <p:sp>
        <p:nvSpPr>
          <p:cNvPr id="76" name="Google Shape;76;p16"/>
          <p:cNvSpPr txBox="1">
            <a:spLocks noGrp="1"/>
          </p:cNvSpPr>
          <p:nvPr>
            <p:ph type="body" idx="1"/>
          </p:nvPr>
        </p:nvSpPr>
        <p:spPr>
          <a:xfrm>
            <a:off x="147325" y="627075"/>
            <a:ext cx="5127600" cy="2959200"/>
          </a:xfrm>
          <a:prstGeom prst="rect">
            <a:avLst/>
          </a:prstGeom>
        </p:spPr>
        <p:txBody>
          <a:bodyPr spcFirstLastPara="1" wrap="square" lIns="91425" tIns="91425" rIns="91425" bIns="91425" anchor="t" anchorCtr="0">
            <a:noAutofit/>
          </a:bodyPr>
          <a:lstStyle/>
          <a:p>
            <a:pPr marL="0" lvl="0" indent="0" algn="l" rtl="0">
              <a:lnSpc>
                <a:spcPct val="105000"/>
              </a:lnSpc>
              <a:spcBef>
                <a:spcPts val="1200"/>
              </a:spcBef>
              <a:spcAft>
                <a:spcPts val="0"/>
              </a:spcAft>
              <a:buSzPts val="275"/>
              <a:buNone/>
            </a:pPr>
            <a:r>
              <a:rPr lang="el" sz="1550" b="1" i="1" dirty="0" smtClean="0">
                <a:solidFill>
                  <a:srgbClr val="FF0000"/>
                </a:solidFill>
              </a:rPr>
              <a:t>«Πράττε έτσι, </a:t>
            </a:r>
            <a:r>
              <a:rPr lang="el" sz="1550" b="1" i="1" dirty="0">
                <a:solidFill>
                  <a:srgbClr val="FF0000"/>
                </a:solidFill>
              </a:rPr>
              <a:t>ώστε η ρυθμιστική αρχή της βούλησής σου να μπορεί συγχρόνως να καταστεί καθολικός </a:t>
            </a:r>
            <a:r>
              <a:rPr lang="el" sz="1550" b="1" i="1" dirty="0" smtClean="0">
                <a:solidFill>
                  <a:srgbClr val="FF0000"/>
                </a:solidFill>
              </a:rPr>
              <a:t>νόμος».</a:t>
            </a:r>
            <a:endParaRPr sz="1550" b="1" i="1" dirty="0">
              <a:solidFill>
                <a:srgbClr val="FF0000"/>
              </a:solidFill>
            </a:endParaRPr>
          </a:p>
          <a:p>
            <a:pPr marL="0" lvl="0" indent="0" algn="l" rtl="0">
              <a:lnSpc>
                <a:spcPct val="105000"/>
              </a:lnSpc>
              <a:spcBef>
                <a:spcPts val="1200"/>
              </a:spcBef>
              <a:spcAft>
                <a:spcPts val="1200"/>
              </a:spcAft>
              <a:buSzPts val="275"/>
              <a:buNone/>
            </a:pPr>
            <a:r>
              <a:rPr lang="el-GR" dirty="0" smtClean="0">
                <a:solidFill>
                  <a:schemeClr val="dk1"/>
                </a:solidFill>
              </a:rPr>
              <a:t>Μετατοπίζοντας ο Καντ το ηθικό ερώτημα από το </a:t>
            </a:r>
            <a:r>
              <a:rPr lang="el-GR" i="1" dirty="0" smtClean="0">
                <a:solidFill>
                  <a:schemeClr val="dk1"/>
                </a:solidFill>
              </a:rPr>
              <a:t>τι</a:t>
            </a:r>
            <a:r>
              <a:rPr lang="el-GR" dirty="0" smtClean="0">
                <a:solidFill>
                  <a:schemeClr val="dk1"/>
                </a:solidFill>
              </a:rPr>
              <a:t> στο </a:t>
            </a:r>
            <a:r>
              <a:rPr lang="el-GR" i="1" dirty="0" smtClean="0">
                <a:solidFill>
                  <a:schemeClr val="dk1"/>
                </a:solidFill>
              </a:rPr>
              <a:t>πώς </a:t>
            </a:r>
            <a:r>
              <a:rPr lang="el-GR" dirty="0" smtClean="0">
                <a:solidFill>
                  <a:schemeClr val="dk1"/>
                </a:solidFill>
              </a:rPr>
              <a:t>πρέπει να πράττουμε ή να συμπεριφερόμαστε, έδωσε τη δυνατότητα στον κάθε άνθρωπο να μπορεί να γίνει ο ηθικός νομοθέτης ολόκληρης της ανθρωπότητας.</a:t>
            </a:r>
            <a:endParaRPr dirty="0">
              <a:solidFill>
                <a:schemeClr val="dk1"/>
              </a:solidFill>
            </a:endParaRPr>
          </a:p>
        </p:txBody>
      </p:sp>
      <p:sp>
        <p:nvSpPr>
          <p:cNvPr id="77" name="Google Shape;77;p16"/>
          <p:cNvSpPr txBox="1"/>
          <p:nvPr/>
        </p:nvSpPr>
        <p:spPr>
          <a:xfrm>
            <a:off x="5709525" y="1110900"/>
            <a:ext cx="3462000" cy="2955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l" sz="1800" dirty="0">
                <a:solidFill>
                  <a:schemeClr val="dk1"/>
                </a:solidFill>
                <a:highlight>
                  <a:srgbClr val="B7B7B7"/>
                </a:highlight>
              </a:rPr>
              <a:t>Το κριτήριο της κατηγορικής προσταγής</a:t>
            </a:r>
            <a:endParaRPr sz="1800" dirty="0">
              <a:solidFill>
                <a:schemeClr val="dk1"/>
              </a:solidFill>
              <a:highlight>
                <a:srgbClr val="B7B7B7"/>
              </a:highlight>
            </a:endParaRPr>
          </a:p>
          <a:p>
            <a:pPr marL="0" lvl="0" indent="0" algn="l" rtl="0">
              <a:spcBef>
                <a:spcPts val="0"/>
              </a:spcBef>
              <a:spcAft>
                <a:spcPts val="0"/>
              </a:spcAft>
              <a:buClr>
                <a:schemeClr val="dk1"/>
              </a:buClr>
              <a:buSzPts val="1100"/>
              <a:buFont typeface="Arial"/>
              <a:buNone/>
            </a:pPr>
            <a:r>
              <a:rPr lang="el" sz="1800" dirty="0">
                <a:solidFill>
                  <a:schemeClr val="dk1"/>
                </a:solidFill>
                <a:highlight>
                  <a:srgbClr val="B7B7B7"/>
                </a:highlight>
              </a:rPr>
              <a:t>Κατηγορικός= απόλυτος</a:t>
            </a:r>
            <a:endParaRPr sz="1800" dirty="0">
              <a:solidFill>
                <a:schemeClr val="dk1"/>
              </a:solidFill>
              <a:highlight>
                <a:srgbClr val="B7B7B7"/>
              </a:highlight>
            </a:endParaRPr>
          </a:p>
          <a:p>
            <a:pPr marL="0" lvl="0" indent="0" algn="l" rtl="0">
              <a:spcBef>
                <a:spcPts val="0"/>
              </a:spcBef>
              <a:spcAft>
                <a:spcPts val="0"/>
              </a:spcAft>
              <a:buClr>
                <a:schemeClr val="dk1"/>
              </a:buClr>
              <a:buSzPts val="1100"/>
              <a:buFont typeface="Arial"/>
              <a:buNone/>
            </a:pPr>
            <a:r>
              <a:rPr lang="el" sz="1800" dirty="0">
                <a:solidFill>
                  <a:srgbClr val="FF0000"/>
                </a:solidFill>
                <a:highlight>
                  <a:srgbClr val="B7B7B7"/>
                </a:highlight>
              </a:rPr>
              <a:t>Κατηγορική προσταγή</a:t>
            </a:r>
            <a:endParaRPr sz="1800" dirty="0">
              <a:solidFill>
                <a:srgbClr val="FF0000"/>
              </a:solidFill>
              <a:highlight>
                <a:srgbClr val="B7B7B7"/>
              </a:highlight>
            </a:endParaRPr>
          </a:p>
          <a:p>
            <a:pPr marL="0" lvl="0" indent="0" algn="l" rtl="0">
              <a:spcBef>
                <a:spcPts val="0"/>
              </a:spcBef>
              <a:spcAft>
                <a:spcPts val="0"/>
              </a:spcAft>
              <a:buClr>
                <a:schemeClr val="dk1"/>
              </a:buClr>
              <a:buSzPts val="1100"/>
              <a:buFont typeface="Arial"/>
              <a:buNone/>
            </a:pPr>
            <a:r>
              <a:rPr lang="el" sz="1800" dirty="0">
                <a:solidFill>
                  <a:schemeClr val="dk1"/>
                </a:solidFill>
                <a:highlight>
                  <a:srgbClr val="B7B7B7"/>
                </a:highlight>
              </a:rPr>
              <a:t>Πρέπει το υποκείμενο της πράξης να θέλει ο</a:t>
            </a:r>
            <a:endParaRPr sz="1800" dirty="0">
              <a:solidFill>
                <a:schemeClr val="dk1"/>
              </a:solidFill>
              <a:highlight>
                <a:srgbClr val="B7B7B7"/>
              </a:highlight>
            </a:endParaRPr>
          </a:p>
          <a:p>
            <a:pPr marL="0" lvl="0" indent="0" algn="l" rtl="0">
              <a:spcBef>
                <a:spcPts val="0"/>
              </a:spcBef>
              <a:spcAft>
                <a:spcPts val="0"/>
              </a:spcAft>
              <a:buClr>
                <a:schemeClr val="dk1"/>
              </a:buClr>
              <a:buSzPts val="1100"/>
              <a:buFont typeface="Arial"/>
              <a:buNone/>
            </a:pPr>
            <a:r>
              <a:rPr lang="el" sz="1800" dirty="0">
                <a:solidFill>
                  <a:schemeClr val="dk1"/>
                </a:solidFill>
                <a:highlight>
                  <a:srgbClr val="B7B7B7"/>
                </a:highlight>
              </a:rPr>
              <a:t>γνώμονας (κανόνας) της πράξης του να ισχύει ως</a:t>
            </a:r>
            <a:endParaRPr sz="1800" dirty="0">
              <a:solidFill>
                <a:schemeClr val="dk1"/>
              </a:solidFill>
              <a:highlight>
                <a:srgbClr val="B7B7B7"/>
              </a:highlight>
            </a:endParaRPr>
          </a:p>
          <a:p>
            <a:pPr marL="0" lvl="0" indent="0" algn="l" rtl="0">
              <a:spcBef>
                <a:spcPts val="0"/>
              </a:spcBef>
              <a:spcAft>
                <a:spcPts val="0"/>
              </a:spcAft>
              <a:buClr>
                <a:schemeClr val="dk1"/>
              </a:buClr>
              <a:buSzPts val="1100"/>
              <a:buFont typeface="Arial"/>
              <a:buNone/>
            </a:pPr>
            <a:r>
              <a:rPr lang="el" sz="1800" dirty="0">
                <a:solidFill>
                  <a:schemeClr val="dk1"/>
                </a:solidFill>
                <a:highlight>
                  <a:srgbClr val="B7B7B7"/>
                </a:highlight>
              </a:rPr>
              <a:t>καθολικός νόμος.</a:t>
            </a:r>
            <a:endParaRPr sz="1800" dirty="0">
              <a:solidFill>
                <a:schemeClr val="dk1"/>
              </a:solidFill>
              <a:highlight>
                <a:srgbClr val="B7B7B7"/>
              </a:highlight>
            </a:endParaRPr>
          </a:p>
          <a:p>
            <a:pPr marL="0" lvl="0" indent="0" algn="l" rtl="0">
              <a:spcBef>
                <a:spcPts val="0"/>
              </a:spcBef>
              <a:spcAft>
                <a:spcPts val="0"/>
              </a:spcAft>
              <a:buNone/>
            </a:pPr>
            <a:endParaRPr sz="1800" dirty="0">
              <a:solidFill>
                <a:schemeClr val="dk1"/>
              </a:solidFill>
              <a:highlight>
                <a:schemeClr val="dk2"/>
              </a:highligh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999999"/>
        </a:solidFill>
        <a:effectLst/>
      </p:bgPr>
    </p:bg>
    <p:spTree>
      <p:nvGrpSpPr>
        <p:cNvPr id="1" name="Shape 81"/>
        <p:cNvGrpSpPr/>
        <p:nvPr/>
      </p:nvGrpSpPr>
      <p:grpSpPr>
        <a:xfrm>
          <a:off x="0" y="0"/>
          <a:ext cx="0" cy="0"/>
          <a:chOff x="0" y="0"/>
          <a:chExt cx="0" cy="0"/>
        </a:xfrm>
      </p:grpSpPr>
      <p:sp>
        <p:nvSpPr>
          <p:cNvPr id="4" name="3 - Ορθογώνιο"/>
          <p:cNvSpPr/>
          <p:nvPr/>
        </p:nvSpPr>
        <p:spPr>
          <a:xfrm>
            <a:off x="819573" y="1076958"/>
            <a:ext cx="7437119" cy="2031325"/>
          </a:xfrm>
          <a:prstGeom prst="rect">
            <a:avLst/>
          </a:prstGeom>
        </p:spPr>
        <p:txBody>
          <a:bodyPr wrap="square">
            <a:spAutoFit/>
          </a:bodyPr>
          <a:lstStyle/>
          <a:p>
            <a:r>
              <a:rPr lang="el-GR" sz="1800" dirty="0" smtClean="0"/>
              <a:t>Άλλη μια διατύπωση της Κατηγορικής Προσταγής είναι</a:t>
            </a:r>
            <a:br>
              <a:rPr lang="el-GR" sz="1800" dirty="0" smtClean="0"/>
            </a:br>
            <a:r>
              <a:rPr lang="el-GR" sz="1800" dirty="0" smtClean="0"/>
              <a:t>η εξής: </a:t>
            </a:r>
            <a:r>
              <a:rPr lang="el-GR" sz="1800" i="1" dirty="0" smtClean="0"/>
              <a:t>«Η συμπεριφορά σου προς τους άλλους ανθρώπους να</a:t>
            </a:r>
            <a:br>
              <a:rPr lang="el-GR" sz="1800" i="1" dirty="0" smtClean="0"/>
            </a:br>
            <a:r>
              <a:rPr lang="el-GR" sz="1800" i="1" dirty="0" smtClean="0"/>
              <a:t>αποτελεί αυτοσκοπό και όχι μέσο για την επίτευξη κάποιου σκοπού». </a:t>
            </a:r>
            <a:r>
              <a:rPr lang="el-GR" sz="1800" dirty="0" smtClean="0"/>
              <a:t>Αυτός είναι ένας άλλος τρόπος για να πει κανείς ότι δεν</a:t>
            </a:r>
            <a:br>
              <a:rPr lang="el-GR" sz="1800" dirty="0" smtClean="0"/>
            </a:br>
            <a:r>
              <a:rPr lang="el-GR" sz="1800" dirty="0" smtClean="0"/>
              <a:t>πρέπει να </a:t>
            </a:r>
            <a:r>
              <a:rPr lang="el-GR" sz="1800" i="1" dirty="0" smtClean="0"/>
              <a:t>χρησιμοποιούμε </a:t>
            </a:r>
            <a:r>
              <a:rPr lang="el-GR" sz="1800" dirty="0" smtClean="0"/>
              <a:t>τους ανθρώπους, αλλά πρέπει πάντοτε</a:t>
            </a:r>
            <a:br>
              <a:rPr lang="el-GR" sz="1800" dirty="0" smtClean="0"/>
            </a:br>
            <a:r>
              <a:rPr lang="el-GR" sz="1800" dirty="0" smtClean="0"/>
              <a:t>ν' αναγνωρίζουμε την αξία της ανθρώπινης φύσης τους. </a:t>
            </a:r>
            <a:br>
              <a:rPr lang="el-GR" sz="1800" dirty="0" smtClean="0"/>
            </a:br>
            <a:endParaRPr lang="el-GR"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999999"/>
        </a:solidFill>
        <a:effectLst/>
      </p:bgPr>
    </p:bg>
    <p:spTree>
      <p:nvGrpSpPr>
        <p:cNvPr id="1" name="Shape 81"/>
        <p:cNvGrpSpPr/>
        <p:nvPr/>
      </p:nvGrpSpPr>
      <p:grpSpPr>
        <a:xfrm>
          <a:off x="0" y="0"/>
          <a:ext cx="0" cy="0"/>
          <a:chOff x="0" y="0"/>
          <a:chExt cx="0" cy="0"/>
        </a:xfrm>
      </p:grpSpPr>
      <p:sp>
        <p:nvSpPr>
          <p:cNvPr id="83" name="Google Shape;83;p17"/>
          <p:cNvSpPr txBox="1">
            <a:spLocks noGrp="1"/>
          </p:cNvSpPr>
          <p:nvPr>
            <p:ph type="body" idx="1"/>
          </p:nvPr>
        </p:nvSpPr>
        <p:spPr>
          <a:xfrm>
            <a:off x="921173" y="806028"/>
            <a:ext cx="7308427" cy="4233332"/>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None/>
            </a:pPr>
            <a:r>
              <a:rPr lang="el" sz="1600" u="sng" dirty="0" smtClean="0">
                <a:solidFill>
                  <a:schemeClr val="tx1"/>
                </a:solidFill>
              </a:rPr>
              <a:t>ΠΑΡΆΔΕΙΓΜΑ:</a:t>
            </a:r>
            <a:r>
              <a:rPr lang="el" sz="1600" dirty="0" smtClean="0">
                <a:solidFill>
                  <a:schemeClr val="tx1"/>
                </a:solidFill>
              </a:rPr>
              <a:t> Ας σκεφτούμε έ</a:t>
            </a:r>
            <a:r>
              <a:rPr lang="el" sz="1600" dirty="0" smtClean="0">
                <a:solidFill>
                  <a:srgbClr val="000000"/>
                </a:solidFill>
              </a:rPr>
              <a:t>ναν επιχειρηματία </a:t>
            </a:r>
            <a:r>
              <a:rPr lang="el" sz="1600" dirty="0">
                <a:solidFill>
                  <a:srgbClr val="000000"/>
                </a:solidFill>
              </a:rPr>
              <a:t>που η μανία του να πλουτίσει όσο γίνεται περισσότερο τον ωθεί να μεταχειρίζεται τον κάθε υπάλληλο του κατά τρόπο σκληρό θεωρώντας τον απλώς ως ένα μέσο αύξησης των κερδών του. Αν ο επιχειρηματίας είχε την ψυχραιμία να θέσει στον εαυτό του το γενικευμένο ερώτημα </a:t>
            </a:r>
            <a:r>
              <a:rPr lang="el" sz="1600" dirty="0" smtClean="0">
                <a:solidFill>
                  <a:srgbClr val="000000"/>
                </a:solidFill>
              </a:rPr>
              <a:t>«</a:t>
            </a:r>
            <a:r>
              <a:rPr lang="el" sz="1600" i="1" dirty="0" smtClean="0">
                <a:solidFill>
                  <a:srgbClr val="000000"/>
                </a:solidFill>
              </a:rPr>
              <a:t>τι </a:t>
            </a:r>
            <a:r>
              <a:rPr lang="el" sz="1600" i="1" dirty="0">
                <a:solidFill>
                  <a:srgbClr val="000000"/>
                </a:solidFill>
              </a:rPr>
              <a:t>θα συνέβαινε αν όλοι οι άνθρωποι μεταχειρίζονται ο ένας τον άλλο ως </a:t>
            </a:r>
            <a:r>
              <a:rPr lang="el" sz="1600" i="1" dirty="0" smtClean="0">
                <a:solidFill>
                  <a:srgbClr val="000000"/>
                </a:solidFill>
              </a:rPr>
              <a:t>μέσο</a:t>
            </a:r>
            <a:r>
              <a:rPr lang="el" sz="1600" dirty="0" smtClean="0">
                <a:solidFill>
                  <a:srgbClr val="000000"/>
                </a:solidFill>
              </a:rPr>
              <a:t>» </a:t>
            </a:r>
            <a:r>
              <a:rPr lang="el" sz="1600" dirty="0">
                <a:solidFill>
                  <a:srgbClr val="000000"/>
                </a:solidFill>
              </a:rPr>
              <a:t>το πιθανότερο θα ήταν να αναθεωρήσει την ανοίκεια συμπεριφορά του προς τους υπαλλήλους τους. Και αυτό </a:t>
            </a:r>
            <a:r>
              <a:rPr lang="el" sz="1600" dirty="0" smtClean="0">
                <a:solidFill>
                  <a:srgbClr val="000000"/>
                </a:solidFill>
              </a:rPr>
              <a:t>γιατί, </a:t>
            </a:r>
            <a:r>
              <a:rPr lang="el" sz="1600" dirty="0">
                <a:solidFill>
                  <a:srgbClr val="000000"/>
                </a:solidFill>
              </a:rPr>
              <a:t>αν υιοθετούσε έναν ηθικό </a:t>
            </a:r>
            <a:r>
              <a:rPr lang="el" sz="1600" dirty="0" smtClean="0">
                <a:solidFill>
                  <a:srgbClr val="000000"/>
                </a:solidFill>
              </a:rPr>
              <a:t>νόμο, </a:t>
            </a:r>
            <a:r>
              <a:rPr lang="el" sz="1600" dirty="0">
                <a:solidFill>
                  <a:srgbClr val="000000"/>
                </a:solidFill>
              </a:rPr>
              <a:t>σύμφωνα με τον οποίο θα πρέπει να μεταχειριζόμαστε ο ένας τον άλλον ως σκοπό και ποτέ απλώς ως </a:t>
            </a:r>
            <a:r>
              <a:rPr lang="el" sz="1600" dirty="0" smtClean="0">
                <a:solidFill>
                  <a:srgbClr val="000000"/>
                </a:solidFill>
              </a:rPr>
              <a:t>μέσο, τότε, επειδή όπως είδαμε ο ηθικός νόμος δεν επιδέχεται εξαιρέσεις, ο επιχειρηματίας θα έπρεπε να σκεφτεί την περίπτωση που  και οι άλλοι θα χρησιμοποιούσαν τον ίδιο ως μέσο. Και ασφαλώς, αυτό δε θα μπορούσε να το δεχτεί.</a:t>
            </a:r>
            <a:endParaRPr sz="1600" dirty="0">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999999"/>
        </a:solidFill>
        <a:effectLst/>
      </p:bgPr>
    </p:bg>
    <p:spTree>
      <p:nvGrpSpPr>
        <p:cNvPr id="1" name="Shape 87"/>
        <p:cNvGrpSpPr/>
        <p:nvPr/>
      </p:nvGrpSpPr>
      <p:grpSpPr>
        <a:xfrm>
          <a:off x="0" y="0"/>
          <a:ext cx="0" cy="0"/>
          <a:chOff x="0" y="0"/>
          <a:chExt cx="0" cy="0"/>
        </a:xfrm>
      </p:grpSpPr>
      <p:sp>
        <p:nvSpPr>
          <p:cNvPr id="88" name="Google Shape;88;p18"/>
          <p:cNvSpPr txBox="1">
            <a:spLocks noGrp="1"/>
          </p:cNvSpPr>
          <p:nvPr>
            <p:ph type="title"/>
          </p:nvPr>
        </p:nvSpPr>
        <p:spPr>
          <a:xfrm>
            <a:off x="311700" y="169100"/>
            <a:ext cx="8520600" cy="7047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200"/>
              </a:spcAft>
              <a:buClr>
                <a:schemeClr val="dk1"/>
              </a:buClr>
              <a:buSzPts val="1100"/>
              <a:buFont typeface="Arial"/>
              <a:buNone/>
            </a:pPr>
            <a:r>
              <a:rPr lang="el" b="1" i="1">
                <a:solidFill>
                  <a:schemeClr val="dk2"/>
                </a:solidFill>
              </a:rPr>
              <a:t>ΚΡΙΤΙΚΉ ΤΗΣ ΘΕΩΡΊΑΣ ΤΟΥ ΚΑΝΤ</a:t>
            </a:r>
            <a:endParaRPr sz="3800" b="1" i="1">
              <a:solidFill>
                <a:schemeClr val="dk2"/>
              </a:solidFill>
            </a:endParaRPr>
          </a:p>
        </p:txBody>
      </p:sp>
      <p:sp>
        <p:nvSpPr>
          <p:cNvPr id="89" name="Google Shape;89;p18"/>
          <p:cNvSpPr txBox="1">
            <a:spLocks noGrp="1"/>
          </p:cNvSpPr>
          <p:nvPr>
            <p:ph type="body" idx="1"/>
          </p:nvPr>
        </p:nvSpPr>
        <p:spPr>
          <a:xfrm>
            <a:off x="311700" y="955900"/>
            <a:ext cx="8832300" cy="2607000"/>
          </a:xfrm>
          <a:prstGeom prst="rect">
            <a:avLst/>
          </a:prstGeom>
        </p:spPr>
        <p:txBody>
          <a:bodyPr spcFirstLastPara="1" wrap="square" lIns="91425" tIns="91425" rIns="91425" bIns="91425" anchor="t" anchorCtr="0">
            <a:normAutofit fontScale="25000" lnSpcReduction="20000"/>
          </a:bodyPr>
          <a:lstStyle/>
          <a:p>
            <a:pPr marL="457200" lvl="0" indent="-371122" algn="l" rtl="0">
              <a:spcBef>
                <a:spcPts val="0"/>
              </a:spcBef>
              <a:spcAft>
                <a:spcPts val="0"/>
              </a:spcAft>
              <a:buClr>
                <a:schemeClr val="dk1"/>
              </a:buClr>
              <a:buSzPct val="100000"/>
              <a:buChar char="●"/>
            </a:pPr>
            <a:r>
              <a:rPr lang="el" sz="8977">
                <a:solidFill>
                  <a:schemeClr val="dk1"/>
                </a:solidFill>
              </a:rPr>
              <a:t>Δυσκολία προσδιορισμού των θετικών</a:t>
            </a:r>
            <a:endParaRPr sz="8977">
              <a:solidFill>
                <a:schemeClr val="dk1"/>
              </a:solidFill>
            </a:endParaRPr>
          </a:p>
          <a:p>
            <a:pPr marL="0" lvl="0" indent="0" algn="l" rtl="0">
              <a:spcBef>
                <a:spcPts val="1200"/>
              </a:spcBef>
              <a:spcAft>
                <a:spcPts val="0"/>
              </a:spcAft>
              <a:buClr>
                <a:schemeClr val="dk1"/>
              </a:buClr>
              <a:buSzPts val="275"/>
              <a:buFont typeface="Arial"/>
              <a:buNone/>
            </a:pPr>
            <a:r>
              <a:rPr lang="el" sz="8977">
                <a:solidFill>
                  <a:schemeClr val="dk1"/>
                </a:solidFill>
              </a:rPr>
              <a:t>υποχρεώσεών μας.</a:t>
            </a:r>
            <a:endParaRPr sz="8977">
              <a:solidFill>
                <a:schemeClr val="dk1"/>
              </a:solidFill>
            </a:endParaRPr>
          </a:p>
          <a:p>
            <a:pPr marL="457200" lvl="0" indent="-371122" algn="l" rtl="0">
              <a:spcBef>
                <a:spcPts val="1200"/>
              </a:spcBef>
              <a:spcAft>
                <a:spcPts val="0"/>
              </a:spcAft>
              <a:buClr>
                <a:schemeClr val="dk1"/>
              </a:buClr>
              <a:buSzPct val="100000"/>
              <a:buChar char="●"/>
            </a:pPr>
            <a:r>
              <a:rPr lang="el" sz="8977">
                <a:solidFill>
                  <a:schemeClr val="dk1"/>
                </a:solidFill>
              </a:rPr>
              <a:t>Αυστηρότητα και ακαμψία της κατηγορικής</a:t>
            </a:r>
            <a:endParaRPr sz="8977">
              <a:solidFill>
                <a:schemeClr val="dk1"/>
              </a:solidFill>
            </a:endParaRPr>
          </a:p>
          <a:p>
            <a:pPr marL="0" lvl="0" indent="0" algn="l" rtl="0">
              <a:spcBef>
                <a:spcPts val="1200"/>
              </a:spcBef>
              <a:spcAft>
                <a:spcPts val="0"/>
              </a:spcAft>
              <a:buClr>
                <a:schemeClr val="dk1"/>
              </a:buClr>
              <a:buSzPts val="275"/>
              <a:buFont typeface="Arial"/>
              <a:buNone/>
            </a:pPr>
            <a:r>
              <a:rPr lang="el" sz="8977">
                <a:solidFill>
                  <a:schemeClr val="dk1"/>
                </a:solidFill>
              </a:rPr>
              <a:t>προσταγής.</a:t>
            </a:r>
            <a:endParaRPr sz="8977">
              <a:solidFill>
                <a:schemeClr val="dk1"/>
              </a:solidFill>
            </a:endParaRPr>
          </a:p>
          <a:p>
            <a:pPr marL="457200" lvl="0" indent="-371122" algn="l" rtl="0">
              <a:spcBef>
                <a:spcPts val="1200"/>
              </a:spcBef>
              <a:spcAft>
                <a:spcPts val="0"/>
              </a:spcAft>
              <a:buClr>
                <a:schemeClr val="dk1"/>
              </a:buClr>
              <a:buSzPct val="100000"/>
              <a:buChar char="●"/>
            </a:pPr>
            <a:r>
              <a:rPr lang="el" sz="8977">
                <a:solidFill>
                  <a:schemeClr val="dk1"/>
                </a:solidFill>
              </a:rPr>
              <a:t>Παραγνωρισμός των θετικών ανθρωπίνων</a:t>
            </a:r>
            <a:endParaRPr sz="8977">
              <a:solidFill>
                <a:schemeClr val="dk1"/>
              </a:solidFill>
            </a:endParaRPr>
          </a:p>
          <a:p>
            <a:pPr marL="0" lvl="0" indent="0" algn="l" rtl="0">
              <a:spcBef>
                <a:spcPts val="1200"/>
              </a:spcBef>
              <a:spcAft>
                <a:spcPts val="1200"/>
              </a:spcAft>
              <a:buClr>
                <a:schemeClr val="dk1"/>
              </a:buClr>
              <a:buSzPts val="275"/>
              <a:buFont typeface="Arial"/>
              <a:buNone/>
            </a:pPr>
            <a:r>
              <a:rPr lang="el" sz="8977">
                <a:solidFill>
                  <a:schemeClr val="dk1"/>
                </a:solidFill>
              </a:rPr>
              <a:t>συναισθημάτων ως ηθικών κινήτρων</a:t>
            </a:r>
            <a:endParaRPr sz="8977">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742</Words>
  <Application>Microsoft Office PowerPoint</Application>
  <PresentationFormat>Προβολή στην οθόνη (16:9)</PresentationFormat>
  <Paragraphs>51</Paragraphs>
  <Slides>9</Slides>
  <Notes>9</Notes>
  <HiddenSlides>0</HiddenSlides>
  <MMClips>0</MMClips>
  <ScaleCrop>false</ScaleCrop>
  <HeadingPairs>
    <vt:vector size="4" baseType="variant">
      <vt:variant>
        <vt:lpstr>Θέμα</vt:lpstr>
      </vt:variant>
      <vt:variant>
        <vt:i4>1</vt:i4>
      </vt:variant>
      <vt:variant>
        <vt:lpstr>Τίτλοι διαφανειών</vt:lpstr>
      </vt:variant>
      <vt:variant>
        <vt:i4>9</vt:i4>
      </vt:variant>
    </vt:vector>
  </HeadingPairs>
  <TitlesOfParts>
    <vt:vector size="10" baseType="lpstr">
      <vt:lpstr>Simple Light</vt:lpstr>
      <vt:lpstr>Η ΘΕΩΡΙΑ ΤΟΥ ΚΑΝΤ ΓΙΑ ΤΗΝ ΚΑΤΗΓΟΡΙΚΗ ΠΡΟΣΤΑΓΗ</vt:lpstr>
      <vt:lpstr>Η ΕΜΠΕΙΡΙΚΉ ΚΑΙ Η ΚΑΘΑΡΗ ΜΟΡΦΗ ΤΗΣ ΒΟΥΛΗΣΗΣ </vt:lpstr>
      <vt:lpstr>ΠΑΡΆΔΕΙΓΜΑ</vt:lpstr>
      <vt:lpstr>Η ΚΑΤΗΓΟΡΙΚΗ ΠΡΟΣΤΑΓΗ </vt:lpstr>
      <vt:lpstr>Η ΚΑΤΗΓΟΡΙΚΗ ΠΡΟΣΤΑΓΗ </vt:lpstr>
      <vt:lpstr>Η ΚΑΤΗΓΟΡΙΚΗ ΠΡΟΣΤΑΓΗ </vt:lpstr>
      <vt:lpstr>Διαφάνεια 7</vt:lpstr>
      <vt:lpstr>Διαφάνεια 8</vt:lpstr>
      <vt:lpstr>ΚΡΙΤΙΚΉ ΤΗΣ ΘΕΩΡΊΑΣ ΤΟΥ ΚΑΝΤ</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ΘΕΩΡΙΑ ΤΟΥ ΚΑΝΤ ΓΙΑ ΤΗΝ ΚΑΤΗΓΟΡΙΚΗ ΠΡΟΣΤΑΓΗ</dc:title>
  <cp:lastModifiedBy>USER</cp:lastModifiedBy>
  <cp:revision>10</cp:revision>
  <dcterms:modified xsi:type="dcterms:W3CDTF">2026-02-28T08:39:47Z</dcterms:modified>
</cp:coreProperties>
</file>