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82" r:id="rId2"/>
    <p:sldId id="290" r:id="rId3"/>
    <p:sldId id="283" r:id="rId4"/>
    <p:sldId id="284" r:id="rId5"/>
    <p:sldId id="285" r:id="rId6"/>
    <p:sldId id="286" r:id="rId7"/>
    <p:sldId id="287" r:id="rId8"/>
    <p:sldId id="288" r:id="rId9"/>
    <p:sldId id="289" r:id="rId10"/>
    <p:sldId id="291" r:id="rId11"/>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101"/>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77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99DED90-920F-404F-88AE-E2A547465FE7}" type="datetime1">
              <a:rPr lang="el-GR" smtClean="0"/>
              <a:t>31/5/2020</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81E76E-E7B3-4F13-A4FA-ED316337DC73}" type="slidenum">
              <a:rPr lang="el-GR" smtClean="0"/>
              <a:t>‹#›</a:t>
            </a:fld>
            <a:endParaRPr lang="el-GR" dirty="0"/>
          </a:p>
        </p:txBody>
      </p:sp>
    </p:spTree>
    <p:extLst>
      <p:ext uri="{BB962C8B-B14F-4D97-AF65-F5344CB8AC3E}">
        <p14:creationId xmlns:p14="http://schemas.microsoft.com/office/powerpoint/2010/main" val="2519189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9643FE-7A8B-4115-AE59-23B4A6D82939}" type="datetime1">
              <a:rPr lang="el-GR" noProof="0" smtClean="0"/>
              <a:pPr/>
              <a:t>31/5/2020</a:t>
            </a:fld>
            <a:endParaRPr lang="el-GR" noProof="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el-GR" noProof="0" smtClean="0"/>
              <a:t>‹#›</a:t>
            </a:fld>
            <a:endParaRPr lang="el-GR" noProof="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1">
        <a:schemeClr val="bg1"/>
      </p:bgRef>
    </p:bg>
    <p:spTree>
      <p:nvGrpSpPr>
        <p:cNvPr id="1" name=""/>
        <p:cNvGrpSpPr/>
        <p:nvPr/>
      </p:nvGrpSpPr>
      <p:grpSpPr>
        <a:xfrm>
          <a:off x="0" y="0"/>
          <a:ext cx="0" cy="0"/>
          <a:chOff x="0" y="0"/>
          <a:chExt cx="0" cy="0"/>
        </a:xfrm>
      </p:grpSpPr>
      <p:grpSp>
        <p:nvGrpSpPr>
          <p:cNvPr id="10" name="Ομάδα 9"/>
          <p:cNvGrpSpPr/>
          <p:nvPr/>
        </p:nvGrpSpPr>
        <p:grpSpPr>
          <a:xfrm>
            <a:off x="0" y="6208894"/>
            <a:ext cx="12192000" cy="649106"/>
            <a:chOff x="0" y="6208894"/>
            <a:chExt cx="12192000" cy="649106"/>
          </a:xfrm>
        </p:grpSpPr>
        <p:sp>
          <p:nvSpPr>
            <p:cNvPr id="2" name="Ορθογώνιο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el-GR" noProof="0" dirty="0"/>
            </a:p>
          </p:txBody>
        </p:sp>
        <p:cxnSp>
          <p:nvCxnSpPr>
            <p:cNvPr id="7" name="Ευθεία γραμμή σύνδεσης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Ευθεία γραμμή σύνδεσης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Τίτλος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Tahoma" panose="020B0604030504040204" pitchFamily="34" charset="0"/>
                <a:ea typeface="+mj-ea"/>
                <a:cs typeface="+mj-cs"/>
              </a:defRPr>
            </a:lvl1pPr>
          </a:lstStyle>
          <a:p>
            <a:pPr rtl="0"/>
            <a:r>
              <a:rPr lang="el-GR" noProof="0"/>
              <a:t>Κάντε κλικ για να επεξεργαστείτε τον τίτλο υποδείγματος</a:t>
            </a:r>
            <a:endParaRPr kumimoji="0" lang="el-GR" noProof="0" dirty="0"/>
          </a:p>
        </p:txBody>
      </p:sp>
      <p:sp>
        <p:nvSpPr>
          <p:cNvPr id="17" name="Υπότιτλος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l-GR" noProof="0"/>
              <a:t>Κάντε κλικ για να επεξεργαστείτε τον υπότιτλο του υποδείγματος</a:t>
            </a:r>
            <a:endParaRPr kumimoji="0" lang="el-GR" noProof="0" dirty="0"/>
          </a:p>
        </p:txBody>
      </p:sp>
      <p:sp>
        <p:nvSpPr>
          <p:cNvPr id="30" name="Θέση ημερομηνίας 29"/>
          <p:cNvSpPr>
            <a:spLocks noGrp="1"/>
          </p:cNvSpPr>
          <p:nvPr>
            <p:ph type="dt" sz="half" idx="10"/>
          </p:nvPr>
        </p:nvSpPr>
        <p:spPr/>
        <p:txBody>
          <a:bodyPr rtlCol="0"/>
          <a:lstStyle>
            <a:lvl1pPr>
              <a:defRPr/>
            </a:lvl1pPr>
          </a:lstStyle>
          <a:p>
            <a:fld id="{90A77434-5FC1-4574-9A2A-C2AAF9BFEC76}" type="datetime1">
              <a:rPr lang="el-GR" noProof="0" smtClean="0"/>
              <a:pPr/>
              <a:t>31/5/2020</a:t>
            </a:fld>
            <a:endParaRPr lang="el-GR" noProof="0" dirty="0"/>
          </a:p>
        </p:txBody>
      </p:sp>
      <p:sp>
        <p:nvSpPr>
          <p:cNvPr id="19" name="Θέση υποσέλιδου 18"/>
          <p:cNvSpPr>
            <a:spLocks noGrp="1"/>
          </p:cNvSpPr>
          <p:nvPr>
            <p:ph type="ftr" sz="quarter" idx="11"/>
          </p:nvPr>
        </p:nvSpPr>
        <p:spPr/>
        <p:txBody>
          <a:bodyPr rtlCol="0"/>
          <a:lstStyle/>
          <a:p>
            <a:pPr rtl="0"/>
            <a:r>
              <a:rPr lang="el-GR" noProof="0" dirty="0"/>
              <a:t>Προσθήκη υποσέλιδου</a:t>
            </a:r>
          </a:p>
        </p:txBody>
      </p:sp>
      <p:sp>
        <p:nvSpPr>
          <p:cNvPr id="27" name="Θέση αριθμού διαφάνειας 2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a:t>Κάντε κλικ για να επεξεργαστείτε τον τίτλο υποδείγματος</a:t>
            </a:r>
            <a:endParaRPr kumimoji="0" lang="el-GR" noProof="0" dirty="0"/>
          </a:p>
        </p:txBody>
      </p:sp>
      <p:sp>
        <p:nvSpPr>
          <p:cNvPr id="3" name="Θέση κατακόρυφου κειμένου 2"/>
          <p:cNvSpPr>
            <a:spLocks noGrp="1"/>
          </p:cNvSpPr>
          <p:nvPr>
            <p:ph type="body" orient="vert" idx="1"/>
          </p:nvPr>
        </p:nvSpPr>
        <p:spPr/>
        <p:txBody>
          <a:bodyPr vert="eaVert" rtlCol="0"/>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Θέση ημερομηνίας 3"/>
          <p:cNvSpPr>
            <a:spLocks noGrp="1"/>
          </p:cNvSpPr>
          <p:nvPr>
            <p:ph type="dt" sz="half" idx="10"/>
          </p:nvPr>
        </p:nvSpPr>
        <p:spPr/>
        <p:txBody>
          <a:bodyPr rtlCol="0"/>
          <a:lstStyle>
            <a:lvl1pPr>
              <a:defRPr/>
            </a:lvl1pPr>
          </a:lstStyle>
          <a:p>
            <a:fld id="{CFAD2D8C-2592-4289-B9EE-3CE81143DCFE}" type="datetime1">
              <a:rPr lang="el-GR" noProof="0" smtClean="0"/>
              <a:pPr/>
              <a:t>31/5/2020</a:t>
            </a:fld>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914402"/>
            <a:ext cx="2743200" cy="5211763"/>
          </a:xfrm>
        </p:spPr>
        <p:txBody>
          <a:bodyPr vert="eaVert" rtlCol="0"/>
          <a:lstStyle/>
          <a:p>
            <a:pPr rtl="0"/>
            <a:r>
              <a:rPr lang="el-GR" noProof="0"/>
              <a:t>Κάντε κλικ για να επεξεργαστείτε τον τίτλο υποδείγματος</a:t>
            </a:r>
            <a:endParaRPr kumimoji="0" lang="el-GR" noProof="0" dirty="0"/>
          </a:p>
        </p:txBody>
      </p:sp>
      <p:sp>
        <p:nvSpPr>
          <p:cNvPr id="3" name="Θέση κατακόρυφου κειμένου 2"/>
          <p:cNvSpPr>
            <a:spLocks noGrp="1"/>
          </p:cNvSpPr>
          <p:nvPr>
            <p:ph type="body" orient="vert" idx="1"/>
          </p:nvPr>
        </p:nvSpPr>
        <p:spPr>
          <a:xfrm>
            <a:off x="609600" y="914402"/>
            <a:ext cx="8026400" cy="5211763"/>
          </a:xfrm>
        </p:spPr>
        <p:txBody>
          <a:bodyPr vert="eaVert" rtlCol="0"/>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C1D2988E-BB97-4A44-97DA-ACD82C677D3A}" type="datetime1">
              <a:rPr lang="el-GR" noProof="0" smtClean="0"/>
              <a:pPr/>
              <a:t>31/5/2020</a:t>
            </a:fld>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a:t>Κάντε κλικ για να επεξεργαστείτε το Στυλ κύριου τίτλου</a:t>
            </a:r>
            <a:endParaRPr kumimoji="0" lang="el-GR" noProof="0" dirty="0"/>
          </a:p>
        </p:txBody>
      </p:sp>
      <p:sp>
        <p:nvSpPr>
          <p:cNvPr id="3" name="Θέση περιεχομένου 2"/>
          <p:cNvSpPr>
            <a:spLocks noGrp="1"/>
          </p:cNvSpPr>
          <p:nvPr>
            <p:ph idx="1"/>
          </p:nvPr>
        </p:nvSpPr>
        <p:spPr/>
        <p:txBody>
          <a:bodyPr rtlCol="0"/>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Θέση ημερομηνίας 3"/>
          <p:cNvSpPr>
            <a:spLocks noGrp="1"/>
          </p:cNvSpPr>
          <p:nvPr>
            <p:ph type="dt" sz="half" idx="10"/>
          </p:nvPr>
        </p:nvSpPr>
        <p:spPr/>
        <p:txBody>
          <a:bodyPr rtlCol="0"/>
          <a:lstStyle>
            <a:lvl1pPr>
              <a:defRPr/>
            </a:lvl1pPr>
          </a:lstStyle>
          <a:p>
            <a:fld id="{3CC14902-A73F-4D00-9B30-07F92A204BDE}" type="datetime1">
              <a:rPr lang="el-GR" noProof="0" smtClean="0"/>
              <a:pPr/>
              <a:t>31/5/2020</a:t>
            </a:fld>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Tahoma" panose="020B0604030504040204" pitchFamily="34" charset="0"/>
                <a:ea typeface="+mj-ea"/>
                <a:cs typeface="+mj-cs"/>
              </a:defRPr>
            </a:lvl1pPr>
          </a:lstStyle>
          <a:p>
            <a:pPr rtl="0"/>
            <a:r>
              <a:rPr lang="el-GR" noProof="0"/>
              <a:t>Κάντε κλικ για να επεξεργαστείτε τον τίτλο υποδείγματος</a:t>
            </a:r>
            <a:endParaRPr kumimoji="0" lang="el-GR" noProof="0" dirty="0"/>
          </a:p>
        </p:txBody>
      </p:sp>
      <p:sp>
        <p:nvSpPr>
          <p:cNvPr id="3" name="Θέση κειμένου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l-GR" noProof="0"/>
              <a:t>Στυλ κειμένου υποδείγματος</a:t>
            </a:r>
          </a:p>
        </p:txBody>
      </p:sp>
      <p:sp>
        <p:nvSpPr>
          <p:cNvPr id="4" name="Σύμβολο κράτησης θέσης ημερομηνίας 3"/>
          <p:cNvSpPr>
            <a:spLocks noGrp="1"/>
          </p:cNvSpPr>
          <p:nvPr>
            <p:ph type="dt" sz="half" idx="10"/>
          </p:nvPr>
        </p:nvSpPr>
        <p:spPr/>
        <p:txBody>
          <a:bodyPr rtlCol="0"/>
          <a:lstStyle>
            <a:lvl1pPr>
              <a:defRPr/>
            </a:lvl1pPr>
          </a:lstStyle>
          <a:p>
            <a:fld id="{AD429007-D457-4E92-BABF-71A046D860B9}" type="datetime1">
              <a:rPr lang="el-GR" noProof="0" smtClean="0"/>
              <a:pPr/>
              <a:t>31/5/2020</a:t>
            </a:fld>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704088"/>
            <a:ext cx="10972800" cy="1143000"/>
          </a:xfrm>
        </p:spPr>
        <p:txBody>
          <a:bodyPr rtlCol="0"/>
          <a:lstStyle/>
          <a:p>
            <a:pPr rtl="0"/>
            <a:r>
              <a:rPr lang="el-GR" noProof="0"/>
              <a:t>Κάντε κλικ για να επεξεργαστείτε τον τίτλο υποδείγματος</a:t>
            </a:r>
            <a:endParaRPr kumimoji="0" lang="el-GR" noProof="0" dirty="0"/>
          </a:p>
        </p:txBody>
      </p:sp>
      <p:sp>
        <p:nvSpPr>
          <p:cNvPr id="3" name="Θέση περιεχομένου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Θέση περιεχομένου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5" name="Θέση ημερομηνίας 4"/>
          <p:cNvSpPr>
            <a:spLocks noGrp="1"/>
          </p:cNvSpPr>
          <p:nvPr>
            <p:ph type="dt" sz="half" idx="10"/>
          </p:nvPr>
        </p:nvSpPr>
        <p:spPr/>
        <p:txBody>
          <a:bodyPr rtlCol="0"/>
          <a:lstStyle>
            <a:lvl1pPr>
              <a:defRPr/>
            </a:lvl1pPr>
          </a:lstStyle>
          <a:p>
            <a:fld id="{DF7B4515-02FB-4B91-9620-B2FDE88BB763}" type="datetime1">
              <a:rPr lang="el-GR" noProof="0" smtClean="0"/>
              <a:pPr/>
              <a:t>31/5/2020</a:t>
            </a:fld>
            <a:endParaRPr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704088"/>
            <a:ext cx="10972800" cy="1143000"/>
          </a:xfrm>
        </p:spPr>
        <p:txBody>
          <a:bodyPr tIns="45720" rtlCol="0" anchor="b"/>
          <a:lstStyle>
            <a:lvl1pPr>
              <a:defRPr/>
            </a:lvl1pPr>
          </a:lstStyle>
          <a:p>
            <a:pPr rtl="0"/>
            <a:r>
              <a:rPr lang="el-GR" noProof="0"/>
              <a:t>Κάντε κλικ για να επεξεργαστείτε τον τίτλο υποδείγματος</a:t>
            </a:r>
            <a:endParaRPr kumimoji="0" lang="el-GR" noProof="0" dirty="0"/>
          </a:p>
        </p:txBody>
      </p:sp>
      <p:sp>
        <p:nvSpPr>
          <p:cNvPr id="3" name="Θέση κειμένου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a:t>Στυλ κειμένου υποδείγματος</a:t>
            </a:r>
          </a:p>
        </p:txBody>
      </p:sp>
      <p:sp>
        <p:nvSpPr>
          <p:cNvPr id="5" name="Θέση περιεχομένου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Θέση κειμένου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a:t>Στυλ κειμένου υποδείγματος</a:t>
            </a:r>
          </a:p>
        </p:txBody>
      </p:sp>
      <p:sp>
        <p:nvSpPr>
          <p:cNvPr id="6" name="Θέση περιεχομένου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7" name="Θέση ημερομηνίας 6"/>
          <p:cNvSpPr>
            <a:spLocks noGrp="1"/>
          </p:cNvSpPr>
          <p:nvPr>
            <p:ph type="dt" sz="half" idx="10"/>
          </p:nvPr>
        </p:nvSpPr>
        <p:spPr/>
        <p:txBody>
          <a:bodyPr rtlCol="0"/>
          <a:lstStyle>
            <a:lvl1pPr>
              <a:defRPr/>
            </a:lvl1pPr>
          </a:lstStyle>
          <a:p>
            <a:fld id="{65702A1E-CB2D-42B3-9901-53C6FFCFE57B}" type="datetime1">
              <a:rPr lang="el-GR" noProof="0" smtClean="0"/>
              <a:pPr/>
              <a:t>31/5/2020</a:t>
            </a:fld>
            <a:endParaRPr lang="el-GR" noProof="0" dirty="0"/>
          </a:p>
        </p:txBody>
      </p:sp>
      <p:sp>
        <p:nvSpPr>
          <p:cNvPr id="8" name="Θέση υποσέλιδου 7"/>
          <p:cNvSpPr>
            <a:spLocks noGrp="1"/>
          </p:cNvSpPr>
          <p:nvPr>
            <p:ph type="ftr" sz="quarter" idx="11"/>
          </p:nvPr>
        </p:nvSpPr>
        <p:spPr/>
        <p:txBody>
          <a:bodyPr rtlCol="0"/>
          <a:lstStyle/>
          <a:p>
            <a:pPr rtl="0"/>
            <a:r>
              <a:rPr lang="el-GR" noProof="0" dirty="0"/>
              <a:t>Προσθήκη υποσέλιδου</a:t>
            </a:r>
          </a:p>
        </p:txBody>
      </p:sp>
      <p:sp>
        <p:nvSpPr>
          <p:cNvPr id="9" name="Θέση αριθμού διαφάνειας 8"/>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Tahoma" panose="020B0604030504040204" pitchFamily="34" charset="0"/>
                <a:ea typeface="+mj-ea"/>
                <a:cs typeface="+mj-cs"/>
              </a:defRPr>
            </a:lvl1pPr>
          </a:lstStyle>
          <a:p>
            <a:pPr rtl="0"/>
            <a:r>
              <a:rPr lang="el-GR" noProof="0"/>
              <a:t>Κάντε κλικ για να επεξεργαστείτε τον τίτλο υποδείγματος</a:t>
            </a:r>
            <a:endParaRPr kumimoji="0" lang="el-GR" noProof="0" dirty="0"/>
          </a:p>
        </p:txBody>
      </p:sp>
      <p:sp>
        <p:nvSpPr>
          <p:cNvPr id="3" name="Θέση ημερομηνίας 2"/>
          <p:cNvSpPr>
            <a:spLocks noGrp="1"/>
          </p:cNvSpPr>
          <p:nvPr>
            <p:ph type="dt" sz="half" idx="10"/>
          </p:nvPr>
        </p:nvSpPr>
        <p:spPr/>
        <p:txBody>
          <a:bodyPr rtlCol="0"/>
          <a:lstStyle>
            <a:lvl1pPr>
              <a:defRPr/>
            </a:lvl1pPr>
          </a:lstStyle>
          <a:p>
            <a:fld id="{1BC4E7F8-018D-41D2-A529-6FDAF3DAA1F8}" type="datetime1">
              <a:rPr lang="el-GR" noProof="0" smtClean="0"/>
              <a:pPr/>
              <a:t>31/5/2020</a:t>
            </a:fld>
            <a:endParaRPr lang="el-GR" noProof="0" dirty="0"/>
          </a:p>
        </p:txBody>
      </p:sp>
      <p:sp>
        <p:nvSpPr>
          <p:cNvPr id="4" name="Θέση υποσέλιδου 3"/>
          <p:cNvSpPr>
            <a:spLocks noGrp="1"/>
          </p:cNvSpPr>
          <p:nvPr>
            <p:ph type="ftr" sz="quarter" idx="11"/>
          </p:nvPr>
        </p:nvSpPr>
        <p:spPr/>
        <p:txBody>
          <a:bodyPr rtlCol="0"/>
          <a:lstStyle/>
          <a:p>
            <a:pPr rtl="0"/>
            <a:r>
              <a:rPr lang="el-GR" noProof="0" dirty="0"/>
              <a:t>Προσθήκη υποσέλιδου</a:t>
            </a:r>
          </a:p>
        </p:txBody>
      </p:sp>
      <p:sp>
        <p:nvSpPr>
          <p:cNvPr id="5" name="Θέση αριθμού διαφάνειας 4"/>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lvl1pPr>
              <a:defRPr/>
            </a:lvl1pPr>
          </a:lstStyle>
          <a:p>
            <a:fld id="{67B0B9A9-3ACD-4087-84E2-D158D0FC8B31}" type="datetime1">
              <a:rPr lang="el-GR" noProof="0" smtClean="0"/>
              <a:pPr/>
              <a:t>31/5/2020</a:t>
            </a:fld>
            <a:endParaRPr lang="el-GR" noProof="0" dirty="0"/>
          </a:p>
        </p:txBody>
      </p:sp>
      <p:sp>
        <p:nvSpPr>
          <p:cNvPr id="3" name="Θέση υποσέλιδου 2"/>
          <p:cNvSpPr>
            <a:spLocks noGrp="1"/>
          </p:cNvSpPr>
          <p:nvPr>
            <p:ph type="ftr" sz="quarter" idx="11"/>
          </p:nvPr>
        </p:nvSpPr>
        <p:spPr/>
        <p:txBody>
          <a:bodyPr rtlCol="0"/>
          <a:lstStyle/>
          <a:p>
            <a:pPr rtl="0"/>
            <a:r>
              <a:rPr lang="el-GR" noProof="0" dirty="0"/>
              <a:t>Προσθήκη υποσέλιδου</a:t>
            </a:r>
          </a:p>
        </p:txBody>
      </p:sp>
      <p:sp>
        <p:nvSpPr>
          <p:cNvPr id="4" name="Θέση αριθμού διαφάνειας 3"/>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Tahoma" panose="020B0604030504040204" pitchFamily="34" charset="0"/>
                <a:ea typeface="+mj-ea"/>
                <a:cs typeface="+mj-cs"/>
              </a:defRPr>
            </a:lvl1pPr>
          </a:lstStyle>
          <a:p>
            <a:pPr rtl="0"/>
            <a:r>
              <a:rPr lang="el-GR" noProof="0"/>
              <a:t>Κάντε κλικ για να επεξεργαστείτε τον τίτλο υποδείγματος</a:t>
            </a:r>
            <a:endParaRPr kumimoji="0" lang="el-GR" noProof="0" dirty="0"/>
          </a:p>
        </p:txBody>
      </p:sp>
      <p:sp>
        <p:nvSpPr>
          <p:cNvPr id="4" name="Θέση περιεχομένου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3" name="Θέση κειμένου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el-GR" noProof="0"/>
              <a:t>Στυλ κειμένου υποδείγματος</a:t>
            </a:r>
          </a:p>
        </p:txBody>
      </p:sp>
      <p:sp>
        <p:nvSpPr>
          <p:cNvPr id="5" name="Θέση ημερομηνίας 4"/>
          <p:cNvSpPr>
            <a:spLocks noGrp="1"/>
          </p:cNvSpPr>
          <p:nvPr>
            <p:ph type="dt" sz="half" idx="10"/>
          </p:nvPr>
        </p:nvSpPr>
        <p:spPr/>
        <p:txBody>
          <a:bodyPr rtlCol="0"/>
          <a:lstStyle>
            <a:lvl1pPr>
              <a:defRPr/>
            </a:lvl1pPr>
          </a:lstStyle>
          <a:p>
            <a:fld id="{3B21A0E1-CF01-434D-86B5-B2306A420646}" type="datetime1">
              <a:rPr lang="el-GR" noProof="0" smtClean="0"/>
              <a:pPr/>
              <a:t>31/5/2020</a:t>
            </a:fld>
            <a:endParaRPr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Ορθογώνιο με ψαλιδισμένες και στρογγυλεμένες γωνίες στη μία πλευρά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l-GR" sz="1800" noProof="0" dirty="0"/>
          </a:p>
        </p:txBody>
      </p:sp>
      <p:sp>
        <p:nvSpPr>
          <p:cNvPr id="12" name="Ορθογώνιο τρίγωνο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l-GR" sz="1800" noProof="0" dirty="0"/>
          </a:p>
        </p:txBody>
      </p:sp>
      <p:sp>
        <p:nvSpPr>
          <p:cNvPr id="2" name="Τίτλος 1"/>
          <p:cNvSpPr>
            <a:spLocks noGrp="1"/>
          </p:cNvSpPr>
          <p:nvPr>
            <p:ph type="title" hasCustomPrompt="1"/>
          </p:nvPr>
        </p:nvSpPr>
        <p:spPr>
          <a:xfrm>
            <a:off x="812800" y="1176997"/>
            <a:ext cx="2950464" cy="1582621"/>
          </a:xfrm>
        </p:spPr>
        <p:txBody>
          <a:bodyPr vert="horz" lIns="45720" tIns="45720" rIns="45720" bIns="45720" rtlCol="0" anchor="b"/>
          <a:lstStyle>
            <a:lvl1pPr algn="l" rtl="0">
              <a:buNone/>
              <a:defRPr sz="2000" b="1">
                <a:solidFill>
                  <a:schemeClr val="tx2"/>
                </a:solidFill>
              </a:defRPr>
            </a:lvl1pPr>
          </a:lstStyle>
          <a:p>
            <a:pPr rtl="0"/>
            <a:r>
              <a:rPr lang="el-GR" noProof="0" dirty="0"/>
              <a:t>Κάντε κλικ για να επεξεργαστείτε το Στυλ κύριου τίτλου</a:t>
            </a:r>
          </a:p>
        </p:txBody>
      </p:sp>
      <p:sp>
        <p:nvSpPr>
          <p:cNvPr id="3" name="Θέση εικόνας 2" descr="Ένα κενό σύμβολ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el-GR" noProof="0"/>
              <a:t>Κάντε κλικ στο εικονίδιο για να προσθέσετε εικόνα</a:t>
            </a:r>
            <a:endParaRPr kumimoji="0" lang="el-GR" noProof="0" dirty="0"/>
          </a:p>
        </p:txBody>
      </p:sp>
      <p:sp>
        <p:nvSpPr>
          <p:cNvPr id="4" name="Θέση κειμένου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el-GR" noProof="0"/>
              <a:t>Στυλ κειμένου υποδείγματος</a:t>
            </a:r>
          </a:p>
        </p:txBody>
      </p:sp>
      <p:sp>
        <p:nvSpPr>
          <p:cNvPr id="5" name="Θέση ημερομηνίας 4"/>
          <p:cNvSpPr>
            <a:spLocks noGrp="1"/>
          </p:cNvSpPr>
          <p:nvPr>
            <p:ph type="dt" sz="half" idx="10"/>
          </p:nvPr>
        </p:nvSpPr>
        <p:spPr/>
        <p:txBody>
          <a:bodyPr rtlCol="0"/>
          <a:lstStyle>
            <a:lvl1pPr>
              <a:defRPr/>
            </a:lvl1pPr>
          </a:lstStyle>
          <a:p>
            <a:fld id="{DF0DE1AD-346D-4630-B34A-4C802FE1AA7B}" type="datetime1">
              <a:rPr lang="el-GR" noProof="0" smtClean="0"/>
              <a:pPr/>
              <a:t>31/5/2020</a:t>
            </a:fld>
            <a:endParaRPr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7" name="Θέση αριθμού διαφάνειας 6"/>
          <p:cNvSpPr>
            <a:spLocks noGrp="1"/>
          </p:cNvSpPr>
          <p:nvPr>
            <p:ph type="sldNum" sz="quarter" idx="12"/>
          </p:nvPr>
        </p:nvSpPr>
        <p:spPr>
          <a:xfrm>
            <a:off x="10769600" y="6356351"/>
            <a:ext cx="812800" cy="365125"/>
          </a:xfrm>
        </p:spPr>
        <p:txBody>
          <a:bodyPr rtlCol="0"/>
          <a:lstStyle/>
          <a:p>
            <a:pPr rtl="0"/>
            <a:fld id="{401CF334-2D5C-4859-84A6-CA7E6E43FAEB}" type="slidenum">
              <a:rPr lang="el-GR" noProof="0" smtClean="0"/>
              <a:t>‹#›</a:t>
            </a:fld>
            <a:endParaRPr lang="el-GR" noProof="0" dirty="0"/>
          </a:p>
        </p:txBody>
      </p:sp>
      <p:sp>
        <p:nvSpPr>
          <p:cNvPr id="10" name="Ελεύθερη σχεδίαση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l-GR" sz="1800" noProof="0" dirty="0">
              <a:solidFill>
                <a:schemeClr val="tx1"/>
              </a:solidFill>
              <a:latin typeface="+mn-lt"/>
              <a:ea typeface="+mn-ea"/>
              <a:cs typeface="+mn-cs"/>
            </a:endParaRPr>
          </a:p>
        </p:txBody>
      </p:sp>
      <p:sp>
        <p:nvSpPr>
          <p:cNvPr id="11" name="Ελεύθερη σχεδίαση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l-G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Ομάδα 24"/>
          <p:cNvGrpSpPr/>
          <p:nvPr/>
        </p:nvGrpSpPr>
        <p:grpSpPr>
          <a:xfrm>
            <a:off x="-29028" y="-7144"/>
            <a:ext cx="12240731" cy="6879658"/>
            <a:chOff x="0" y="-21658"/>
            <a:chExt cx="12240731" cy="6879658"/>
          </a:xfrm>
        </p:grpSpPr>
        <p:sp>
          <p:nvSpPr>
            <p:cNvPr id="26" name="Ορθογώνιο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grpSp>
          <p:nvGrpSpPr>
            <p:cNvPr id="27" name="Ομάδα 26"/>
            <p:cNvGrpSpPr/>
            <p:nvPr/>
          </p:nvGrpSpPr>
          <p:grpSpPr>
            <a:xfrm>
              <a:off x="0" y="-21658"/>
              <a:ext cx="12240731" cy="1041400"/>
              <a:chOff x="-25356" y="-7144"/>
              <a:chExt cx="12240731" cy="1041400"/>
            </a:xfrm>
          </p:grpSpPr>
          <p:sp>
            <p:nvSpPr>
              <p:cNvPr id="28" name="Ελεύθερη σχεδίαση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l-GR" sz="1800" noProof="0" dirty="0">
                  <a:solidFill>
                    <a:schemeClr val="tx1"/>
                  </a:solidFill>
                  <a:latin typeface="+mn-lt"/>
                  <a:ea typeface="+mn-ea"/>
                  <a:cs typeface="+mn-cs"/>
                </a:endParaRPr>
              </a:p>
            </p:txBody>
          </p:sp>
          <p:sp>
            <p:nvSpPr>
              <p:cNvPr id="29" name="Ελεύθερη σχεδίαση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l-GR" sz="1800" noProof="0" dirty="0">
                  <a:solidFill>
                    <a:schemeClr val="tx1"/>
                  </a:solidFill>
                  <a:latin typeface="+mn-lt"/>
                  <a:ea typeface="+mn-ea"/>
                  <a:cs typeface="+mn-cs"/>
                </a:endParaRPr>
              </a:p>
            </p:txBody>
          </p:sp>
          <p:grpSp>
            <p:nvGrpSpPr>
              <p:cNvPr id="31" name="Ομάδα 30"/>
              <p:cNvGrpSpPr/>
              <p:nvPr/>
            </p:nvGrpSpPr>
            <p:grpSpPr>
              <a:xfrm>
                <a:off x="-25356" y="202408"/>
                <a:ext cx="12240731" cy="649224"/>
                <a:chOff x="-19045" y="216550"/>
                <a:chExt cx="9180548" cy="649224"/>
              </a:xfrm>
            </p:grpSpPr>
            <p:sp>
              <p:nvSpPr>
                <p:cNvPr id="32" name="Ελεύθερη σχεδίαση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l-GR" sz="1800" noProof="0" dirty="0"/>
                </a:p>
              </p:txBody>
            </p:sp>
            <p:sp>
              <p:nvSpPr>
                <p:cNvPr id="33" name="Ελεύθερη σχεδίαση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l-GR" sz="1800" noProof="0" dirty="0"/>
                </a:p>
              </p:txBody>
            </p:sp>
          </p:grpSp>
        </p:grpSp>
      </p:grpSp>
      <p:sp>
        <p:nvSpPr>
          <p:cNvPr id="9" name="Θέση τίτλου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el-GR" noProof="0" dirty="0"/>
              <a:t>Κάντε κλικ για να επεξεργαστείτε το Στυλ κύριου τίτλου</a:t>
            </a:r>
            <a:endParaRPr kumimoji="0" lang="el-GR" noProof="0" dirty="0"/>
          </a:p>
        </p:txBody>
      </p:sp>
      <p:sp>
        <p:nvSpPr>
          <p:cNvPr id="30" name="Θέση κειμένου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el-GR" noProof="0" dirty="0"/>
              <a:t>Στυλ υποδείγματος κειμένου</a:t>
            </a:r>
          </a:p>
          <a:p>
            <a:pPr lvl="1" rtl="0" eaLnBrk="1" latinLnBrk="0" hangingPunct="1"/>
            <a:r>
              <a:rPr lang="el-GR" noProof="0" dirty="0"/>
              <a:t>Δεύτερου επιπέδου</a:t>
            </a:r>
          </a:p>
          <a:p>
            <a:pPr lvl="2" rtl="0" eaLnBrk="1" latinLnBrk="0" hangingPunct="1"/>
            <a:r>
              <a:rPr lang="el-GR" noProof="0" dirty="0"/>
              <a:t>Τρίτου επιπέδου</a:t>
            </a:r>
          </a:p>
          <a:p>
            <a:pPr lvl="3" rtl="0" eaLnBrk="1" latinLnBrk="0" hangingPunct="1"/>
            <a:r>
              <a:rPr lang="el-GR" noProof="0" dirty="0"/>
              <a:t>Τέταρτου επιπέδου</a:t>
            </a:r>
          </a:p>
          <a:p>
            <a:pPr lvl="4" rtl="0" eaLnBrk="1" latinLnBrk="0" hangingPunct="1"/>
            <a:r>
              <a:rPr lang="el-GR" noProof="0" dirty="0"/>
              <a:t>Πέμπτου επιπέδου</a:t>
            </a:r>
          </a:p>
        </p:txBody>
      </p:sp>
      <p:sp>
        <p:nvSpPr>
          <p:cNvPr id="10" name="Θέση ημερομηνίας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fld id="{EF349DC7-29DE-4228-AB63-C7EC9DE0A4F5}" type="datetime1">
              <a:rPr lang="el-GR" noProof="0" smtClean="0"/>
              <a:pPr/>
              <a:t>31/5/2020</a:t>
            </a:fld>
            <a:endParaRPr lang="el-GR" noProof="0" dirty="0"/>
          </a:p>
        </p:txBody>
      </p:sp>
      <p:sp>
        <p:nvSpPr>
          <p:cNvPr id="22" name="Θέση υποσέλιδου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el-GR" noProof="0" dirty="0"/>
              <a:t>Προσθήκη υποσέλιδου</a:t>
            </a:r>
          </a:p>
        </p:txBody>
      </p:sp>
      <p:sp>
        <p:nvSpPr>
          <p:cNvPr id="18" name="Θέση αριθμού διαφάνειας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el-GR" noProof="0" smtClean="0"/>
              <a:pPr/>
              <a:t>‹#›</a:t>
            </a:fld>
            <a:endParaRPr lang="el-G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Tahoma" panose="020B0604030504040204" pitchFamily="34" charset="0"/>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rhodes.aegean.gr/atlas/writers/fakinou.htm" TargetMode="Externa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ebooks.edu.gr/modules/ebook/show.php/DSDIM-E111/322/2160,7853/index04_04.html?fbclid=IwAR0o-jdaptgfRqzbb6IBNC_ExtFGz6CKUh-TT24sXnRqZDKbzPEV3Ds_mkI"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189">
            <a:extLst>
              <a:ext uri="{FF2B5EF4-FFF2-40B4-BE49-F238E27FC236}">
                <a16:creationId xmlns:a16="http://schemas.microsoft.com/office/drawing/2014/main" id="{63135EA0-171E-4C3C-B6F2-8A00C44E8D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6443" y="71021"/>
            <a:ext cx="491966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908A8CDF-9635-4B29-99D4-D33FFFE8A35E}"/>
              </a:ext>
            </a:extLst>
          </p:cNvPr>
          <p:cNvSpPr/>
          <p:nvPr/>
        </p:nvSpPr>
        <p:spPr>
          <a:xfrm>
            <a:off x="2180886" y="6319551"/>
            <a:ext cx="5005557" cy="246221"/>
          </a:xfrm>
          <a:prstGeom prst="rect">
            <a:avLst/>
          </a:prstGeom>
        </p:spPr>
        <p:txBody>
          <a:bodyPr wrap="square">
            <a:spAutoFit/>
          </a:bodyPr>
          <a:lstStyle/>
          <a:p>
            <a:r>
              <a:rPr lang="el-GR" sz="1000" b="1" i="1" dirty="0">
                <a:solidFill>
                  <a:srgbClr val="000000"/>
                </a:solidFill>
                <a:latin typeface="Tahoma" panose="020B0604030504040204" pitchFamily="34" charset="0"/>
              </a:rPr>
              <a:t>Σπύρου Βασιλείου, Η Δήμητρα (Το παιδί στη νεοελληνική τέχνη, </a:t>
            </a:r>
            <a:r>
              <a:rPr lang="el-GR" sz="1000" b="1" i="1" dirty="0" err="1">
                <a:solidFill>
                  <a:srgbClr val="000000"/>
                </a:solidFill>
                <a:latin typeface="Tahoma" panose="020B0604030504040204" pitchFamily="34" charset="0"/>
              </a:rPr>
              <a:t>εκδ</a:t>
            </a:r>
            <a:r>
              <a:rPr lang="el-GR" sz="1000" b="1" i="1" dirty="0">
                <a:solidFill>
                  <a:srgbClr val="000000"/>
                </a:solidFill>
                <a:latin typeface="Tahoma" panose="020B0604030504040204" pitchFamily="34" charset="0"/>
              </a:rPr>
              <a:t>. </a:t>
            </a:r>
            <a:r>
              <a:rPr lang="el-GR" sz="1000" b="1" i="1" dirty="0" err="1">
                <a:solidFill>
                  <a:srgbClr val="000000"/>
                </a:solidFill>
                <a:latin typeface="Tahoma" panose="020B0604030504040204" pitchFamily="34" charset="0"/>
              </a:rPr>
              <a:t>Adam</a:t>
            </a:r>
            <a:r>
              <a:rPr lang="el-GR" sz="1000" b="1" i="1" dirty="0">
                <a:solidFill>
                  <a:srgbClr val="000000"/>
                </a:solidFill>
                <a:latin typeface="Tahoma" panose="020B0604030504040204" pitchFamily="34" charset="0"/>
              </a:rPr>
              <a:t>)</a:t>
            </a:r>
            <a:endParaRPr lang="el-GR" sz="1000" b="1" i="1" dirty="0"/>
          </a:p>
        </p:txBody>
      </p:sp>
      <p:sp>
        <p:nvSpPr>
          <p:cNvPr id="4" name="Ορθογώνιο 3">
            <a:extLst>
              <a:ext uri="{FF2B5EF4-FFF2-40B4-BE49-F238E27FC236}">
                <a16:creationId xmlns:a16="http://schemas.microsoft.com/office/drawing/2014/main" id="{FB813674-3ED5-4D3B-A62F-273E87B456B0}"/>
              </a:ext>
            </a:extLst>
          </p:cNvPr>
          <p:cNvSpPr/>
          <p:nvPr/>
        </p:nvSpPr>
        <p:spPr>
          <a:xfrm>
            <a:off x="908085" y="1699620"/>
            <a:ext cx="4257897" cy="923330"/>
          </a:xfrm>
          <a:prstGeom prst="rect">
            <a:avLst/>
          </a:prstGeom>
        </p:spPr>
        <p:txBody>
          <a:bodyPr wrap="none">
            <a:spAutoFit/>
          </a:bodyPr>
          <a:lstStyle/>
          <a:p>
            <a:r>
              <a:rPr lang="el-GR" b="1" i="1" dirty="0">
                <a:solidFill>
                  <a:srgbClr val="000000"/>
                </a:solidFill>
                <a:latin typeface="Tahoma" panose="020B0604030504040204" pitchFamily="34" charset="0"/>
              </a:rPr>
              <a:t>ΕΥΓΕΝΙΑ ΦΑΚΙΝΟΥ</a:t>
            </a:r>
          </a:p>
          <a:p>
            <a:endParaRPr lang="el-GR" b="1" i="1" dirty="0">
              <a:solidFill>
                <a:srgbClr val="000000"/>
              </a:solidFill>
              <a:latin typeface="Tahoma" panose="020B0604030504040204" pitchFamily="34" charset="0"/>
            </a:endParaRPr>
          </a:p>
          <a:p>
            <a:r>
              <a:rPr lang="el-GR" b="1" i="1" dirty="0">
                <a:solidFill>
                  <a:srgbClr val="000000"/>
                </a:solidFill>
                <a:latin typeface="Tahoma" panose="020B0604030504040204" pitchFamily="34" charset="0"/>
              </a:rPr>
              <a:t>[Η </a:t>
            </a:r>
            <a:r>
              <a:rPr lang="el-GR" b="1" i="1" dirty="0" err="1">
                <a:solidFill>
                  <a:srgbClr val="000000"/>
                </a:solidFill>
                <a:latin typeface="Tahoma" panose="020B0604030504040204" pitchFamily="34" charset="0"/>
              </a:rPr>
              <a:t>Αστραδενή</a:t>
            </a:r>
            <a:r>
              <a:rPr lang="el-GR" b="1" i="1" dirty="0">
                <a:solidFill>
                  <a:srgbClr val="000000"/>
                </a:solidFill>
                <a:latin typeface="Tahoma" panose="020B0604030504040204" pitchFamily="34" charset="0"/>
              </a:rPr>
              <a:t> στο νέο σχολείο της]</a:t>
            </a:r>
            <a:endParaRPr lang="el-GR" b="1" i="1" dirty="0">
              <a:solidFill>
                <a:srgbClr val="000000"/>
              </a:solidFill>
              <a:effectLst/>
              <a:latin typeface="Tahoma" panose="020B0604030504040204" pitchFamily="34" charset="0"/>
            </a:endParaRPr>
          </a:p>
        </p:txBody>
      </p:sp>
    </p:spTree>
    <p:extLst>
      <p:ext uri="{BB962C8B-B14F-4D97-AF65-F5344CB8AC3E}">
        <p14:creationId xmlns:p14="http://schemas.microsoft.com/office/powerpoint/2010/main" val="1450883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787D2EF-CE8E-4C67-A9DA-E9107132E0F9}"/>
              </a:ext>
            </a:extLst>
          </p:cNvPr>
          <p:cNvSpPr/>
          <p:nvPr/>
        </p:nvSpPr>
        <p:spPr>
          <a:xfrm>
            <a:off x="99134" y="240948"/>
            <a:ext cx="11993732" cy="6563400"/>
          </a:xfrm>
          <a:prstGeom prst="rect">
            <a:avLst/>
          </a:prstGeom>
          <a:ln>
            <a:solidFill>
              <a:srgbClr val="FF0000"/>
            </a:solidFill>
          </a:ln>
        </p:spPr>
        <p:txBody>
          <a:bodyPr wrap="square">
            <a:spAutoFit/>
          </a:bodyPr>
          <a:lstStyle/>
          <a:p>
            <a:pPr algn="just">
              <a:lnSpc>
                <a:spcPts val="1440"/>
              </a:lnSpc>
            </a:pPr>
            <a:r>
              <a:rPr lang="el-GR" sz="2000" b="1" dirty="0">
                <a:solidFill>
                  <a:srgbClr val="333333"/>
                </a:solidFill>
                <a:latin typeface="Tahoma" panose="020B0604030504040204" pitchFamily="34" charset="0"/>
                <a:ea typeface="Tahoma" panose="020B0604030504040204" pitchFamily="34" charset="0"/>
                <a:cs typeface="Tahoma" panose="020B0604030504040204" pitchFamily="34" charset="0"/>
              </a:rPr>
              <a:t>«</a:t>
            </a:r>
            <a:r>
              <a:rPr lang="el-GR" sz="2000" dirty="0">
                <a:solidFill>
                  <a:srgbClr val="333333"/>
                </a:solidFill>
                <a:latin typeface="Tahoma" panose="020B0604030504040204" pitchFamily="34" charset="0"/>
                <a:ea typeface="Tahoma" panose="020B0604030504040204" pitchFamily="34" charset="0"/>
                <a:cs typeface="Tahoma" panose="020B0604030504040204" pitchFamily="34" charset="0"/>
              </a:rPr>
              <a:t>   </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Η </a:t>
            </a:r>
            <a:r>
              <a:rPr lang="el-GR" sz="1200" b="1" dirty="0">
                <a:solidFill>
                  <a:srgbClr val="333333"/>
                </a:solidFill>
                <a:latin typeface="Tahoma" panose="020B0604030504040204" pitchFamily="34" charset="0"/>
                <a:ea typeface="Tahoma" panose="020B0604030504040204" pitchFamily="34" charset="0"/>
                <a:cs typeface="Tahoma" panose="020B0604030504040204" pitchFamily="34" charset="0"/>
              </a:rPr>
              <a:t>χαμηλή κοινωνική της θέση αντιστρόφως ανάλογη προς την εκλέπτυνση της ψυχής της-</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κι αποτελεί την αντιπροσωπευτική εικόνα του απλού Έλληνα που με φιλότιμο αντέτασσε πάντα την ηθική ανωτερότητα και τη φιλοπονία του στη φτώχεια του.</a:t>
            </a:r>
          </a:p>
          <a:p>
            <a:pPr algn="just">
              <a:lnSpc>
                <a:spcPts val="1440"/>
              </a:lnSpc>
            </a:pPr>
            <a:br>
              <a:rPr lang="el-GR" sz="1200" dirty="0">
                <a:latin typeface="Tahoma" panose="020B0604030504040204" pitchFamily="34" charset="0"/>
                <a:ea typeface="Tahoma" panose="020B0604030504040204" pitchFamily="34" charset="0"/>
                <a:cs typeface="Tahoma" panose="020B0604030504040204" pitchFamily="34" charset="0"/>
              </a:rPr>
            </a:br>
            <a:r>
              <a:rPr lang="el-GR" sz="1200" b="1" dirty="0">
                <a:solidFill>
                  <a:srgbClr val="333333"/>
                </a:solidFill>
                <a:latin typeface="Tahoma" panose="020B0604030504040204" pitchFamily="34" charset="0"/>
                <a:ea typeface="Tahoma" panose="020B0604030504040204" pitchFamily="34" charset="0"/>
                <a:cs typeface="Tahoma" panose="020B0604030504040204" pitchFamily="34" charset="0"/>
              </a:rPr>
              <a:t>Γαλουχημένη με τις αρχές της ελληνικής παράδοσης, </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την ευσέβεια και την αγάπη στη φύση, η </a:t>
            </a:r>
            <a:r>
              <a:rPr lang="el-GR" sz="1200" b="1" i="1" dirty="0" err="1">
                <a:solidFill>
                  <a:srgbClr val="333333"/>
                </a:solidFill>
                <a:latin typeface="Tahoma" panose="020B0604030504040204" pitchFamily="34" charset="0"/>
                <a:ea typeface="Tahoma" panose="020B0604030504040204" pitchFamily="34" charset="0"/>
                <a:cs typeface="Tahoma" panose="020B0604030504040204" pitchFamily="34" charset="0"/>
              </a:rPr>
              <a:t>Αστραδενή</a:t>
            </a:r>
            <a:r>
              <a:rPr lang="el-GR" sz="1200" b="1" i="1" dirty="0">
                <a:solidFill>
                  <a:srgbClr val="333333"/>
                </a:solidFill>
                <a:latin typeface="Tahoma" panose="020B0604030504040204" pitchFamily="34" charset="0"/>
                <a:ea typeface="Tahoma" panose="020B0604030504040204" pitchFamily="34" charset="0"/>
                <a:cs typeface="Tahoma" panose="020B0604030504040204" pitchFamily="34" charset="0"/>
              </a:rPr>
              <a:t> </a:t>
            </a:r>
            <a:r>
              <a:rPr lang="el-GR" sz="1200" b="1" dirty="0">
                <a:solidFill>
                  <a:srgbClr val="333333"/>
                </a:solidFill>
                <a:latin typeface="Tahoma" panose="020B0604030504040204" pitchFamily="34" charset="0"/>
                <a:ea typeface="Tahoma" panose="020B0604030504040204" pitchFamily="34" charset="0"/>
                <a:cs typeface="Tahoma" panose="020B0604030504040204" pitchFamily="34" charset="0"/>
              </a:rPr>
              <a:t> </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a:t>
            </a:r>
            <a:r>
              <a:rPr lang="el-GR" sz="1200" dirty="0" err="1">
                <a:solidFill>
                  <a:srgbClr val="333333"/>
                </a:solidFill>
                <a:latin typeface="Tahoma" panose="020B0604030504040204" pitchFamily="34" charset="0"/>
                <a:ea typeface="Tahoma" panose="020B0604030504040204" pitchFamily="34" charset="0"/>
                <a:cs typeface="Tahoma" panose="020B0604030504040204" pitchFamily="34" charset="0"/>
              </a:rPr>
              <a:t>ερχεται</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στη μεγάλη πόλη.</a:t>
            </a:r>
          </a:p>
          <a:p>
            <a:pPr algn="just">
              <a:lnSpc>
                <a:spcPts val="1440"/>
              </a:lnSpc>
            </a:pP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Τι να πω για τον μικρό άγγελο που </a:t>
            </a:r>
            <a:r>
              <a:rPr lang="el-GR" sz="1200" dirty="0" err="1">
                <a:solidFill>
                  <a:srgbClr val="333333"/>
                </a:solidFill>
                <a:latin typeface="Tahoma" panose="020B0604030504040204" pitchFamily="34" charset="0"/>
                <a:ea typeface="Tahoma" panose="020B0604030504040204" pitchFamily="34" charset="0"/>
                <a:cs typeface="Tahoma" panose="020B0604030504040204" pitchFamily="34" charset="0"/>
              </a:rPr>
              <a:t>πετοβολα</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με σπασμένες τις φτερούγες του στις σελίδες αυτού του βιβλίου;</a:t>
            </a:r>
          </a:p>
          <a:p>
            <a:pPr algn="just">
              <a:lnSpc>
                <a:spcPts val="1440"/>
              </a:lnSpc>
            </a:pP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Η </a:t>
            </a:r>
            <a:r>
              <a:rPr lang="el-GR" sz="1200" dirty="0" err="1">
                <a:solidFill>
                  <a:srgbClr val="333333"/>
                </a:solidFill>
                <a:latin typeface="Tahoma" panose="020B0604030504040204" pitchFamily="34" charset="0"/>
                <a:ea typeface="Tahoma" panose="020B0604030504040204" pitchFamily="34" charset="0"/>
                <a:cs typeface="Tahoma" panose="020B0604030504040204" pitchFamily="34" charset="0"/>
              </a:rPr>
              <a:t>ηρωίδα</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της Ευγενίας </a:t>
            </a:r>
            <a:r>
              <a:rPr lang="el-GR" sz="1200" dirty="0" err="1">
                <a:solidFill>
                  <a:srgbClr val="333333"/>
                </a:solidFill>
                <a:latin typeface="Tahoma" panose="020B0604030504040204" pitchFamily="34" charset="0"/>
                <a:ea typeface="Tahoma" panose="020B0604030504040204" pitchFamily="34" charset="0"/>
                <a:cs typeface="Tahoma" panose="020B0604030504040204" pitchFamily="34" charset="0"/>
              </a:rPr>
              <a:t>Φακίνου</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δεν είναι απλά "</a:t>
            </a:r>
            <a:r>
              <a:rPr lang="el-GR" sz="1200" i="1" dirty="0">
                <a:solidFill>
                  <a:srgbClr val="333333"/>
                </a:solidFill>
                <a:latin typeface="Tahoma" panose="020B0604030504040204" pitchFamily="34" charset="0"/>
                <a:ea typeface="Tahoma" panose="020B0604030504040204" pitchFamily="34" charset="0"/>
                <a:cs typeface="Tahoma" panose="020B0604030504040204" pitchFamily="34" charset="0"/>
              </a:rPr>
              <a:t>ένα αξιαγάπητο κοριτσάκι από την επαρχία που έρχεται να ζήσει στην πόλη</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a:t>
            </a:r>
          </a:p>
          <a:p>
            <a:pPr algn="just">
              <a:lnSpc>
                <a:spcPts val="1440"/>
              </a:lnSpc>
            </a:pP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Η </a:t>
            </a:r>
            <a:r>
              <a:rPr lang="el-GR" sz="1200" i="1" dirty="0" err="1">
                <a:solidFill>
                  <a:srgbClr val="333333"/>
                </a:solidFill>
                <a:latin typeface="Tahoma" panose="020B0604030504040204" pitchFamily="34" charset="0"/>
                <a:ea typeface="Tahoma" panose="020B0604030504040204" pitchFamily="34" charset="0"/>
                <a:cs typeface="Tahoma" panose="020B0604030504040204" pitchFamily="34" charset="0"/>
              </a:rPr>
              <a:t>Αστραδενή</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a:t>
            </a:r>
            <a:r>
              <a:rPr lang="el-GR" sz="1200" dirty="0" err="1">
                <a:solidFill>
                  <a:srgbClr val="333333"/>
                </a:solidFill>
                <a:latin typeface="Tahoma" panose="020B0604030504040204" pitchFamily="34" charset="0"/>
                <a:ea typeface="Tahoma" panose="020B0604030504040204" pitchFamily="34" charset="0"/>
                <a:cs typeface="Tahoma" panose="020B0604030504040204" pitchFamily="34" charset="0"/>
              </a:rPr>
              <a:t>ειναι</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το πιο </a:t>
            </a:r>
            <a:r>
              <a:rPr lang="el-GR" sz="1200" b="1" dirty="0">
                <a:solidFill>
                  <a:srgbClr val="FF0000"/>
                </a:solidFill>
                <a:latin typeface="Tahoma" panose="020B0604030504040204" pitchFamily="34" charset="0"/>
                <a:ea typeface="Tahoma" panose="020B0604030504040204" pitchFamily="34" charset="0"/>
                <a:cs typeface="Tahoma" panose="020B0604030504040204" pitchFamily="34" charset="0"/>
              </a:rPr>
              <a:t>α σ τ ρ α π ο β ό λ ο</a:t>
            </a:r>
            <a:r>
              <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rPr>
              <a:t> και συνάμα πιο τραγικό πλάσμα της -ελληνικής- εφηβικής λογοτεχνίας.</a:t>
            </a:r>
          </a:p>
          <a:p>
            <a:pPr algn="just">
              <a:lnSpc>
                <a:spcPts val="1440"/>
              </a:lnSpc>
            </a:pPr>
            <a:endParaRPr lang="el-GR" sz="1200" dirty="0">
              <a:solidFill>
                <a:srgbClr val="333333"/>
              </a:solidFill>
              <a:latin typeface="Tahoma" panose="020B0604030504040204" pitchFamily="34" charset="0"/>
              <a:ea typeface="Tahoma" panose="020B0604030504040204" pitchFamily="34" charset="0"/>
              <a:cs typeface="Tahoma" panose="020B0604030504040204" pitchFamily="34" charset="0"/>
            </a:endParaRPr>
          </a:p>
          <a:p>
            <a:pPr algn="just">
              <a:lnSpc>
                <a:spcPts val="1440"/>
              </a:lnSpc>
            </a:pPr>
            <a:r>
              <a:rPr lang="el-GR" sz="1200" b="1" dirty="0">
                <a:solidFill>
                  <a:srgbClr val="0070C0"/>
                </a:solidFill>
                <a:latin typeface="Tahoma" panose="020B0604030504040204" pitchFamily="34" charset="0"/>
                <a:ea typeface="Tahoma" panose="020B0604030504040204" pitchFamily="34" charset="0"/>
                <a:cs typeface="Tahoma" panose="020B0604030504040204" pitchFamily="34" charset="0"/>
              </a:rPr>
              <a:t>"Ε ν α σ τ ρ ο ς    ο υ ρ α ν ό ς" </a:t>
            </a:r>
            <a:r>
              <a:rPr lang="el-GR" sz="1200" b="1" dirty="0">
                <a:solidFill>
                  <a:srgbClr val="333333"/>
                </a:solidFill>
                <a:latin typeface="Tahoma" panose="020B0604030504040204" pitchFamily="34" charset="0"/>
                <a:ea typeface="Tahoma" panose="020B0604030504040204" pitchFamily="34" charset="0"/>
                <a:cs typeface="Tahoma" panose="020B0604030504040204" pitchFamily="34" charset="0"/>
              </a:rPr>
              <a:t>το όνομά της </a:t>
            </a:r>
            <a:r>
              <a:rPr lang="el-GR" sz="1200" b="1" dirty="0">
                <a:latin typeface="Tahoma" panose="020B0604030504040204" pitchFamily="34" charset="0"/>
                <a:ea typeface="Tahoma" panose="020B0604030504040204" pitchFamily="34" charset="0"/>
                <a:cs typeface="Tahoma" panose="020B0604030504040204" pitchFamily="34" charset="0"/>
              </a:rPr>
              <a:t>και η ονειροπόλα ψυχή της, που δεν παύει να πιστεύει στην ομορφιά της ζωής, ακόμη κι όταν η ζηλοφθονία, </a:t>
            </a:r>
          </a:p>
          <a:p>
            <a:pPr algn="just">
              <a:lnSpc>
                <a:spcPts val="1440"/>
              </a:lnSpc>
            </a:pPr>
            <a:r>
              <a:rPr lang="el-GR" sz="1200" b="1" dirty="0">
                <a:latin typeface="Tahoma" panose="020B0604030504040204" pitchFamily="34" charset="0"/>
                <a:ea typeface="Tahoma" panose="020B0604030504040204" pitchFamily="34" charset="0"/>
                <a:cs typeface="Tahoma" panose="020B0604030504040204" pitchFamily="34" charset="0"/>
              </a:rPr>
              <a:t>η αρτηριοσκλήρυνση και το μίσος την τσαλαπατούν με μανία. </a:t>
            </a:r>
          </a:p>
          <a:p>
            <a:pPr algn="just">
              <a:lnSpc>
                <a:spcPts val="1440"/>
              </a:lnSpc>
            </a:pPr>
            <a:endParaRPr lang="el-GR" sz="1200" b="1" dirty="0">
              <a:latin typeface="Tahoma" panose="020B0604030504040204" pitchFamily="34" charset="0"/>
              <a:ea typeface="Tahoma" panose="020B0604030504040204" pitchFamily="34" charset="0"/>
              <a:cs typeface="Tahoma" panose="020B0604030504040204" pitchFamily="34" charset="0"/>
            </a:endParaRPr>
          </a:p>
          <a:p>
            <a:pPr algn="just">
              <a:lnSpc>
                <a:spcPts val="1440"/>
              </a:lnSpc>
            </a:pPr>
            <a:r>
              <a:rPr lang="el-GR" sz="1200" b="1" dirty="0">
                <a:latin typeface="Tahoma" panose="020B0604030504040204" pitchFamily="34" charset="0"/>
                <a:ea typeface="Tahoma" panose="020B0604030504040204" pitchFamily="34" charset="0"/>
                <a:cs typeface="Tahoma" panose="020B0604030504040204" pitchFamily="34" charset="0"/>
              </a:rPr>
              <a:t>Θύμα σε ένα άκαμπτο εκπαιδευτικό σύστημα, </a:t>
            </a:r>
            <a:r>
              <a:rPr lang="el-GR" sz="1200" dirty="0">
                <a:latin typeface="Tahoma" panose="020B0604030504040204" pitchFamily="34" charset="0"/>
                <a:ea typeface="Tahoma" panose="020B0604030504040204" pitchFamily="34" charset="0"/>
                <a:cs typeface="Tahoma" panose="020B0604030504040204" pitchFamily="34" charset="0"/>
              </a:rPr>
              <a:t>που εκκολάπτει ταγούς μιας αποχαυνωμένης, "ακίνδυνης" κοινοτυπίας …</a:t>
            </a:r>
          </a:p>
          <a:p>
            <a:pPr>
              <a:lnSpc>
                <a:spcPts val="1440"/>
              </a:lnSpc>
            </a:pPr>
            <a:r>
              <a:rPr lang="el-GR" sz="1200" dirty="0">
                <a:latin typeface="Tahoma" panose="020B0604030504040204" pitchFamily="34" charset="0"/>
                <a:ea typeface="Tahoma" panose="020B0604030504040204" pitchFamily="34" charset="0"/>
                <a:cs typeface="Tahoma" panose="020B0604030504040204" pitchFamily="34" charset="0"/>
              </a:rPr>
              <a:t> Την κατηγορούν μέχρι και για το εξαίσια μοναδικό όνομά της.</a:t>
            </a: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latin typeface="Tahoma" panose="020B0604030504040204" pitchFamily="34" charset="0"/>
                <a:ea typeface="Tahoma" panose="020B0604030504040204" pitchFamily="34" charset="0"/>
                <a:cs typeface="Tahoma" panose="020B0604030504040204" pitchFamily="34" charset="0"/>
              </a:rPr>
              <a:t> Της κατακερματίζουν την ταυτότητά της με κάθε δυνατό τρόπο, που μπορεί να επιφυλάσσει η καθημερινότητα ενός φτωχού </a:t>
            </a:r>
            <a:r>
              <a:rPr lang="el-GR" sz="1200" dirty="0" err="1">
                <a:latin typeface="Tahoma" panose="020B0604030504040204" pitchFamily="34" charset="0"/>
                <a:ea typeface="Tahoma" panose="020B0604030504040204" pitchFamily="34" charset="0"/>
                <a:cs typeface="Tahoma" panose="020B0604030504040204" pitchFamily="34" charset="0"/>
              </a:rPr>
              <a:t>παιδιού.Ταπεινώσεις</a:t>
            </a:r>
            <a:r>
              <a:rPr lang="el-GR" sz="1200" dirty="0">
                <a:latin typeface="Tahoma" panose="020B0604030504040204" pitchFamily="34" charset="0"/>
                <a:ea typeface="Tahoma" panose="020B0604030504040204" pitchFamily="34" charset="0"/>
                <a:cs typeface="Tahoma" panose="020B0604030504040204" pitchFamily="34" charset="0"/>
              </a:rPr>
              <a:t> και καθημερινές ματαιώσεις.</a:t>
            </a:r>
          </a:p>
          <a:p>
            <a:pPr>
              <a:lnSpc>
                <a:spcPts val="1440"/>
              </a:lnSpc>
            </a:pPr>
            <a:endParaRPr lang="el-GR" sz="1200" dirty="0">
              <a:latin typeface="Tahoma" panose="020B0604030504040204" pitchFamily="34" charset="0"/>
              <a:ea typeface="Tahoma" panose="020B0604030504040204" pitchFamily="34" charset="0"/>
              <a:cs typeface="Tahoma" panose="020B0604030504040204" pitchFamily="34" charset="0"/>
            </a:endParaRPr>
          </a:p>
          <a:p>
            <a:pPr>
              <a:lnSpc>
                <a:spcPts val="1440"/>
              </a:lnSpc>
            </a:pPr>
            <a:r>
              <a:rPr lang="el-GR" sz="1200" b="1" i="1" dirty="0">
                <a:latin typeface="Tahoma" panose="020B0604030504040204" pitchFamily="34" charset="0"/>
                <a:ea typeface="Tahoma" panose="020B0604030504040204" pitchFamily="34" charset="0"/>
                <a:cs typeface="Tahoma" panose="020B0604030504040204" pitchFamily="34" charset="0"/>
              </a:rPr>
              <a:t>Μια ελαφίνα μέσα στον χορό των τσακαλιών, μια </a:t>
            </a:r>
            <a:r>
              <a:rPr lang="el-GR" sz="1200" b="1" i="1" dirty="0" err="1">
                <a:latin typeface="Tahoma" panose="020B0604030504040204" pitchFamily="34" charset="0"/>
                <a:ea typeface="Tahoma" panose="020B0604030504040204" pitchFamily="34" charset="0"/>
                <a:cs typeface="Tahoma" panose="020B0604030504040204" pitchFamily="34" charset="0"/>
              </a:rPr>
              <a:t>νεραϊδούλα</a:t>
            </a:r>
            <a:r>
              <a:rPr lang="el-GR" sz="1200" b="1" i="1" dirty="0">
                <a:latin typeface="Tahoma" panose="020B0604030504040204" pitchFamily="34" charset="0"/>
                <a:ea typeface="Tahoma" panose="020B0604030504040204" pitchFamily="34" charset="0"/>
                <a:cs typeface="Tahoma" panose="020B0604030504040204" pitchFamily="34" charset="0"/>
              </a:rPr>
              <a:t> ανάμεσα σε αλαλάζοντες </a:t>
            </a:r>
            <a:r>
              <a:rPr lang="el-GR" sz="1200" b="1" i="1" dirty="0" err="1">
                <a:latin typeface="Tahoma" panose="020B0604030504040204" pitchFamily="34" charset="0"/>
                <a:ea typeface="Tahoma" panose="020B0604030504040204" pitchFamily="34" charset="0"/>
                <a:cs typeface="Tahoma" panose="020B0604030504040204" pitchFamily="34" charset="0"/>
              </a:rPr>
              <a:t>δαιμόνους</a:t>
            </a:r>
            <a:r>
              <a:rPr lang="el-GR" sz="1200" b="1" i="1" dirty="0">
                <a:latin typeface="Tahoma" panose="020B0604030504040204" pitchFamily="34" charset="0"/>
                <a:ea typeface="Tahoma" panose="020B0604030504040204" pitchFamily="34" charset="0"/>
                <a:cs typeface="Tahoma" panose="020B0604030504040204" pitchFamily="34" charset="0"/>
              </a:rPr>
              <a:t>...</a:t>
            </a:r>
            <a:br>
              <a:rPr lang="el-GR" sz="1200" b="1" i="1" dirty="0">
                <a:latin typeface="Tahoma" panose="020B0604030504040204" pitchFamily="34" charset="0"/>
                <a:ea typeface="Tahoma" panose="020B0604030504040204" pitchFamily="34" charset="0"/>
                <a:cs typeface="Tahoma" panose="020B0604030504040204" pitchFamily="34" charset="0"/>
              </a:rPr>
            </a:br>
            <a:r>
              <a:rPr lang="el-GR" sz="1200" b="1" i="1" dirty="0">
                <a:latin typeface="Tahoma" panose="020B0604030504040204" pitchFamily="34" charset="0"/>
                <a:ea typeface="Tahoma" panose="020B0604030504040204" pitchFamily="34" charset="0"/>
                <a:cs typeface="Tahoma" panose="020B0604030504040204" pitchFamily="34" charset="0"/>
              </a:rPr>
              <a:t>Η λαβωμένη αθωότητα του κόσμου.</a:t>
            </a: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latin typeface="Tahoma" panose="020B0604030504040204" pitchFamily="34" charset="0"/>
                <a:ea typeface="Tahoma" panose="020B0604030504040204" pitchFamily="34" charset="0"/>
                <a:cs typeface="Tahoma" panose="020B0604030504040204" pitchFamily="34" charset="0"/>
              </a:rPr>
              <a:t>Παλεύει όμως σε ένα μοναδικό οδοιπορικό πνευματικής ανύψωσης.</a:t>
            </a:r>
          </a:p>
          <a:p>
            <a:pPr>
              <a:lnSpc>
                <a:spcPts val="1440"/>
              </a:lnSpc>
            </a:pPr>
            <a:br>
              <a:rPr lang="el-GR" sz="1200" dirty="0">
                <a:latin typeface="Tahoma" panose="020B0604030504040204" pitchFamily="34" charset="0"/>
                <a:ea typeface="Tahoma" panose="020B0604030504040204" pitchFamily="34" charset="0"/>
                <a:cs typeface="Tahoma" panose="020B0604030504040204" pitchFamily="34" charset="0"/>
              </a:rPr>
            </a:br>
            <a:r>
              <a:rPr lang="el-GR" sz="1200" b="1" dirty="0">
                <a:latin typeface="Tahoma" panose="020B0604030504040204" pitchFamily="34" charset="0"/>
                <a:ea typeface="Tahoma" panose="020B0604030504040204" pitchFamily="34" charset="0"/>
                <a:cs typeface="Tahoma" panose="020B0604030504040204" pitchFamily="34" charset="0"/>
              </a:rPr>
              <a:t> Η  σ π ι ν θ η ρ ο β ό λ α    ε υ φ υ ΐ α   της μυρωμένη από την μοναδική ευαισθησία της</a:t>
            </a:r>
            <a:r>
              <a:rPr lang="el-GR" sz="1200" dirty="0">
                <a:latin typeface="Tahoma" panose="020B0604030504040204" pitchFamily="34" charset="0"/>
                <a:ea typeface="Tahoma" panose="020B0604030504040204" pitchFamily="34" charset="0"/>
                <a:cs typeface="Tahoma" panose="020B0604030504040204" pitchFamily="34" charset="0"/>
              </a:rPr>
              <a:t> μάς χαρίζει- μέσα από την πένα της </a:t>
            </a:r>
            <a:r>
              <a:rPr lang="el-GR" sz="1200" dirty="0" err="1">
                <a:latin typeface="Tahoma" panose="020B0604030504040204" pitchFamily="34" charset="0"/>
                <a:ea typeface="Tahoma" panose="020B0604030504040204" pitchFamily="34" charset="0"/>
                <a:cs typeface="Tahoma" panose="020B0604030504040204" pitchFamily="34" charset="0"/>
              </a:rPr>
              <a:t>Φακίνου</a:t>
            </a:r>
            <a:r>
              <a:rPr lang="el-GR" sz="1200" dirty="0">
                <a:latin typeface="Tahoma" panose="020B0604030504040204" pitchFamily="34" charset="0"/>
                <a:ea typeface="Tahoma" panose="020B0604030504040204" pitchFamily="34" charset="0"/>
                <a:cs typeface="Tahoma" panose="020B0604030504040204" pitchFamily="34" charset="0"/>
              </a:rPr>
              <a:t> τα πιο καλαίσθητα και συγκινητικά ίσως χωρία της νεανικής λογοτεχνίας μας διαχρονικά.</a:t>
            </a:r>
          </a:p>
          <a:p>
            <a:pPr>
              <a:lnSpc>
                <a:spcPts val="1440"/>
              </a:lnSpc>
            </a:pP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latin typeface="Tahoma" panose="020B0604030504040204" pitchFamily="34" charset="0"/>
                <a:ea typeface="Tahoma" panose="020B0604030504040204" pitchFamily="34" charset="0"/>
                <a:cs typeface="Tahoma" panose="020B0604030504040204" pitchFamily="34" charset="0"/>
              </a:rPr>
              <a:t> Μια παιδική σκέψη που διαπερνά το τσιμέντο και τους γκρίζους δρόμους της πόλης, "χορεύοντας" σε λιβάδια φωτεινά.</a:t>
            </a: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latin typeface="Tahoma" panose="020B0604030504040204" pitchFamily="34" charset="0"/>
                <a:ea typeface="Tahoma" panose="020B0604030504040204" pitchFamily="34" charset="0"/>
                <a:cs typeface="Tahoma" panose="020B0604030504040204" pitchFamily="34" charset="0"/>
              </a:rPr>
              <a:t> Μια παιδική κατάθεση που αφουγκράζεται ως και την ψυχή των αρχαίων μαρμάρων- με την</a:t>
            </a:r>
            <a:r>
              <a:rPr lang="el-GR" sz="1200" b="1" dirty="0">
                <a:latin typeface="Tahoma" panose="020B0604030504040204" pitchFamily="34" charset="0"/>
                <a:ea typeface="Tahoma" panose="020B0604030504040204" pitchFamily="34" charset="0"/>
                <a:cs typeface="Tahoma" panose="020B0604030504040204" pitchFamily="34" charset="0"/>
              </a:rPr>
              <a:t> </a:t>
            </a:r>
            <a:r>
              <a:rPr lang="el-GR" sz="1200" b="1" dirty="0" err="1">
                <a:latin typeface="Tahoma" panose="020B0604030504040204" pitchFamily="34" charset="0"/>
                <a:ea typeface="Tahoma" panose="020B0604030504040204" pitchFamily="34" charset="0"/>
                <a:cs typeface="Tahoma" panose="020B0604030504040204" pitchFamily="34" charset="0"/>
              </a:rPr>
              <a:t>ενσυναίσθηση</a:t>
            </a:r>
            <a:r>
              <a:rPr lang="el-GR" sz="1200" b="1" dirty="0">
                <a:latin typeface="Tahoma" panose="020B0604030504040204" pitchFamily="34" charset="0"/>
                <a:ea typeface="Tahoma" panose="020B0604030504040204" pitchFamily="34" charset="0"/>
                <a:cs typeface="Tahoma" panose="020B0604030504040204" pitchFamily="34" charset="0"/>
              </a:rPr>
              <a:t> του καλλιτέχνη.</a:t>
            </a: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latin typeface="Tahoma" panose="020B0604030504040204" pitchFamily="34" charset="0"/>
                <a:ea typeface="Tahoma" panose="020B0604030504040204" pitchFamily="34" charset="0"/>
                <a:cs typeface="Tahoma" panose="020B0604030504040204" pitchFamily="34" charset="0"/>
              </a:rPr>
              <a:t>  Η </a:t>
            </a:r>
            <a:r>
              <a:rPr lang="el-GR" sz="1200" dirty="0" err="1">
                <a:latin typeface="Tahoma" panose="020B0604030504040204" pitchFamily="34" charset="0"/>
                <a:ea typeface="Tahoma" panose="020B0604030504040204" pitchFamily="34" charset="0"/>
                <a:cs typeface="Tahoma" panose="020B0604030504040204" pitchFamily="34" charset="0"/>
              </a:rPr>
              <a:t>Αστραδενή</a:t>
            </a:r>
            <a:r>
              <a:rPr lang="el-GR" sz="1200" dirty="0">
                <a:latin typeface="Tahoma" panose="020B0604030504040204" pitchFamily="34" charset="0"/>
                <a:ea typeface="Tahoma" panose="020B0604030504040204" pitchFamily="34" charset="0"/>
                <a:cs typeface="Tahoma" panose="020B0604030504040204" pitchFamily="34" charset="0"/>
              </a:rPr>
              <a:t> αποτελεί μια χαρακτηριστική… </a:t>
            </a:r>
            <a:r>
              <a:rPr lang="el-GR" sz="1200" b="1" dirty="0">
                <a:latin typeface="Tahoma" panose="020B0604030504040204" pitchFamily="34" charset="0"/>
                <a:ea typeface="Tahoma" panose="020B0604030504040204" pitchFamily="34" charset="0"/>
                <a:cs typeface="Tahoma" panose="020B0604030504040204" pitchFamily="34" charset="0"/>
              </a:rPr>
              <a:t>ιστορία ενηλικίωσης στη μεταπολεμική Ελλάδα </a:t>
            </a:r>
            <a:r>
              <a:rPr lang="el-GR" sz="1200" dirty="0">
                <a:latin typeface="Tahoma" panose="020B0604030504040204" pitchFamily="34" charset="0"/>
                <a:ea typeface="Tahoma" panose="020B0604030504040204" pitchFamily="34" charset="0"/>
                <a:cs typeface="Tahoma" panose="020B0604030504040204" pitchFamily="34" charset="0"/>
              </a:rPr>
              <a:t>τη σπαραγμένη από πολεμοκάπηλους άρπαγες παντός είδους.</a:t>
            </a:r>
          </a:p>
          <a:p>
            <a:pPr>
              <a:lnSpc>
                <a:spcPts val="1440"/>
              </a:lnSpc>
            </a:pPr>
            <a:endParaRPr lang="el-GR" sz="1200" dirty="0">
              <a:latin typeface="Tahoma" panose="020B0604030504040204" pitchFamily="34" charset="0"/>
              <a:ea typeface="Tahoma" panose="020B0604030504040204" pitchFamily="34" charset="0"/>
              <a:cs typeface="Tahoma" panose="020B0604030504040204" pitchFamily="34" charset="0"/>
            </a:endParaRPr>
          </a:p>
          <a:p>
            <a:pPr algn="just">
              <a:lnSpc>
                <a:spcPts val="1440"/>
              </a:lnSpc>
            </a:pPr>
            <a:r>
              <a:rPr lang="el-GR" sz="1200" dirty="0">
                <a:latin typeface="Tahoma" panose="020B0604030504040204" pitchFamily="34" charset="0"/>
                <a:ea typeface="Tahoma" panose="020B0604030504040204" pitchFamily="34" charset="0"/>
                <a:cs typeface="Tahoma" panose="020B0604030504040204" pitchFamily="34" charset="0"/>
              </a:rPr>
              <a:t>  Αυτήν την πατρίδα, όμηρο της </a:t>
            </a:r>
            <a:r>
              <a:rPr lang="el-GR" sz="1200" b="1" dirty="0">
                <a:latin typeface="Tahoma" panose="020B0604030504040204" pitchFamily="34" charset="0"/>
                <a:ea typeface="Tahoma" panose="020B0604030504040204" pitchFamily="34" charset="0"/>
                <a:cs typeface="Tahoma" panose="020B0604030504040204" pitchFamily="34" charset="0"/>
              </a:rPr>
              <a:t>υποκριτικής ηθικολογίας</a:t>
            </a:r>
            <a:r>
              <a:rPr lang="el-GR" sz="1200" dirty="0">
                <a:latin typeface="Tahoma" panose="020B0604030504040204" pitchFamily="34" charset="0"/>
                <a:ea typeface="Tahoma" panose="020B0604030504040204" pitchFamily="34" charset="0"/>
                <a:cs typeface="Tahoma" panose="020B0604030504040204" pitchFamily="34" charset="0"/>
              </a:rPr>
              <a:t> και της </a:t>
            </a:r>
            <a:r>
              <a:rPr lang="el-GR" sz="1200" b="1" dirty="0">
                <a:latin typeface="Tahoma" panose="020B0604030504040204" pitchFamily="34" charset="0"/>
                <a:ea typeface="Tahoma" panose="020B0604030504040204" pitchFamily="34" charset="0"/>
                <a:cs typeface="Tahoma" panose="020B0604030504040204" pitchFamily="34" charset="0"/>
              </a:rPr>
              <a:t>ματαιόδοξης αστυφιλίας </a:t>
            </a:r>
            <a:r>
              <a:rPr lang="el-GR" sz="1200" dirty="0">
                <a:latin typeface="Tahoma" panose="020B0604030504040204" pitchFamily="34" charset="0"/>
                <a:ea typeface="Tahoma" panose="020B0604030504040204" pitchFamily="34" charset="0"/>
                <a:cs typeface="Tahoma" panose="020B0604030504040204" pitchFamily="34" charset="0"/>
              </a:rPr>
              <a:t>συμβολίζει εν τέλει η </a:t>
            </a:r>
            <a:r>
              <a:rPr lang="el-GR" sz="1200" i="1" dirty="0" err="1">
                <a:latin typeface="Tahoma" panose="020B0604030504040204" pitchFamily="34" charset="0"/>
                <a:ea typeface="Tahoma" panose="020B0604030504040204" pitchFamily="34" charset="0"/>
                <a:cs typeface="Tahoma" panose="020B0604030504040204" pitchFamily="34" charset="0"/>
              </a:rPr>
              <a:t>Αστραδενή</a:t>
            </a:r>
            <a:r>
              <a:rPr lang="el-GR" sz="1200" dirty="0">
                <a:latin typeface="Tahoma" panose="020B0604030504040204" pitchFamily="34" charset="0"/>
                <a:ea typeface="Tahoma" panose="020B0604030504040204" pitchFamily="34" charset="0"/>
                <a:cs typeface="Tahoma" panose="020B0604030504040204" pitchFamily="34" charset="0"/>
              </a:rPr>
              <a:t> μας:</a:t>
            </a:r>
          </a:p>
          <a:p>
            <a:pPr algn="just">
              <a:lnSpc>
                <a:spcPts val="1440"/>
              </a:lnSpc>
            </a:pPr>
            <a:r>
              <a:rPr lang="el-GR" sz="1200" dirty="0">
                <a:latin typeface="Tahoma" panose="020B0604030504040204" pitchFamily="34" charset="0"/>
                <a:ea typeface="Tahoma" panose="020B0604030504040204" pitchFamily="34" charset="0"/>
                <a:cs typeface="Tahoma" panose="020B0604030504040204" pitchFamily="34" charset="0"/>
              </a:rPr>
              <a:t>  Την Ελλάδα του Ουρανού, του Κάλλους και του Μέτρου που ατένισε αστέρια, όταν κάποιοι την αλυσόδεσαν σε τάρταρα.</a:t>
            </a:r>
          </a:p>
          <a:p>
            <a:pPr algn="just">
              <a:lnSpc>
                <a:spcPts val="1440"/>
              </a:lnSpc>
            </a:pPr>
            <a:endParaRPr lang="el-GR" sz="1200" dirty="0">
              <a:latin typeface="Tahoma" panose="020B0604030504040204" pitchFamily="34" charset="0"/>
              <a:ea typeface="Tahoma" panose="020B0604030504040204" pitchFamily="34" charset="0"/>
              <a:cs typeface="Tahoma" panose="020B0604030504040204" pitchFamily="34" charset="0"/>
            </a:endParaRPr>
          </a:p>
          <a:p>
            <a:pPr algn="ctr">
              <a:lnSpc>
                <a:spcPts val="1440"/>
              </a:lnSpc>
            </a:pP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latin typeface="Tahoma" panose="020B0604030504040204" pitchFamily="34" charset="0"/>
                <a:ea typeface="Tahoma" panose="020B0604030504040204" pitchFamily="34" charset="0"/>
                <a:cs typeface="Tahoma" panose="020B0604030504040204" pitchFamily="34" charset="0"/>
              </a:rPr>
              <a:t>…</a:t>
            </a:r>
            <a:r>
              <a:rPr lang="el-GR" sz="1200" b="1" u="sng" dirty="0">
                <a:latin typeface="Tahoma" panose="020B0604030504040204" pitchFamily="34" charset="0"/>
                <a:ea typeface="Tahoma" panose="020B0604030504040204" pitchFamily="34" charset="0"/>
                <a:cs typeface="Tahoma" panose="020B0604030504040204" pitchFamily="34" charset="0"/>
              </a:rPr>
              <a:t>Η ελπίδα, ενδείκνυται πάντα ως απόηχος σε ένα παιδικό ανάγνωσμα- όσο δύσκολες καταστάσεις κι αν περιγράφει.</a:t>
            </a:r>
          </a:p>
          <a:p>
            <a:pPr algn="ctr">
              <a:lnSpc>
                <a:spcPts val="1440"/>
              </a:lnSpc>
            </a:pPr>
            <a:r>
              <a:rPr lang="el-GR" sz="1200" b="1" dirty="0">
                <a:latin typeface="Tahoma" panose="020B0604030504040204" pitchFamily="34" charset="0"/>
                <a:ea typeface="Tahoma" panose="020B0604030504040204" pitchFamily="34" charset="0"/>
                <a:cs typeface="Tahoma" panose="020B0604030504040204" pitchFamily="34" charset="0"/>
              </a:rPr>
              <a:t>…</a:t>
            </a:r>
            <a:br>
              <a:rPr lang="el-GR" sz="1200" dirty="0">
                <a:latin typeface="Tahoma" panose="020B0604030504040204" pitchFamily="34" charset="0"/>
                <a:ea typeface="Tahoma" panose="020B0604030504040204" pitchFamily="34" charset="0"/>
                <a:cs typeface="Tahoma" panose="020B0604030504040204" pitchFamily="34" charset="0"/>
              </a:rPr>
            </a:br>
            <a:r>
              <a:rPr lang="el-GR" sz="1200" dirty="0">
                <a:latin typeface="Tahoma" panose="020B0604030504040204" pitchFamily="34" charset="0"/>
                <a:ea typeface="Tahoma" panose="020B0604030504040204" pitchFamily="34" charset="0"/>
                <a:cs typeface="Tahoma" panose="020B0604030504040204" pitchFamily="34" charset="0"/>
              </a:rPr>
              <a:t>Ένας </a:t>
            </a:r>
            <a:r>
              <a:rPr lang="el-GR" sz="1200" b="1" dirty="0">
                <a:solidFill>
                  <a:srgbClr val="00B050"/>
                </a:solidFill>
                <a:latin typeface="Tahoma" panose="020B0604030504040204" pitchFamily="34" charset="0"/>
                <a:ea typeface="Tahoma" panose="020B0604030504040204" pitchFamily="34" charset="0"/>
                <a:cs typeface="Tahoma" panose="020B0604030504040204" pitchFamily="34" charset="0"/>
              </a:rPr>
              <a:t>΄΄</a:t>
            </a:r>
            <a:r>
              <a:rPr lang="el-GR" sz="1200" b="1" i="1" dirty="0">
                <a:solidFill>
                  <a:srgbClr val="00B050"/>
                </a:solidFill>
                <a:latin typeface="Tahoma" panose="020B0604030504040204" pitchFamily="34" charset="0"/>
                <a:ea typeface="Tahoma" panose="020B0604030504040204" pitchFamily="34" charset="0"/>
                <a:cs typeface="Tahoma" panose="020B0604030504040204" pitchFamily="34" charset="0"/>
              </a:rPr>
              <a:t>π ν ε υ μ α τ ι κ ό ς   ή λ ι ο ς ’΄΄</a:t>
            </a:r>
            <a:r>
              <a:rPr lang="el-GR" sz="1200" dirty="0">
                <a:latin typeface="Tahoma" panose="020B0604030504040204" pitchFamily="34" charset="0"/>
                <a:ea typeface="Tahoma" panose="020B0604030504040204" pitchFamily="34" charset="0"/>
                <a:cs typeface="Tahoma" panose="020B0604030504040204" pitchFamily="34" charset="0"/>
              </a:rPr>
              <a:t>λοιπόν η </a:t>
            </a:r>
            <a:r>
              <a:rPr lang="el-GR" sz="1200" b="1" i="1" dirty="0">
                <a:latin typeface="Tahoma" panose="020B0604030504040204" pitchFamily="34" charset="0"/>
                <a:ea typeface="Tahoma" panose="020B0604030504040204" pitchFamily="34" charset="0"/>
                <a:cs typeface="Tahoma" panose="020B0604030504040204" pitchFamily="34" charset="0"/>
              </a:rPr>
              <a:t>Α τ ρ α δ ε ν ή</a:t>
            </a:r>
            <a:r>
              <a:rPr lang="el-GR" sz="1200" b="1" dirty="0">
                <a:latin typeface="Tahoma" panose="020B0604030504040204" pitchFamily="34" charset="0"/>
                <a:ea typeface="Tahoma" panose="020B0604030504040204" pitchFamily="34" charset="0"/>
                <a:cs typeface="Tahoma" panose="020B0604030504040204" pitchFamily="34" charset="0"/>
              </a:rPr>
              <a:t>  </a:t>
            </a:r>
            <a:r>
              <a:rPr lang="el-GR" sz="1200" dirty="0">
                <a:latin typeface="Tahoma" panose="020B0604030504040204" pitchFamily="34" charset="0"/>
                <a:ea typeface="Tahoma" panose="020B0604030504040204" pitchFamily="34" charset="0"/>
                <a:cs typeface="Tahoma" panose="020B0604030504040204" pitchFamily="34" charset="0"/>
              </a:rPr>
              <a:t>που "υφίσταται ολική έκλειψη" και </a:t>
            </a:r>
          </a:p>
          <a:p>
            <a:pPr algn="ctr">
              <a:lnSpc>
                <a:spcPts val="1440"/>
              </a:lnSpc>
            </a:pPr>
            <a:r>
              <a:rPr lang="el-GR" sz="1200" dirty="0">
                <a:latin typeface="Tahoma" panose="020B0604030504040204" pitchFamily="34" charset="0"/>
                <a:ea typeface="Tahoma" panose="020B0604030504040204" pitchFamily="34" charset="0"/>
                <a:cs typeface="Tahoma" panose="020B0604030504040204" pitchFamily="34" charset="0"/>
              </a:rPr>
              <a:t>αυτό το συναίσθημα σίγουρα αποδεικνύει πόσο βαθιά διεισδύει η αφήγηση στην ψυχή του αναγνώστη…                   </a:t>
            </a:r>
            <a:r>
              <a:rPr lang="el-GR" sz="20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518621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3D4353-74E2-418E-B3DB-B6C682698877}"/>
              </a:ext>
            </a:extLst>
          </p:cNvPr>
          <p:cNvSpPr>
            <a:spLocks noChangeArrowheads="1"/>
          </p:cNvSpPr>
          <p:nvPr/>
        </p:nvSpPr>
        <p:spPr bwMode="auto">
          <a:xfrm>
            <a:off x="435006" y="1475348"/>
            <a:ext cx="6821424" cy="4253537"/>
          </a:xfrm>
          <a:prstGeom prst="rect">
            <a:avLst/>
          </a:prstGeom>
          <a:solidFill>
            <a:srgbClr val="FFFFFF"/>
          </a:solidFill>
          <a:ln w="9525">
            <a:solidFill>
              <a:srgbClr val="00B0F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l-GR" altLang="el-GR" sz="1400" b="1" i="1" u="none" strike="noStrike" cap="none" normalizeH="0" baseline="0" dirty="0">
                <a:ln>
                  <a:noFill/>
                </a:ln>
                <a:solidFill>
                  <a:srgbClr val="000000"/>
                </a:solidFill>
                <a:effectLst/>
                <a:latin typeface="Tahoma" panose="020B0604030504040204" pitchFamily="34" charset="0"/>
                <a:cs typeface="Tahoma" panose="020B0604030504040204" pitchFamily="34" charset="0"/>
              </a:rPr>
              <a:t>Ευγενία </a:t>
            </a:r>
            <a:r>
              <a:rPr kumimoji="0" lang="el-GR" altLang="el-GR" sz="1400" b="1" i="1" u="none" strike="noStrike" cap="none" normalizeH="0" baseline="0" dirty="0" err="1">
                <a:ln>
                  <a:noFill/>
                </a:ln>
                <a:solidFill>
                  <a:srgbClr val="000000"/>
                </a:solidFill>
                <a:effectLst/>
                <a:latin typeface="Tahoma" panose="020B0604030504040204" pitchFamily="34" charset="0"/>
                <a:cs typeface="Tahoma" panose="020B0604030504040204" pitchFamily="34" charset="0"/>
              </a:rPr>
              <a:t>Φακίνου</a:t>
            </a:r>
            <a:r>
              <a:rPr kumimoji="0" lang="el-GR" altLang="el-GR" sz="1400" b="1" i="0" u="none" strike="noStrike" cap="none" normalizeH="0" baseline="0" dirty="0">
                <a:ln>
                  <a:noFill/>
                </a:ln>
                <a:solidFill>
                  <a:srgbClr val="000000"/>
                </a:solidFill>
                <a:effectLst/>
                <a:latin typeface="Tahoma" panose="020B0604030504040204" pitchFamily="34" charset="0"/>
                <a:cs typeface="Tahoma" panose="020B0604030504040204" pitchFamily="34" charset="0"/>
              </a:rPr>
              <a:t>  </a:t>
            </a:r>
            <a:r>
              <a:rPr kumimoji="0" lang="el-GR" altLang="el-GR" sz="1400" b="1" i="0" u="none" strike="noStrike" cap="none" normalizeH="0" baseline="0" dirty="0">
                <a:ln>
                  <a:noFill/>
                </a:ln>
                <a:solidFill>
                  <a:srgbClr val="006600"/>
                </a:solidFill>
                <a:effectLst/>
                <a:latin typeface="Tahoma" panose="020B0604030504040204" pitchFamily="34" charset="0"/>
                <a:cs typeface="Tahoma" panose="020B0604030504040204" pitchFamily="34" charset="0"/>
              </a:rPr>
              <a:t>      </a:t>
            </a:r>
            <a:endParaRPr kumimoji="0" lang="el-GR" altLang="el-GR" sz="1400" b="1"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(Αλεξάνδρεια 1945)</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l-GR" altLang="el-GR"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Σπούδασε ξεναγός, γραφικές τέχνες και κουκλοθέατρο.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Το 1976 δημιούργησε το </a:t>
            </a:r>
            <a:r>
              <a:rPr kumimoji="0" lang="el-GR" altLang="el-GR" sz="1400" b="0" i="0" u="none" strike="noStrike" cap="none" normalizeH="0" baseline="0" dirty="0" err="1">
                <a:ln>
                  <a:noFill/>
                </a:ln>
                <a:solidFill>
                  <a:srgbClr val="000000"/>
                </a:solidFill>
                <a:effectLst/>
                <a:latin typeface="Tahoma" panose="020B0604030504040204" pitchFamily="34" charset="0"/>
                <a:cs typeface="Tahoma" panose="020B0604030504040204" pitchFamily="34" charset="0"/>
              </a:rPr>
              <a:t>αντικειμενοθέατρο</a:t>
            </a: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«Καλημέρα», όπου παρουσίασε με μουσική του συνθέτη Γιάννη Μαρκόπουλου αξιόλογα έργα για παιδιά, όπως: </a:t>
            </a:r>
            <a:r>
              <a:rPr kumimoji="0" lang="el-GR" altLang="el-GR" sz="1400" b="0" i="1" u="none" strike="noStrike" cap="none" normalizeH="0" baseline="0" dirty="0" err="1">
                <a:ln>
                  <a:noFill/>
                </a:ln>
                <a:solidFill>
                  <a:srgbClr val="000000"/>
                </a:solidFill>
                <a:effectLst/>
                <a:latin typeface="Tahoma" panose="020B0604030504040204" pitchFamily="34" charset="0"/>
                <a:cs typeface="Tahoma" panose="020B0604030504040204" pitchFamily="34" charset="0"/>
              </a:rPr>
              <a:t>Ντενεκεδούπολη</a:t>
            </a:r>
            <a:r>
              <a:rPr kumimoji="0" lang="el-GR" altLang="el-GR" sz="1400" b="0" i="1" u="none" strike="noStrike" cap="none" normalizeH="0" baseline="0" dirty="0">
                <a:ln>
                  <a:noFill/>
                </a:ln>
                <a:solidFill>
                  <a:srgbClr val="000000"/>
                </a:solidFill>
                <a:effectLst/>
                <a:latin typeface="Tahoma" panose="020B0604030504040204" pitchFamily="34" charset="0"/>
                <a:cs typeface="Tahoma" panose="020B0604030504040204" pitchFamily="34" charset="0"/>
              </a:rPr>
              <a:t>, Ξύπνα </a:t>
            </a:r>
            <a:r>
              <a:rPr kumimoji="0" lang="el-GR" altLang="el-GR" sz="1400" b="0" i="1" u="none" strike="noStrike" cap="none" normalizeH="0" baseline="0" dirty="0" err="1">
                <a:ln>
                  <a:noFill/>
                </a:ln>
                <a:solidFill>
                  <a:srgbClr val="000000"/>
                </a:solidFill>
                <a:effectLst/>
                <a:latin typeface="Tahoma" panose="020B0604030504040204" pitchFamily="34" charset="0"/>
                <a:cs typeface="Tahoma" panose="020B0604030504040204" pitchFamily="34" charset="0"/>
              </a:rPr>
              <a:t>Ντενεκεδούπολη</a:t>
            </a:r>
            <a:r>
              <a:rPr kumimoji="0" lang="el-GR" altLang="el-GR" sz="1400" b="0" i="1" u="none" strike="noStrike" cap="none" normalizeH="0" baseline="0" dirty="0">
                <a:ln>
                  <a:noFill/>
                </a:ln>
                <a:solidFill>
                  <a:srgbClr val="000000"/>
                </a:solidFill>
                <a:effectLst/>
                <a:latin typeface="Tahoma" panose="020B0604030504040204" pitchFamily="34" charset="0"/>
                <a:cs typeface="Tahoma" panose="020B0604030504040204" pitchFamily="34" charset="0"/>
              </a:rPr>
              <a:t>, Κουρδιστάν, Το μεγάλο ταξίδι του Μελένιου</a:t>
            </a: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Γράφει με ευαισθησία και φαντασία αντλώντας τα θέματά της από τη σύγχρονη κοινωνική πραγματικότητα.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Άλλα έργα της για παιδιά είναι: </a:t>
            </a:r>
            <a:r>
              <a:rPr kumimoji="0" lang="el-GR" altLang="el-GR" sz="1400" b="0" i="1" u="none" strike="noStrike" cap="none" normalizeH="0" baseline="0" dirty="0">
                <a:ln>
                  <a:noFill/>
                </a:ln>
                <a:solidFill>
                  <a:srgbClr val="000000"/>
                </a:solidFill>
                <a:effectLst/>
                <a:latin typeface="Tahoma" panose="020B0604030504040204" pitchFamily="34" charset="0"/>
                <a:cs typeface="Tahoma" panose="020B0604030504040204" pitchFamily="34" charset="0"/>
              </a:rPr>
              <a:t>Τα </a:t>
            </a:r>
            <a:r>
              <a:rPr kumimoji="0" lang="el-GR" altLang="el-GR" sz="1400" b="0" i="1" u="none" strike="noStrike" cap="none" normalizeH="0" baseline="0" dirty="0" err="1">
                <a:ln>
                  <a:noFill/>
                </a:ln>
                <a:solidFill>
                  <a:srgbClr val="000000"/>
                </a:solidFill>
                <a:effectLst/>
                <a:latin typeface="Tahoma" panose="020B0604030504040204" pitchFamily="34" charset="0"/>
                <a:cs typeface="Tahoma" panose="020B0604030504040204" pitchFamily="34" charset="0"/>
              </a:rPr>
              <a:t>Ελληνάκια</a:t>
            </a:r>
            <a:r>
              <a:rPr kumimoji="0" lang="el-GR" altLang="el-GR" sz="1400" b="0" i="1" u="none" strike="noStrike" cap="none" normalizeH="0" baseline="0" dirty="0">
                <a:ln>
                  <a:noFill/>
                </a:ln>
                <a:solidFill>
                  <a:srgbClr val="000000"/>
                </a:solidFill>
                <a:effectLst/>
                <a:latin typeface="Tahoma" panose="020B0604030504040204" pitchFamily="34" charset="0"/>
                <a:cs typeface="Tahoma" panose="020B0604030504040204" pitchFamily="34" charset="0"/>
              </a:rPr>
              <a:t>, Μια μικρή καλοκαιρινή ιστορία</a:t>
            </a: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Έργα για μεγάλους: </a:t>
            </a:r>
            <a:r>
              <a:rPr kumimoji="0" lang="el-GR" altLang="el-GR" sz="1400" b="0" i="1" u="none" strike="noStrike" cap="none" normalizeH="0" baseline="0" dirty="0">
                <a:ln>
                  <a:noFill/>
                </a:ln>
                <a:solidFill>
                  <a:srgbClr val="000000"/>
                </a:solidFill>
                <a:effectLst/>
                <a:latin typeface="Tahoma" panose="020B0604030504040204" pitchFamily="34" charset="0"/>
                <a:cs typeface="Tahoma" panose="020B0604030504040204" pitchFamily="34" charset="0"/>
              </a:rPr>
              <a:t>Η μεγάλη πράσινη, Ζάχαρη στην άκρη</a:t>
            </a: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κ.ά.</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l-GR" altLang="el-GR" sz="1400" b="0" i="0" u="none" strike="noStrike" cap="none" normalizeH="0" baseline="0" dirty="0">
              <a:ln>
                <a:noFill/>
              </a:ln>
              <a:solidFill>
                <a:schemeClr val="tx1"/>
              </a:solidFill>
              <a:effectLst/>
            </a:endParaRPr>
          </a:p>
        </p:txBody>
      </p:sp>
      <p:pic>
        <p:nvPicPr>
          <p:cNvPr id="4098" name="Picture 2" descr="Βιογραφικό σημείωμα [πηγή: Ηλεκτρονικός Άτλαντας Ελληνικής Παιδικής Λογοτεχνίας]">
            <a:hlinkClick r:id="rId2" tooltip="Βιογραφικό σημείωμα [πηγή: Ηλεκτρονικός Άτλαντας Ελληνικής Παιδικής Λογοτεχνίας]"/>
            <a:extLst>
              <a:ext uri="{FF2B5EF4-FFF2-40B4-BE49-F238E27FC236}">
                <a16:creationId xmlns:a16="http://schemas.microsoft.com/office/drawing/2014/main" id="{09928546-2AE8-46BC-BCB6-BFF3DF6BE4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2962" y="1682858"/>
            <a:ext cx="304800" cy="304801"/>
          </a:xfrm>
          <a:prstGeom prst="rect">
            <a:avLst/>
          </a:prstGeom>
          <a:noFill/>
          <a:ln>
            <a:solidFill>
              <a:srgbClr val="0070C0"/>
            </a:solidFill>
          </a:ln>
          <a:extLst>
            <a:ext uri="{909E8E84-426E-40DD-AFC4-6F175D3DCCD1}">
              <a14:hiddenFill xmlns:a14="http://schemas.microsoft.com/office/drawing/2010/main">
                <a:solidFill>
                  <a:srgbClr val="FFFFFF"/>
                </a:solidFill>
              </a14:hiddenFill>
            </a:ext>
          </a:extLst>
        </p:spPr>
      </p:pic>
      <p:pic>
        <p:nvPicPr>
          <p:cNvPr id="4100" name="Picture 4" descr="image193">
            <a:extLst>
              <a:ext uri="{FF2B5EF4-FFF2-40B4-BE49-F238E27FC236}">
                <a16:creationId xmlns:a16="http://schemas.microsoft.com/office/drawing/2014/main" id="{26502895-5089-466D-B961-6326D5587F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34292" y="1322773"/>
            <a:ext cx="3346882" cy="4406112"/>
          </a:xfrm>
          <a:prstGeom prst="rect">
            <a:avLst/>
          </a:prstGeom>
          <a:noFill/>
          <a:ln>
            <a:solidFill>
              <a:srgbClr val="FF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02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661438C6-A879-4E6B-A107-D950BD10130F}"/>
              </a:ext>
            </a:extLst>
          </p:cNvPr>
          <p:cNvSpPr/>
          <p:nvPr/>
        </p:nvSpPr>
        <p:spPr>
          <a:xfrm>
            <a:off x="908083" y="1060427"/>
            <a:ext cx="1871025" cy="369332"/>
          </a:xfrm>
          <a:prstGeom prst="rect">
            <a:avLst/>
          </a:prstGeom>
        </p:spPr>
        <p:txBody>
          <a:bodyPr wrap="none">
            <a:spAutoFit/>
          </a:bodyPr>
          <a:lstStyle/>
          <a:p>
            <a:r>
              <a:rPr lang="el-GR" i="1" dirty="0">
                <a:solidFill>
                  <a:srgbClr val="000000"/>
                </a:solidFill>
                <a:latin typeface="Tahoma" panose="020B0604030504040204" pitchFamily="34" charset="0"/>
              </a:rPr>
              <a:t>Ευγενία </a:t>
            </a:r>
            <a:r>
              <a:rPr lang="el-GR" i="1" dirty="0" err="1">
                <a:solidFill>
                  <a:srgbClr val="000000"/>
                </a:solidFill>
                <a:latin typeface="Tahoma" panose="020B0604030504040204" pitchFamily="34" charset="0"/>
              </a:rPr>
              <a:t>Φακίνου</a:t>
            </a:r>
            <a:endParaRPr lang="el-GR" dirty="0"/>
          </a:p>
        </p:txBody>
      </p:sp>
      <p:sp>
        <p:nvSpPr>
          <p:cNvPr id="4" name="Ορθογώνιο 3">
            <a:extLst>
              <a:ext uri="{FF2B5EF4-FFF2-40B4-BE49-F238E27FC236}">
                <a16:creationId xmlns:a16="http://schemas.microsoft.com/office/drawing/2014/main" id="{92D017AD-8F07-4B03-B315-73FAB38A8918}"/>
              </a:ext>
            </a:extLst>
          </p:cNvPr>
          <p:cNvSpPr/>
          <p:nvPr/>
        </p:nvSpPr>
        <p:spPr>
          <a:xfrm>
            <a:off x="908083" y="1699620"/>
            <a:ext cx="4257896" cy="369332"/>
          </a:xfrm>
          <a:prstGeom prst="rect">
            <a:avLst/>
          </a:prstGeom>
        </p:spPr>
        <p:txBody>
          <a:bodyPr wrap="none">
            <a:spAutoFit/>
          </a:bodyPr>
          <a:lstStyle/>
          <a:p>
            <a:pPr algn="ctr"/>
            <a:r>
              <a:rPr lang="el-GR" b="1" dirty="0">
                <a:solidFill>
                  <a:srgbClr val="000000"/>
                </a:solidFill>
                <a:latin typeface="Tahoma" panose="020B0604030504040204" pitchFamily="34" charset="0"/>
              </a:rPr>
              <a:t>[Η </a:t>
            </a:r>
            <a:r>
              <a:rPr lang="el-GR" b="1" dirty="0" err="1">
                <a:solidFill>
                  <a:srgbClr val="000000"/>
                </a:solidFill>
                <a:latin typeface="Tahoma" panose="020B0604030504040204" pitchFamily="34" charset="0"/>
              </a:rPr>
              <a:t>Αστραδενή</a:t>
            </a:r>
            <a:r>
              <a:rPr lang="el-GR" b="1" dirty="0">
                <a:solidFill>
                  <a:srgbClr val="000000"/>
                </a:solidFill>
                <a:latin typeface="Tahoma" panose="020B0604030504040204" pitchFamily="34" charset="0"/>
              </a:rPr>
              <a:t> στο νέο σχολείο της]</a:t>
            </a:r>
            <a:endParaRPr lang="el-GR" b="1" i="0" dirty="0">
              <a:solidFill>
                <a:srgbClr val="000000"/>
              </a:solidFill>
              <a:effectLst/>
              <a:latin typeface="Tahoma" panose="020B0604030504040204" pitchFamily="34" charset="0"/>
            </a:endParaRPr>
          </a:p>
        </p:txBody>
      </p:sp>
      <p:sp>
        <p:nvSpPr>
          <p:cNvPr id="5" name="Ορθογώνιο 4">
            <a:extLst>
              <a:ext uri="{FF2B5EF4-FFF2-40B4-BE49-F238E27FC236}">
                <a16:creationId xmlns:a16="http://schemas.microsoft.com/office/drawing/2014/main" id="{E919C19A-16DA-43CA-A7F4-FDF1E6FAD54A}"/>
              </a:ext>
            </a:extLst>
          </p:cNvPr>
          <p:cNvSpPr/>
          <p:nvPr/>
        </p:nvSpPr>
        <p:spPr>
          <a:xfrm>
            <a:off x="908083" y="2871394"/>
            <a:ext cx="10624010" cy="3699154"/>
          </a:xfrm>
          <a:prstGeom prst="rect">
            <a:avLst/>
          </a:prstGeom>
        </p:spPr>
        <p:txBody>
          <a:bodyPr wrap="square">
            <a:spAutoFit/>
          </a:bodyPr>
          <a:lstStyle/>
          <a:p>
            <a:pPr algn="just">
              <a:lnSpc>
                <a:spcPct val="150000"/>
              </a:lnSpc>
            </a:pPr>
            <a:r>
              <a:rPr lang="el-GR" i="1" dirty="0">
                <a:solidFill>
                  <a:srgbClr val="000000"/>
                </a:solidFill>
                <a:latin typeface="Tahoma" panose="020B0604030504040204" pitchFamily="34" charset="0"/>
              </a:rPr>
              <a:t>Η </a:t>
            </a:r>
            <a:r>
              <a:rPr lang="el-GR" b="1" i="1" dirty="0">
                <a:solidFill>
                  <a:srgbClr val="000000"/>
                </a:solidFill>
                <a:latin typeface="Tahoma" panose="020B0604030504040204" pitchFamily="34" charset="0"/>
              </a:rPr>
              <a:t>Α σ τ ρ α δ ε ν ή</a:t>
            </a:r>
            <a:r>
              <a:rPr lang="el-GR" i="1" dirty="0">
                <a:solidFill>
                  <a:srgbClr val="000000"/>
                </a:solidFill>
                <a:latin typeface="Tahoma" panose="020B0604030504040204" pitchFamily="34" charset="0"/>
              </a:rPr>
              <a:t> ζει με την οικογένειά της στη Σύμη. Όμως η ζωή στο νησί είναι δύσκολη και ο πατέρας της αναγκάζεται να πουλήσει το καΐκι του και να μετακομίσει όλη η οικογένεια στην Αθήνα. </a:t>
            </a:r>
          </a:p>
          <a:p>
            <a:pPr algn="just">
              <a:lnSpc>
                <a:spcPct val="150000"/>
              </a:lnSpc>
            </a:pPr>
            <a:endParaRPr lang="el-GR" i="1" dirty="0">
              <a:solidFill>
                <a:srgbClr val="000000"/>
              </a:solidFill>
              <a:latin typeface="Tahoma" panose="020B0604030504040204" pitchFamily="34" charset="0"/>
            </a:endParaRPr>
          </a:p>
          <a:p>
            <a:pPr algn="just">
              <a:lnSpc>
                <a:spcPct val="150000"/>
              </a:lnSpc>
            </a:pPr>
            <a:r>
              <a:rPr lang="el-GR" i="1" dirty="0">
                <a:solidFill>
                  <a:srgbClr val="000000"/>
                </a:solidFill>
                <a:latin typeface="Tahoma" panose="020B0604030504040204" pitchFamily="34" charset="0"/>
              </a:rPr>
              <a:t>Η </a:t>
            </a:r>
            <a:r>
              <a:rPr lang="el-GR" i="1" dirty="0" err="1">
                <a:solidFill>
                  <a:srgbClr val="000000"/>
                </a:solidFill>
                <a:latin typeface="Tahoma" panose="020B0604030504040204" pitchFamily="34" charset="0"/>
              </a:rPr>
              <a:t>Αστραδενή</a:t>
            </a:r>
            <a:r>
              <a:rPr lang="el-GR" i="1" dirty="0">
                <a:solidFill>
                  <a:srgbClr val="000000"/>
                </a:solidFill>
                <a:latin typeface="Tahoma" panose="020B0604030504040204" pitchFamily="34" charset="0"/>
              </a:rPr>
              <a:t> νοσταλγεί τη ζωή στο νησί, το σπίτι της, το σχολείο της, τους γείτονές της, τους φίλους της και τα χαρούμενα παιχνίδια μαζί τους. Νιώθει αποξενωμένη στο νέο της περιβάλλον, ιδιαίτερα όταν στο καινούργιο σχολείο τής συμπεριφέρονται με περιφρόνηση. </a:t>
            </a:r>
          </a:p>
          <a:p>
            <a:pPr algn="just">
              <a:lnSpc>
                <a:spcPct val="150000"/>
              </a:lnSpc>
            </a:pPr>
            <a:endParaRPr lang="el-GR" i="1" dirty="0">
              <a:solidFill>
                <a:srgbClr val="000000"/>
              </a:solidFill>
              <a:latin typeface="Tahoma" panose="020B0604030504040204" pitchFamily="34" charset="0"/>
            </a:endParaRPr>
          </a:p>
          <a:p>
            <a:pPr algn="just">
              <a:lnSpc>
                <a:spcPct val="150000"/>
              </a:lnSpc>
            </a:pPr>
            <a:r>
              <a:rPr lang="el-GR" sz="1600" b="1" i="1" dirty="0">
                <a:solidFill>
                  <a:srgbClr val="000000"/>
                </a:solidFill>
                <a:latin typeface="Tahoma" panose="020B0604030504040204" pitchFamily="34" charset="0"/>
              </a:rPr>
              <a:t>Τα αποσπάσματα που θα διαβάσετε στη συνέχεια έχουν να κάνουν με το σχολείο και το περιβάλλον του.</a:t>
            </a:r>
            <a:endParaRPr lang="el-GR" sz="1600" b="1" dirty="0"/>
          </a:p>
        </p:txBody>
      </p:sp>
    </p:spTree>
    <p:extLst>
      <p:ext uri="{BB962C8B-B14F-4D97-AF65-F5344CB8AC3E}">
        <p14:creationId xmlns:p14="http://schemas.microsoft.com/office/powerpoint/2010/main" val="3952454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75B2F656-5283-4410-AAEE-DD2294915BAE}"/>
              </a:ext>
            </a:extLst>
          </p:cNvPr>
          <p:cNvSpPr/>
          <p:nvPr/>
        </p:nvSpPr>
        <p:spPr>
          <a:xfrm>
            <a:off x="985421" y="1115172"/>
            <a:ext cx="10511162" cy="5447645"/>
          </a:xfrm>
          <a:prstGeom prst="rect">
            <a:avLst/>
          </a:prstGeom>
        </p:spPr>
        <p:txBody>
          <a:bodyPr wrap="square">
            <a:spAutoFit/>
          </a:bodyPr>
          <a:lstStyle/>
          <a:p>
            <a:pPr algn="just"/>
            <a:r>
              <a:rPr lang="el-GR" sz="1200" dirty="0">
                <a:solidFill>
                  <a:srgbClr val="000000"/>
                </a:solidFill>
                <a:latin typeface="Tahoma" panose="020B0604030504040204" pitchFamily="34" charset="0"/>
              </a:rPr>
              <a:t>Ωραία! Λοιπόν, αυτή είναι η τάξη μου! Η Ε</a:t>
            </a:r>
            <a:r>
              <a:rPr lang="el-GR" sz="1200" baseline="30000" dirty="0">
                <a:solidFill>
                  <a:srgbClr val="000000"/>
                </a:solidFill>
                <a:latin typeface="Tahoma" panose="020B0604030504040204" pitchFamily="34" charset="0"/>
              </a:rPr>
              <a:t>3</a:t>
            </a:r>
            <a:r>
              <a:rPr lang="el-GR" sz="1200" dirty="0">
                <a:solidFill>
                  <a:srgbClr val="000000"/>
                </a:solidFill>
                <a:latin typeface="Tahoma" panose="020B0604030504040204" pitchFamily="34" charset="0"/>
              </a:rPr>
              <a:t>!... Πρέπει να βάλω κάποιο σημάδι για να τη βρίσκω. Καλά θα δω..., γιατί ο κύριος ανοίγει μια πόρτα... Με σπρώχνει απαλά μέσα...</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Πρώτα είδα την κυρία μας. Τη δασκάλα μας. Δεν ξέρω αν είναι νέα ή μεγάλη. Έχει μαζεμένα τα μαλλιά της σφιχτό κότσο και φοράει γυαλιά.</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«Τι συμβαίνει, κύριε Γιώργο;».</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«Μια καινούργια μαθήτρια, δεσποινίς».</a:t>
            </a:r>
          </a:p>
          <a:p>
            <a:pPr algn="just"/>
            <a:r>
              <a:rPr lang="el-GR" sz="1200" dirty="0">
                <a:solidFill>
                  <a:srgbClr val="000000"/>
                </a:solidFill>
                <a:latin typeface="Tahoma" panose="020B0604030504040204" pitchFamily="34" charset="0"/>
              </a:rPr>
              <a:t>(Ώστε είναι δεσποινίς κι όχι κυρία. Δεν έχει παντρευτεί κι είναι μεγαλούτσικη).</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«Στη δική μου τάξη βρήκανε να τη βάλουνε... Έχουμε κιόλας 62 παιδιά. Τέλος πάντων. Ευχαριστώ, κύριε Γιώργο».</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Στεκόμουνα κάπου κοντά στην έδρα. Κοίταξα την τάξη. Μεγάλη ήτανε κι όμως νόμιζες ότι θα έσκαγε σε λίγο από τα πολλά παιδιά. Είχε τέσσερις σειρές θρανία. Στα πιο πολλά θρανία καθόντουσαν τρία τρία παιδιά. Και είχε και δυο θρανία στο πλάι της έδρας.</a:t>
            </a:r>
          </a:p>
          <a:p>
            <a:pPr algn="just"/>
            <a:r>
              <a:rPr lang="el-GR" sz="1200" dirty="0">
                <a:solidFill>
                  <a:srgbClr val="000000"/>
                </a:solidFill>
                <a:latin typeface="Tahoma" panose="020B0604030504040204" pitchFamily="34" charset="0"/>
              </a:rPr>
              <a:t>«Βρες μια θέση και κάτσε», μου 'πε η κυρία.</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Εκεί στη δεύτερη σειρά στο τρίτο θρανίο κάθονται δυο κορίτσια. Συμπαθητικά μου φαίνονται. Προχωρώ προς τα κει. Όταν φτάνω όμως... έχουν κάτσει στις δυο άκρες του θρανίου και κάνουν ότι δε με βλέπουν. Τι να κάνω τώρα; Να τους πω «πήγαινε πιο μέσα...», δεν μπορώ. Κοιτάζω γύρω. Όλοι κάνουν ότι κοιτάνε τα τετράδιά τους. Ξέρω όμως ότι εμένα κοιτάνε. Τι θα κάνω...</a:t>
            </a:r>
          </a:p>
          <a:p>
            <a:pPr algn="just"/>
            <a:r>
              <a:rPr lang="el-GR" sz="1200" dirty="0">
                <a:solidFill>
                  <a:srgbClr val="000000"/>
                </a:solidFill>
                <a:latin typeface="Tahoma" panose="020B0604030504040204" pitchFamily="34" charset="0"/>
              </a:rPr>
              <a:t>Αναστενάζω. Έχει και παρακάτω θρανίο με άδεια θέση. Πάω για κει.</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Κάθονται ένα αγόρι κι ένα κορίτσι. Όταν φτάνω έχουν πιάσει κι αυτοί τις άκριες... Κοιτάω γύρω. Τι να κάνω;... Ακούω και κάτι γέλια... Επίτηδες το κάνουνε... Δε με θέλουνε να καθίσω δίπλα τους. Γιατί;... Πρέπει να 'χω γίνει κόκκινη σαν παντζάρι. Γυρνάω το κεφάλι μου και τους κοιτάω. Ν' άνοιγε η γη να με καταπιεί... Στέκομαι εκεί στη μέση. Στο λαιμό μου κάτι ανεβοκατεβαίνει...</a:t>
            </a:r>
          </a:p>
          <a:p>
            <a:pPr algn="just"/>
            <a:r>
              <a:rPr lang="el-GR" sz="1200" dirty="0">
                <a:solidFill>
                  <a:srgbClr val="000000"/>
                </a:solidFill>
                <a:latin typeface="Tahoma" panose="020B0604030504040204" pitchFamily="34" charset="0"/>
              </a:rPr>
              <a:t>«Ακόμα να καθίσεις;», ρωτάει απ' την έδρα της η κυρία.</a:t>
            </a:r>
          </a:p>
          <a:p>
            <a:pPr algn="just"/>
            <a:r>
              <a:rPr lang="el-GR" sz="1200" dirty="0">
                <a:solidFill>
                  <a:srgbClr val="000000"/>
                </a:solidFill>
                <a:latin typeface="Tahoma" panose="020B0604030504040204" pitchFamily="34" charset="0"/>
              </a:rPr>
              <a:t>Τι να της πω... Ότι αυτοί με κοροϊδεύουν;...</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«Έλα να κάτσεις στα πλαϊνά θρανία», μου λέει.</a:t>
            </a:r>
            <a:endParaRPr lang="el-GR" sz="1200" b="0" i="0" dirty="0">
              <a:solidFill>
                <a:srgbClr val="000000"/>
              </a:solidFill>
              <a:effectLst/>
              <a:latin typeface="Tahoma" panose="020B0604030504040204" pitchFamily="34" charset="0"/>
            </a:endParaRPr>
          </a:p>
        </p:txBody>
      </p:sp>
    </p:spTree>
    <p:extLst>
      <p:ext uri="{BB962C8B-B14F-4D97-AF65-F5344CB8AC3E}">
        <p14:creationId xmlns:p14="http://schemas.microsoft.com/office/powerpoint/2010/main" val="210163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707D7989-9367-4C80-9323-554322828F58}"/>
              </a:ext>
            </a:extLst>
          </p:cNvPr>
          <p:cNvSpPr/>
          <p:nvPr/>
        </p:nvSpPr>
        <p:spPr>
          <a:xfrm>
            <a:off x="390618" y="641074"/>
            <a:ext cx="11736280" cy="6186309"/>
          </a:xfrm>
          <a:prstGeom prst="rect">
            <a:avLst/>
          </a:prstGeom>
        </p:spPr>
        <p:txBody>
          <a:bodyPr wrap="square">
            <a:spAutoFit/>
          </a:bodyPr>
          <a:lstStyle/>
          <a:p>
            <a:pPr algn="just"/>
            <a:r>
              <a:rPr lang="el-GR" sz="1200" dirty="0">
                <a:solidFill>
                  <a:srgbClr val="000000"/>
                </a:solidFill>
                <a:latin typeface="Tahoma" panose="020B0604030504040204" pitchFamily="34" charset="0"/>
              </a:rPr>
              <a:t>Πήγα. Είχε δυο θρανία στα πλάγια, κάτω απ' το παράθυρο. Στο εμπρός θρανίο κάθονται δυο κορίτσια κι ένα αγόρι. Στο πίσω ένα αγόρι.</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«Κάτσε με το Γιώργο, που είναι τιμωρία. Εσείς οι άλλοι τελειώστε με την ορθογραφία σας».</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Τα παιδιά, φαίνεται, τελείωσαν την ορθογραφία, γιατί σηκώθηκαν κάτι κορίτσια, μάζεψαν τα τετράδια και τα '</a:t>
            </a:r>
            <a:r>
              <a:rPr lang="el-GR" sz="1200" dirty="0" err="1">
                <a:solidFill>
                  <a:srgbClr val="000000"/>
                </a:solidFill>
                <a:latin typeface="Tahoma" panose="020B0604030504040204" pitchFamily="34" charset="0"/>
              </a:rPr>
              <a:t>δωσαν</a:t>
            </a:r>
            <a:r>
              <a:rPr lang="el-GR" sz="1200" dirty="0">
                <a:solidFill>
                  <a:srgbClr val="000000"/>
                </a:solidFill>
                <a:latin typeface="Tahoma" panose="020B0604030504040204" pitchFamily="34" charset="0"/>
              </a:rPr>
              <a:t> στη δασκάλα.</a:t>
            </a:r>
          </a:p>
          <a:p>
            <a:pPr algn="just"/>
            <a:r>
              <a:rPr lang="el-GR" sz="1200" dirty="0">
                <a:solidFill>
                  <a:srgbClr val="000000"/>
                </a:solidFill>
                <a:latin typeface="Tahoma" panose="020B0604030504040204" pitchFamily="34" charset="0"/>
              </a:rPr>
              <a:t>«Λοιπόν», είπε αυτή και άνοιξε ένα πράσινο τετράδιο, «για σήκω εσύ, η καινούργια, και πες μου τ' όνομά σου».</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Στάθηκα όρθια δίπλα στο θρανίο μου κι είπα: «</a:t>
            </a:r>
            <a:r>
              <a:rPr lang="el-GR" sz="1200" dirty="0" err="1">
                <a:solidFill>
                  <a:srgbClr val="000000"/>
                </a:solidFill>
                <a:latin typeface="Tahoma" panose="020B0604030504040204" pitchFamily="34" charset="0"/>
              </a:rPr>
              <a:t>Αστραδενή</a:t>
            </a:r>
            <a:r>
              <a:rPr lang="el-GR" sz="1200" dirty="0">
                <a:solidFill>
                  <a:srgbClr val="000000"/>
                </a:solidFill>
                <a:latin typeface="Tahoma" panose="020B0604030504040204" pitchFamily="34" charset="0"/>
              </a:rPr>
              <a:t> </a:t>
            </a:r>
            <a:r>
              <a:rPr lang="el-GR" sz="1200" dirty="0" err="1">
                <a:solidFill>
                  <a:srgbClr val="000000"/>
                </a:solidFill>
                <a:latin typeface="Tahoma" panose="020B0604030504040204" pitchFamily="34" charset="0"/>
              </a:rPr>
              <a:t>Χατζηπέτρου</a:t>
            </a:r>
            <a:r>
              <a:rPr lang="el-GR" sz="1200" dirty="0">
                <a:solidFill>
                  <a:srgbClr val="000000"/>
                </a:solidFill>
                <a:latin typeface="Tahoma" panose="020B0604030504040204" pitchFamily="34" charset="0"/>
              </a:rPr>
              <a:t>».</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Η κυρία δε με κοίταζε, ετοιμαζότανε να γράψει τ' όνομά μου στο τετράδιο —ο κατάλογος θα ήταν— αλλά τα παιδιά άρχισαν τα γέλια... Γιατί άραγε;... Και τότε εκείνη σήκωσε το κεφάλι, χτύπησε ένα χάρακα στο τραπέζι και είπε:</a:t>
            </a:r>
          </a:p>
          <a:p>
            <a:pPr algn="just"/>
            <a:r>
              <a:rPr lang="el-GR" sz="1200" dirty="0">
                <a:solidFill>
                  <a:srgbClr val="000000"/>
                </a:solidFill>
                <a:latin typeface="Tahoma" panose="020B0604030504040204" pitchFamily="34" charset="0"/>
              </a:rPr>
              <a:t>«Ησυχία εσείς! Πώς το είπες αυτό το όνομα;».</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a:t>
            </a:r>
            <a:r>
              <a:rPr lang="el-GR" sz="1200" dirty="0" err="1">
                <a:solidFill>
                  <a:srgbClr val="000000"/>
                </a:solidFill>
                <a:latin typeface="Tahoma" panose="020B0604030504040204" pitchFamily="34" charset="0"/>
              </a:rPr>
              <a:t>Αστραδενή</a:t>
            </a:r>
            <a:r>
              <a:rPr lang="el-GR" sz="1200" dirty="0">
                <a:solidFill>
                  <a:srgbClr val="000000"/>
                </a:solidFill>
                <a:latin typeface="Tahoma" panose="020B0604030504040204" pitchFamily="34" charset="0"/>
              </a:rPr>
              <a:t> </a:t>
            </a:r>
            <a:r>
              <a:rPr lang="el-GR" sz="1200" dirty="0" err="1">
                <a:solidFill>
                  <a:srgbClr val="000000"/>
                </a:solidFill>
                <a:latin typeface="Tahoma" panose="020B0604030504040204" pitchFamily="34" charset="0"/>
              </a:rPr>
              <a:t>Χατζηπέτρου</a:t>
            </a:r>
            <a:r>
              <a:rPr lang="el-GR" sz="1200" dirty="0">
                <a:solidFill>
                  <a:srgbClr val="000000"/>
                </a:solidFill>
                <a:latin typeface="Tahoma" panose="020B0604030504040204" pitchFamily="34" charset="0"/>
              </a:rPr>
              <a:t>».</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«Όχι το </a:t>
            </a:r>
            <a:r>
              <a:rPr lang="el-GR" sz="1200" dirty="0" err="1">
                <a:solidFill>
                  <a:srgbClr val="000000"/>
                </a:solidFill>
                <a:latin typeface="Tahoma" panose="020B0604030504040204" pitchFamily="34" charset="0"/>
              </a:rPr>
              <a:t>Χατζηπέτρου</a:t>
            </a:r>
            <a:r>
              <a:rPr lang="el-GR" sz="1200" dirty="0">
                <a:solidFill>
                  <a:srgbClr val="000000"/>
                </a:solidFill>
                <a:latin typeface="Tahoma" panose="020B0604030504040204" pitchFamily="34" charset="0"/>
              </a:rPr>
              <a:t>... το </a:t>
            </a:r>
            <a:r>
              <a:rPr lang="el-GR" sz="1200" dirty="0" err="1">
                <a:solidFill>
                  <a:srgbClr val="000000"/>
                </a:solidFill>
                <a:latin typeface="Tahoma" panose="020B0604030504040204" pitchFamily="34" charset="0"/>
              </a:rPr>
              <a:t>Αστραδενή</a:t>
            </a:r>
            <a:r>
              <a:rPr lang="el-GR" sz="1200" dirty="0">
                <a:solidFill>
                  <a:srgbClr val="000000"/>
                </a:solidFill>
                <a:latin typeface="Tahoma" panose="020B0604030504040204" pitchFamily="34" charset="0"/>
              </a:rPr>
              <a:t>... Χριστιανικό είναι;...».</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«Ναι», έκανα με το κεφάλι. Έτρεμα. Δεν της άρεσε τ' όνομά μου, φαίνεται...</a:t>
            </a:r>
          </a:p>
          <a:p>
            <a:pPr algn="just"/>
            <a:r>
              <a:rPr lang="el-GR" sz="1200" dirty="0">
                <a:solidFill>
                  <a:srgbClr val="000000"/>
                </a:solidFill>
                <a:latin typeface="Tahoma" panose="020B0604030504040204" pitchFamily="34" charset="0"/>
              </a:rPr>
              <a:t>Δηλαδή, ΕΤΣΙ σε βάφτισε ο παπάς;», ξαναρώτησε.</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«Αστερόπη, με βάφτισε, αλλά με φωνάζουν </a:t>
            </a:r>
            <a:r>
              <a:rPr lang="el-GR" sz="1200" dirty="0" err="1">
                <a:solidFill>
                  <a:srgbClr val="000000"/>
                </a:solidFill>
                <a:latin typeface="Tahoma" panose="020B0604030504040204" pitchFamily="34" charset="0"/>
              </a:rPr>
              <a:t>Αστραδενή</a:t>
            </a:r>
            <a:r>
              <a:rPr lang="el-GR" sz="1200" dirty="0">
                <a:solidFill>
                  <a:srgbClr val="000000"/>
                </a:solidFill>
                <a:latin typeface="Tahoma" panose="020B0604030504040204" pitchFamily="34" charset="0"/>
              </a:rPr>
              <a:t>».</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«Και το... </a:t>
            </a:r>
            <a:r>
              <a:rPr lang="el-GR" sz="1200" dirty="0" err="1">
                <a:solidFill>
                  <a:srgbClr val="000000"/>
                </a:solidFill>
                <a:latin typeface="Tahoma" panose="020B0604030504040204" pitchFamily="34" charset="0"/>
              </a:rPr>
              <a:t>Αστραδενή</a:t>
            </a:r>
            <a:r>
              <a:rPr lang="el-GR" sz="1200" dirty="0">
                <a:solidFill>
                  <a:srgbClr val="000000"/>
                </a:solidFill>
                <a:latin typeface="Tahoma" panose="020B0604030504040204" pitchFamily="34" charset="0"/>
              </a:rPr>
              <a:t> είναι χριστιανικό;».</a:t>
            </a:r>
          </a:p>
          <a:p>
            <a:pPr algn="just"/>
            <a:r>
              <a:rPr lang="el-GR" sz="1200" dirty="0">
                <a:solidFill>
                  <a:srgbClr val="000000"/>
                </a:solidFill>
                <a:latin typeface="Tahoma" panose="020B0604030504040204" pitchFamily="34" charset="0"/>
              </a:rPr>
              <a:t>«Μάλιστα. Η κυρία μας —η δασκάλα μου— θέλω να πω η παλιά μου η δασκάλα, μου είπε ότι είναι πολύ αρχαίο όνομα. Είναι ένα αστέρι από τα εφτά της Πούλιας...».</a:t>
            </a:r>
          </a:p>
          <a:p>
            <a:pPr algn="just"/>
            <a:r>
              <a:rPr lang="el-GR" sz="1200" dirty="0">
                <a:solidFill>
                  <a:srgbClr val="000000"/>
                </a:solidFill>
                <a:latin typeface="Tahoma" panose="020B0604030504040204" pitchFamily="34" charset="0"/>
              </a:rPr>
              <a:t>(Τι μου '</a:t>
            </a:r>
            <a:r>
              <a:rPr lang="el-GR" sz="1200" dirty="0" err="1">
                <a:solidFill>
                  <a:srgbClr val="000000"/>
                </a:solidFill>
                <a:latin typeface="Tahoma" panose="020B0604030504040204" pitchFamily="34" charset="0"/>
              </a:rPr>
              <a:t>ρθε</a:t>
            </a:r>
            <a:r>
              <a:rPr lang="el-GR" sz="1200" dirty="0">
                <a:solidFill>
                  <a:srgbClr val="000000"/>
                </a:solidFill>
                <a:latin typeface="Tahoma" panose="020B0604030504040204" pitchFamily="34" charset="0"/>
              </a:rPr>
              <a:t> και τα '</a:t>
            </a:r>
            <a:r>
              <a:rPr lang="el-GR" sz="1200" dirty="0" err="1">
                <a:solidFill>
                  <a:srgbClr val="000000"/>
                </a:solidFill>
                <a:latin typeface="Tahoma" panose="020B0604030504040204" pitchFamily="34" charset="0"/>
              </a:rPr>
              <a:t>λεγα</a:t>
            </a:r>
            <a:r>
              <a:rPr lang="el-GR" sz="1200" dirty="0">
                <a:solidFill>
                  <a:srgbClr val="000000"/>
                </a:solidFill>
                <a:latin typeface="Tahoma" panose="020B0604030504040204" pitchFamily="34" charset="0"/>
              </a:rPr>
              <a:t> όλα αυτά... Θάλασσα τα 'κανα... Ορίστε! Τα παιδιά γελάνε... Τι γελάνε, δηλαδή... αυτά σπαρταράνε, χτυπιούνται πάνω στα θρανία τους...).</a:t>
            </a:r>
          </a:p>
          <a:p>
            <a:pPr algn="just"/>
            <a:r>
              <a:rPr lang="el-GR" sz="1200" dirty="0">
                <a:solidFill>
                  <a:srgbClr val="000000"/>
                </a:solidFill>
                <a:latin typeface="Tahoma" panose="020B0604030504040204" pitchFamily="34" charset="0"/>
              </a:rPr>
              <a:t>Η δασκάλα χτυπάει το χάρακα στο τραπέζι και φωνάζει: «Ησυχία!».</a:t>
            </a:r>
          </a:p>
          <a:p>
            <a:pPr algn="just"/>
            <a:r>
              <a:rPr lang="el-GR" sz="1200" dirty="0">
                <a:solidFill>
                  <a:srgbClr val="000000"/>
                </a:solidFill>
                <a:latin typeface="Tahoma" panose="020B0604030504040204" pitchFamily="34" charset="0"/>
              </a:rPr>
              <a:t>«Εγώ, δεν ξέρω τέτοιο όνομα. Πότε γιορτάζεις, τέλος πάντων, για να καταλάβω».</a:t>
            </a:r>
          </a:p>
          <a:p>
            <a:pPr algn="just"/>
            <a:r>
              <a:rPr lang="el-GR" sz="1200" dirty="0">
                <a:solidFill>
                  <a:srgbClr val="000000"/>
                </a:solidFill>
                <a:latin typeface="Tahoma" panose="020B0604030504040204" pitchFamily="34" charset="0"/>
              </a:rPr>
              <a:t>«Οι </a:t>
            </a:r>
            <a:r>
              <a:rPr lang="el-GR" sz="1200" dirty="0" err="1">
                <a:solidFill>
                  <a:srgbClr val="000000"/>
                </a:solidFill>
                <a:latin typeface="Tahoma" panose="020B0604030504040204" pitchFamily="34" charset="0"/>
              </a:rPr>
              <a:t>Αστερόπες</a:t>
            </a:r>
            <a:r>
              <a:rPr lang="el-GR" sz="1200" dirty="0">
                <a:solidFill>
                  <a:srgbClr val="000000"/>
                </a:solidFill>
                <a:latin typeface="Tahoma" panose="020B0604030504040204" pitchFamily="34" charset="0"/>
              </a:rPr>
              <a:t> δε γιορτάζουν. Μόνο γενέθλια έχουν».</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Άλλα γέλια από κάτω. Μα γιατί γελάνε ΕΤΣΙ όλοι αυτοί;... Πρέπει να τα μπαλώσω, αλλιώς αυτή η δασκάλα </a:t>
            </a:r>
            <a:r>
              <a:rPr lang="el-GR" sz="1200" dirty="0">
                <a:solidFill>
                  <a:srgbClr val="006600"/>
                </a:solidFill>
                <a:latin typeface="Tahoma" panose="020B0604030504040204" pitchFamily="34" charset="0"/>
                <a:hlinkClick r:id="rId2" tooltip="θα με γράψει στα μαύρα κατάστιχα:| θα με βάλει στο μάτι"/>
              </a:rPr>
              <a:t>θα με γράψει στα μαύρα κατάστιχα</a:t>
            </a:r>
            <a:r>
              <a:rPr lang="el-GR" sz="1200" dirty="0">
                <a:solidFill>
                  <a:srgbClr val="000000"/>
                </a:solidFill>
                <a:latin typeface="Tahoma" panose="020B0604030504040204" pitchFamily="34" charset="0"/>
              </a:rPr>
              <a:t>*...</a:t>
            </a:r>
          </a:p>
          <a:p>
            <a:pPr algn="just"/>
            <a:r>
              <a:rPr lang="el-GR" sz="1200" dirty="0">
                <a:solidFill>
                  <a:srgbClr val="000000"/>
                </a:solidFill>
                <a:latin typeface="Tahoma" panose="020B0604030504040204" pitchFamily="34" charset="0"/>
              </a:rPr>
              <a:t>«Μερικές </a:t>
            </a:r>
            <a:r>
              <a:rPr lang="el-GR" sz="1200" dirty="0" err="1">
                <a:solidFill>
                  <a:srgbClr val="000000"/>
                </a:solidFill>
                <a:latin typeface="Tahoma" panose="020B0604030504040204" pitchFamily="34" charset="0"/>
              </a:rPr>
              <a:t>Αστερόπες</a:t>
            </a:r>
            <a:r>
              <a:rPr lang="el-GR" sz="1200" dirty="0">
                <a:solidFill>
                  <a:srgbClr val="000000"/>
                </a:solidFill>
                <a:latin typeface="Tahoma" panose="020B0604030504040204" pitchFamily="34" charset="0"/>
              </a:rPr>
              <a:t>, κυρία, λέω, γιορτάζουν της Αγίας Ουρανίας. Εγώ όμως δεν κάνω γιορτή...».</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«Λοιπόν, για να τελειώνουμε», είπε η κυρία κι έγραφε... «ΟΥ-ΡΑ-ΝΙ-Α ΧΑ-ΤΖΗ-ΠΕ- ΤΡΟΥ».</a:t>
            </a:r>
            <a:endParaRPr lang="el-GR" sz="1200" b="0" i="0" dirty="0">
              <a:solidFill>
                <a:srgbClr val="000000"/>
              </a:solidFill>
              <a:effectLst/>
              <a:latin typeface="Tahoma" panose="020B0604030504040204" pitchFamily="34" charset="0"/>
            </a:endParaRPr>
          </a:p>
        </p:txBody>
      </p:sp>
    </p:spTree>
    <p:extLst>
      <p:ext uri="{BB962C8B-B14F-4D97-AF65-F5344CB8AC3E}">
        <p14:creationId xmlns:p14="http://schemas.microsoft.com/office/powerpoint/2010/main" val="426530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2523AEAC-3829-4C81-BE93-893F01B3182A}"/>
              </a:ext>
            </a:extLst>
          </p:cNvPr>
          <p:cNvSpPr/>
          <p:nvPr/>
        </p:nvSpPr>
        <p:spPr>
          <a:xfrm>
            <a:off x="152400" y="724594"/>
            <a:ext cx="11887200" cy="5940088"/>
          </a:xfrm>
          <a:prstGeom prst="rect">
            <a:avLst/>
          </a:prstGeom>
        </p:spPr>
        <p:txBody>
          <a:bodyPr wrap="square">
            <a:spAutoFit/>
          </a:bodyPr>
          <a:lstStyle/>
          <a:p>
            <a:pPr algn="just"/>
            <a:r>
              <a:rPr lang="el-GR" sz="1200" dirty="0">
                <a:solidFill>
                  <a:srgbClr val="000000"/>
                </a:solidFill>
                <a:latin typeface="Tahoma" panose="020B0604030504040204" pitchFamily="34" charset="0"/>
              </a:rPr>
              <a:t>«Αστερόπη, κυρία!», φώναξα. «Αυτό είναι τ' όνομά μου».</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«Πρόσεξε, γιατί δε θα τα πάμε καλά εμείς οι δύο!</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ΟΥΡΑΝΙΑ θα σε φωνάζω. Αυτό είναι όνομα της Εκκλησίας μας».</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Μια μέρα, κάτι κορίτσια μου τραγουδούσανε ένα πειραχτικό τραγούδι: «Αστερία, Αστερία, είσαι μια μικρή κυρία». Τις πλάκωσα στο ξύλο. Με νευριάζανε... Καθόμουν στη γωνιά μου κι έτρωγα το κουλούρι μου κι αυτές εκεί: «Αστερία κι Αστερία...». Στην αρχή έκανα ότι δεν καταλάβαινα, μετά... άνθρωπος είμαι κι εγώ... τις βούτηξα απ' τα μαλλιά — τις δύο— και τις έφερα κάτω. Είμαι πολύ καλή σ' αυτό το κόλπο. Μου το 'χει μάθει ο ξάδελφος μου ο Ντίνος.</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Οι μαρτυριάρες πήγανε στη δασκάλα. Με φώναξε η δεσποινίς. Της τα 'πα κι εγώ. Δε θα </a:t>
            </a:r>
            <a:r>
              <a:rPr lang="el-GR" sz="1200" dirty="0" err="1">
                <a:solidFill>
                  <a:srgbClr val="000000"/>
                </a:solidFill>
                <a:latin typeface="Tahoma" panose="020B0604030504040204" pitchFamily="34" charset="0"/>
              </a:rPr>
              <a:t>θα</a:t>
            </a:r>
            <a:r>
              <a:rPr lang="el-GR" sz="1200" dirty="0">
                <a:solidFill>
                  <a:srgbClr val="000000"/>
                </a:solidFill>
                <a:latin typeface="Tahoma" panose="020B0604030504040204" pitchFamily="34" charset="0"/>
              </a:rPr>
              <a:t> μίλαγα, αν δε γινόταν η φασαρία, αλλά τώρα που έγινε... Θα έκανα υπομονή, πόσος καιρός μας μένει... Ένας μήνας!... Του χρόνου μπορεί και να 'χω άλλη δασκάλα... Αλλά τώρα... Δεν την κράτησα τη γλώσσα μου και τα 'πα. Καλά λέει η μάνα μου ότι είμαι «γλωσσού».</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«Με λέγανε Αστερία», είπα στη δεσποινίδα, «κι εγώ θύμωσα. Ούτε Αστερία ούτε Ουρανία με λένε. Τ' όνομά μου είναι </a:t>
            </a:r>
            <a:r>
              <a:rPr lang="el-GR" sz="1200" dirty="0" err="1">
                <a:solidFill>
                  <a:srgbClr val="000000"/>
                </a:solidFill>
                <a:latin typeface="Tahoma" panose="020B0604030504040204" pitchFamily="34" charset="0"/>
              </a:rPr>
              <a:t>Αστραδενή</a:t>
            </a:r>
            <a:r>
              <a:rPr lang="el-GR" sz="1200" dirty="0">
                <a:solidFill>
                  <a:srgbClr val="000000"/>
                </a:solidFill>
                <a:latin typeface="Tahoma" panose="020B0604030504040204" pitchFamily="34" charset="0"/>
              </a:rPr>
              <a:t>! Κι ο </a:t>
            </a:r>
            <a:r>
              <a:rPr lang="el-GR" sz="1200" dirty="0" err="1">
                <a:solidFill>
                  <a:srgbClr val="000000"/>
                </a:solidFill>
                <a:latin typeface="Tahoma" panose="020B0604030504040204" pitchFamily="34" charset="0"/>
              </a:rPr>
              <a:t>παπα-Λεμόνης</a:t>
            </a:r>
            <a:r>
              <a:rPr lang="el-GR" sz="1200" dirty="0">
                <a:solidFill>
                  <a:srgbClr val="000000"/>
                </a:solidFill>
                <a:latin typeface="Tahoma" panose="020B0604030504040204" pitchFamily="34" charset="0"/>
              </a:rPr>
              <a:t>, που είναι Χριστιανός με Χ κεφαλαίο, τη βαφτιστικιά του </a:t>
            </a:r>
            <a:r>
              <a:rPr lang="el-GR" sz="1200" dirty="0" err="1">
                <a:solidFill>
                  <a:srgbClr val="000000"/>
                </a:solidFill>
                <a:latin typeface="Tahoma" panose="020B0604030504040204" pitchFamily="34" charset="0"/>
              </a:rPr>
              <a:t>Αστραδενή</a:t>
            </a:r>
            <a:r>
              <a:rPr lang="el-GR" sz="1200" dirty="0">
                <a:solidFill>
                  <a:srgbClr val="000000"/>
                </a:solidFill>
                <a:latin typeface="Tahoma" panose="020B0604030504040204" pitchFamily="34" charset="0"/>
              </a:rPr>
              <a:t> τη φωνάζει. Κι εμένα </a:t>
            </a:r>
            <a:r>
              <a:rPr lang="el-GR" sz="1200" dirty="0" err="1">
                <a:solidFill>
                  <a:srgbClr val="000000"/>
                </a:solidFill>
                <a:latin typeface="Tahoma" panose="020B0604030504040204" pitchFamily="34" charset="0"/>
              </a:rPr>
              <a:t>Αστραδενή</a:t>
            </a:r>
            <a:r>
              <a:rPr lang="el-GR" sz="1200" dirty="0">
                <a:solidFill>
                  <a:srgbClr val="000000"/>
                </a:solidFill>
                <a:latin typeface="Tahoma" panose="020B0604030504040204" pitchFamily="34" charset="0"/>
              </a:rPr>
              <a:t> με λένε. Κι όποιος με ξαναπεί μ' άλλο όνομα δε θ' ακούσω!...»</a:t>
            </a:r>
          </a:p>
          <a:p>
            <a:pPr algn="just"/>
            <a:r>
              <a:rPr lang="el-GR" sz="1200" dirty="0">
                <a:solidFill>
                  <a:srgbClr val="000000"/>
                </a:solidFill>
                <a:latin typeface="Tahoma" panose="020B0604030504040204" pitchFamily="34" charset="0"/>
              </a:rPr>
              <a:t>Αυτό, βέβαια, για την αφεντιά της το είπα. Ουρανία με ανέβαζε, Ουρανία με κατέβαζε.</a:t>
            </a:r>
          </a:p>
          <a:p>
            <a:pPr algn="just"/>
            <a:endParaRPr lang="el-GR" sz="1200" dirty="0">
              <a:solidFill>
                <a:srgbClr val="000000"/>
              </a:solidFill>
              <a:latin typeface="Tahoma" panose="020B0604030504040204" pitchFamily="34" charset="0"/>
            </a:endParaRPr>
          </a:p>
          <a:p>
            <a:pPr algn="just"/>
            <a:r>
              <a:rPr lang="el-GR" sz="1200" dirty="0">
                <a:solidFill>
                  <a:srgbClr val="000000"/>
                </a:solidFill>
                <a:latin typeface="Tahoma" panose="020B0604030504040204" pitchFamily="34" charset="0"/>
              </a:rPr>
              <a:t>Θύμωσε. Με είπε αυθάδη, αναιδή και τέτοια. Με πήγε στον κύριο διευθυντή. Εκεί έγινε άλλη φασαρία. Ο διευθυντής με ρώτησε πώς με βάφτισε ο παπάς. Του 'πα. </a:t>
            </a:r>
            <a:r>
              <a:rPr lang="el-GR" sz="1200" dirty="0" err="1">
                <a:solidFill>
                  <a:srgbClr val="000000"/>
                </a:solidFill>
                <a:latin typeface="Tahoma" panose="020B0604030504040204" pitchFamily="34" charset="0"/>
              </a:rPr>
              <a:t>Ανοιξε</a:t>
            </a:r>
            <a:r>
              <a:rPr lang="el-GR" sz="1200" dirty="0">
                <a:solidFill>
                  <a:srgbClr val="000000"/>
                </a:solidFill>
                <a:latin typeface="Tahoma" panose="020B0604030504040204" pitchFamily="34" charset="0"/>
              </a:rPr>
              <a:t> και το χαρτί που 'χα φέρει απ' τη Σύμη και που μ' έγραφε Αστερόπη. Είπε στη δεσποινίδα να με φωνάζει Αστερόπη.</a:t>
            </a:r>
          </a:p>
          <a:p>
            <a:pPr algn="just"/>
            <a:endParaRPr lang="el-GR" sz="1200" dirty="0">
              <a:solidFill>
                <a:srgbClr val="000000"/>
              </a:solidFill>
              <a:latin typeface="Tahoma" panose="020B0604030504040204" pitchFamily="34" charset="0"/>
            </a:endParaRPr>
          </a:p>
          <a:p>
            <a:r>
              <a:rPr lang="el-GR" sz="1200" dirty="0">
                <a:latin typeface="Tahoma" panose="020B0604030504040204" pitchFamily="34" charset="0"/>
                <a:ea typeface="Tahoma" panose="020B0604030504040204" pitchFamily="34" charset="0"/>
                <a:cs typeface="Tahoma" panose="020B0604030504040204" pitchFamily="34" charset="0"/>
              </a:rPr>
              <a:t>Όχι ότι με πείραζε... Καλό και </a:t>
            </a:r>
            <a:r>
              <a:rPr lang="el-GR" sz="1200" dirty="0" err="1">
                <a:latin typeface="Tahoma" panose="020B0604030504040204" pitchFamily="34" charset="0"/>
                <a:ea typeface="Tahoma" panose="020B0604030504040204" pitchFamily="34" charset="0"/>
                <a:cs typeface="Tahoma" panose="020B0604030504040204" pitchFamily="34" charset="0"/>
              </a:rPr>
              <a:t>περίκαλο</a:t>
            </a:r>
            <a:r>
              <a:rPr lang="el-GR" sz="1200" dirty="0">
                <a:latin typeface="Tahoma" panose="020B0604030504040204" pitchFamily="34" charset="0"/>
                <a:ea typeface="Tahoma" panose="020B0604030504040204" pitchFamily="34" charset="0"/>
                <a:cs typeface="Tahoma" panose="020B0604030504040204" pitchFamily="34" charset="0"/>
              </a:rPr>
              <a:t> το Αστερόπη... Αλλά σκέφτομαι... «</a:t>
            </a:r>
            <a:r>
              <a:rPr lang="el-GR" sz="1200" dirty="0" err="1">
                <a:latin typeface="Tahoma" panose="020B0604030504040204" pitchFamily="34" charset="0"/>
                <a:ea typeface="Tahoma" panose="020B0604030504040204" pitchFamily="34" charset="0"/>
                <a:cs typeface="Tahoma" panose="020B0604030504040204" pitchFamily="34" charset="0"/>
              </a:rPr>
              <a:t>Αστραδενή</a:t>
            </a:r>
            <a:r>
              <a:rPr lang="el-GR" sz="1200" dirty="0">
                <a:latin typeface="Tahoma" panose="020B0604030504040204" pitchFamily="34" charset="0"/>
                <a:ea typeface="Tahoma" panose="020B0604030504040204" pitchFamily="34" charset="0"/>
                <a:cs typeface="Tahoma" panose="020B0604030504040204" pitchFamily="34" charset="0"/>
              </a:rPr>
              <a:t>, ή που καταφέρνεις να σε φωνάζουν </a:t>
            </a:r>
            <a:r>
              <a:rPr lang="el-GR" sz="1200" dirty="0" err="1">
                <a:latin typeface="Tahoma" panose="020B0604030504040204" pitchFamily="34" charset="0"/>
                <a:ea typeface="Tahoma" panose="020B0604030504040204" pitchFamily="34" charset="0"/>
                <a:cs typeface="Tahoma" panose="020B0604030504040204" pitchFamily="34" charset="0"/>
              </a:rPr>
              <a:t>Αστραδενή</a:t>
            </a:r>
            <a:r>
              <a:rPr lang="el-GR" sz="1200" dirty="0">
                <a:latin typeface="Tahoma" panose="020B0604030504040204" pitchFamily="34" charset="0"/>
                <a:ea typeface="Tahoma" panose="020B0604030504040204" pitchFamily="34" charset="0"/>
                <a:cs typeface="Tahoma" panose="020B0604030504040204" pitchFamily="34" charset="0"/>
              </a:rPr>
              <a:t> ή που δεν αξίζεις τίποτα...».</a:t>
            </a:r>
          </a:p>
          <a:p>
            <a:r>
              <a:rPr lang="el-GR" sz="1200" dirty="0">
                <a:latin typeface="Tahoma" panose="020B0604030504040204" pitchFamily="34" charset="0"/>
                <a:ea typeface="Tahoma" panose="020B0604030504040204" pitchFamily="34" charset="0"/>
                <a:cs typeface="Tahoma" panose="020B0604030504040204" pitchFamily="34" charset="0"/>
              </a:rPr>
              <a:t>Είπα, λοιπόν, στο διευθυντή ότι και τους Γιάννηδες τους βαφτίζει ο παπάς Ιωάννηδες, ποιος όμως τους λέει έτσι... Όλοι Γιάννηδες τους φωνάζουν... Γέλασε ο διευθυντής κι είπε: «Εντάξει, μη χάνουμε την ώρα μας για ένα όνομα. </a:t>
            </a:r>
            <a:r>
              <a:rPr lang="el-GR" sz="1200" dirty="0" err="1">
                <a:latin typeface="Tahoma" panose="020B0604030504040204" pitchFamily="34" charset="0"/>
                <a:ea typeface="Tahoma" panose="020B0604030504040204" pitchFamily="34" charset="0"/>
                <a:cs typeface="Tahoma" panose="020B0604030504040204" pitchFamily="34" charset="0"/>
              </a:rPr>
              <a:t>Αστραδενή</a:t>
            </a:r>
            <a:r>
              <a:rPr lang="el-GR" sz="1200" dirty="0">
                <a:latin typeface="Tahoma" panose="020B0604030504040204" pitchFamily="34" charset="0"/>
                <a:ea typeface="Tahoma" panose="020B0604030504040204" pitchFamily="34" charset="0"/>
                <a:cs typeface="Tahoma" panose="020B0604030504040204" pitchFamily="34" charset="0"/>
              </a:rPr>
              <a:t>, λοιπόν!...».</a:t>
            </a:r>
          </a:p>
          <a:p>
            <a:endParaRPr lang="el-GR" sz="1200" dirty="0">
              <a:latin typeface="Tahoma" panose="020B0604030504040204" pitchFamily="34" charset="0"/>
              <a:ea typeface="Tahoma" panose="020B0604030504040204" pitchFamily="34" charset="0"/>
              <a:cs typeface="Tahoma" panose="020B0604030504040204" pitchFamily="34" charset="0"/>
            </a:endParaRPr>
          </a:p>
          <a:p>
            <a:r>
              <a:rPr lang="el-GR" sz="1200" dirty="0">
                <a:latin typeface="Tahoma" panose="020B0604030504040204" pitchFamily="34" charset="0"/>
                <a:ea typeface="Tahoma" panose="020B0604030504040204" pitchFamily="34" charset="0"/>
                <a:cs typeface="Tahoma" panose="020B0604030504040204" pitchFamily="34" charset="0"/>
              </a:rPr>
              <a:t>Η δεσποινίς, αν την έπιανες από τη μύτη, θα '</a:t>
            </a:r>
            <a:r>
              <a:rPr lang="el-GR" sz="1200" dirty="0" err="1">
                <a:latin typeface="Tahoma" panose="020B0604030504040204" pitchFamily="34" charset="0"/>
                <a:ea typeface="Tahoma" panose="020B0604030504040204" pitchFamily="34" charset="0"/>
                <a:cs typeface="Tahoma" panose="020B0604030504040204" pitchFamily="34" charset="0"/>
              </a:rPr>
              <a:t>σκαγε</a:t>
            </a:r>
            <a:r>
              <a:rPr lang="el-GR" sz="1200" dirty="0">
                <a:latin typeface="Tahoma" panose="020B0604030504040204" pitchFamily="34" charset="0"/>
                <a:ea typeface="Tahoma" panose="020B0604030504040204" pitchFamily="34" charset="0"/>
                <a:cs typeface="Tahoma" panose="020B0604030504040204" pitchFamily="34" charset="0"/>
              </a:rPr>
              <a:t>. Εγώ δεν τολμούσα να την κοιτάξω.</a:t>
            </a:r>
          </a:p>
          <a:p>
            <a:endParaRPr lang="el-GR" sz="1200" dirty="0">
              <a:latin typeface="Tahoma" panose="020B0604030504040204" pitchFamily="34" charset="0"/>
              <a:ea typeface="Tahoma" panose="020B0604030504040204" pitchFamily="34" charset="0"/>
              <a:cs typeface="Tahoma" panose="020B0604030504040204" pitchFamily="34" charset="0"/>
            </a:endParaRPr>
          </a:p>
          <a:p>
            <a:r>
              <a:rPr lang="el-GR" sz="1200" dirty="0">
                <a:latin typeface="Tahoma" panose="020B0604030504040204" pitchFamily="34" charset="0"/>
                <a:ea typeface="Tahoma" panose="020B0604030504040204" pitchFamily="34" charset="0"/>
                <a:cs typeface="Tahoma" panose="020B0604030504040204" pitchFamily="34" charset="0"/>
              </a:rPr>
              <a:t>Τις πρώτες φορές που με φώναξε «Ουρανία», σκέφτηκα ότι θα με είχε συνηθίσει έτσι και δεν απάντησα. Έκανα σαν να μίλαγε σε κάποιον άλλον. Μια, δυο, άρχισε να με φωνάζει </a:t>
            </a:r>
            <a:r>
              <a:rPr lang="el-GR" sz="1200" dirty="0" err="1">
                <a:latin typeface="Tahoma" panose="020B0604030504040204" pitchFamily="34" charset="0"/>
                <a:ea typeface="Tahoma" panose="020B0604030504040204" pitchFamily="34" charset="0"/>
                <a:cs typeface="Tahoma" panose="020B0604030504040204" pitchFamily="34" charset="0"/>
              </a:rPr>
              <a:t>Αστραδενή</a:t>
            </a:r>
            <a:r>
              <a:rPr lang="el-GR" sz="1200" dirty="0">
                <a:latin typeface="Tahoma" panose="020B0604030504040204" pitchFamily="34" charset="0"/>
                <a:ea typeface="Tahoma" panose="020B0604030504040204" pitchFamily="34" charset="0"/>
                <a:cs typeface="Tahoma" panose="020B0604030504040204" pitchFamily="34" charset="0"/>
              </a:rPr>
              <a:t>. Πολύ μου άρεσε. Να, σαν να '</a:t>
            </a:r>
            <a:r>
              <a:rPr lang="el-GR" sz="1200" dirty="0" err="1">
                <a:latin typeface="Tahoma" panose="020B0604030504040204" pitchFamily="34" charset="0"/>
                <a:ea typeface="Tahoma" panose="020B0604030504040204" pitchFamily="34" charset="0"/>
                <a:cs typeface="Tahoma" panose="020B0604030504040204" pitchFamily="34" charset="0"/>
              </a:rPr>
              <a:t>τρεχε</a:t>
            </a:r>
            <a:r>
              <a:rPr lang="el-GR" sz="1200" dirty="0">
                <a:latin typeface="Tahoma" panose="020B0604030504040204" pitchFamily="34" charset="0"/>
                <a:ea typeface="Tahoma" panose="020B0604030504040204" pitchFamily="34" charset="0"/>
                <a:cs typeface="Tahoma" panose="020B0604030504040204" pitchFamily="34" charset="0"/>
              </a:rPr>
              <a:t> δροσερό νεράκι μέσα μου. Έτσι μου φαινόταν.</a:t>
            </a:r>
            <a:br>
              <a:rPr lang="el-GR" sz="1200" dirty="0">
                <a:latin typeface="Tahoma" panose="020B0604030504040204" pitchFamily="34" charset="0"/>
                <a:ea typeface="Tahoma" panose="020B0604030504040204" pitchFamily="34" charset="0"/>
                <a:cs typeface="Tahoma" panose="020B0604030504040204" pitchFamily="34" charset="0"/>
              </a:rPr>
            </a:br>
            <a:endParaRPr lang="el-GR" sz="1000" dirty="0">
              <a:latin typeface="Tahoma" panose="020B0604030504040204" pitchFamily="34" charset="0"/>
              <a:ea typeface="Tahoma" panose="020B0604030504040204" pitchFamily="34" charset="0"/>
              <a:cs typeface="Tahoma" panose="020B0604030504040204" pitchFamily="34" charset="0"/>
            </a:endParaRPr>
          </a:p>
          <a:p>
            <a:r>
              <a:rPr lang="el-GR" sz="1000" b="1" dirty="0">
                <a:latin typeface="Tahoma" panose="020B0604030504040204" pitchFamily="34" charset="0"/>
                <a:ea typeface="Tahoma" panose="020B0604030504040204" pitchFamily="34" charset="0"/>
                <a:cs typeface="Tahoma" panose="020B0604030504040204" pitchFamily="34" charset="0"/>
              </a:rPr>
              <a:t>* θα με γράψει στα μαύρα κατάστιχα:</a:t>
            </a:r>
            <a:r>
              <a:rPr lang="el-GR" sz="1000" dirty="0">
                <a:latin typeface="Tahoma" panose="020B0604030504040204" pitchFamily="34" charset="0"/>
                <a:ea typeface="Tahoma" panose="020B0604030504040204" pitchFamily="34" charset="0"/>
                <a:cs typeface="Tahoma" panose="020B0604030504040204" pitchFamily="34" charset="0"/>
              </a:rPr>
              <a:t> θα με βάλει στο μάτι</a:t>
            </a:r>
          </a:p>
          <a:p>
            <a:pPr algn="just"/>
            <a:endParaRPr lang="el-GR" sz="1200" b="0" i="0" dirty="0">
              <a:solidFill>
                <a:srgbClr val="000000"/>
              </a:solidFill>
              <a:effectLst/>
              <a:latin typeface="Tahoma" panose="020B0604030504040204" pitchFamily="34" charset="0"/>
            </a:endParaRPr>
          </a:p>
        </p:txBody>
      </p:sp>
    </p:spTree>
    <p:extLst>
      <p:ext uri="{BB962C8B-B14F-4D97-AF65-F5344CB8AC3E}">
        <p14:creationId xmlns:p14="http://schemas.microsoft.com/office/powerpoint/2010/main" val="2800778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565F2B-4ABA-4838-B26D-5981B9E0C5E1}"/>
              </a:ext>
            </a:extLst>
          </p:cNvPr>
          <p:cNvSpPr>
            <a:spLocks noChangeArrowheads="1"/>
          </p:cNvSpPr>
          <p:nvPr/>
        </p:nvSpPr>
        <p:spPr bwMode="auto">
          <a:xfrm>
            <a:off x="1100832" y="1274564"/>
            <a:ext cx="4287913" cy="4308872"/>
          </a:xfrm>
          <a:prstGeom prst="rect">
            <a:avLst/>
          </a:prstGeom>
          <a:noFill/>
          <a:ln w="9525">
            <a:solidFill>
              <a:srgbClr val="00B0F0"/>
            </a:solidFill>
            <a:miter lim="800000"/>
            <a:headEnd/>
            <a:tailEnd/>
          </a:ln>
          <a:effectLst>
            <a:outerShdw blurRad="76200" dist="12700" dir="8100000" sy="-23000" kx="800400" algn="br" rotWithShape="0">
              <a:prstClr val="black">
                <a:alpha val="2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altLang="el-GR" sz="1600" b="1" i="1" u="none" strike="noStrike" cap="none" normalizeH="0" baseline="0" dirty="0">
              <a:ln>
                <a:noFill/>
              </a:ln>
              <a:solidFill>
                <a:srgbClr val="0070C0"/>
              </a:solidFill>
              <a:effectLst/>
              <a:latin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1600" b="1" i="1" u="none" strike="noStrike" cap="none" normalizeH="0" baseline="0" dirty="0">
                <a:ln>
                  <a:noFill/>
                </a:ln>
                <a:solidFill>
                  <a:srgbClr val="0070C0"/>
                </a:solidFill>
                <a:effectLst/>
                <a:latin typeface="Tahoma" panose="020B0604030504040204" pitchFamily="34" charset="0"/>
                <a:cs typeface="Tahoma" panose="020B0604030504040204" pitchFamily="34" charset="0"/>
              </a:rPr>
              <a:t>Ερωτήσεις - Δραστηριότητες</a:t>
            </a:r>
            <a:r>
              <a:rPr kumimoji="0" lang="el-GR" altLang="el-GR" sz="1600" b="0" i="0" u="none" strike="noStrike" cap="none" normalizeH="0" baseline="0" dirty="0">
                <a:ln>
                  <a:noFill/>
                </a:ln>
                <a:solidFill>
                  <a:srgbClr val="0070C0"/>
                </a:solidFill>
                <a:effectLst/>
                <a:latin typeface="Tahoma" panose="020B0604030504040204" pitchFamily="34" charset="0"/>
                <a:cs typeface="Tahoma" panose="020B060403050404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1600" b="0" i="0" u="none" strike="noStrike" cap="none" normalizeH="0" baseline="0" dirty="0">
                <a:ln>
                  <a:noFill/>
                </a:ln>
                <a:solidFill>
                  <a:srgbClr val="0070C0"/>
                </a:solidFill>
                <a:effectLst/>
                <a:latin typeface="Tahoma" panose="020B0604030504040204" pitchFamily="34" charset="0"/>
                <a:cs typeface="Tahoma" panose="020B060403050404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1600" b="0" i="0" u="none" strike="noStrike" cap="none" normalizeH="0" baseline="0" dirty="0">
                <a:ln>
                  <a:noFill/>
                </a:ln>
                <a:solidFill>
                  <a:srgbClr val="0070C0"/>
                </a:solidFill>
                <a:effectLst/>
                <a:latin typeface="Tahoma" panose="020B0604030504040204" pitchFamily="34" charset="0"/>
                <a:cs typeface="Tahoma" panose="020B0604030504040204" pitchFamily="34" charset="0"/>
              </a:rPr>
              <a:t>  </a:t>
            </a:r>
            <a:endParaRPr kumimoji="0" lang="el-GR" altLang="el-GR" sz="1600" b="0" i="0" u="none" strike="noStrike" cap="none" normalizeH="0" baseline="0" dirty="0">
              <a:ln>
                <a:noFill/>
              </a:ln>
              <a:solidFill>
                <a:srgbClr val="0070C0"/>
              </a:solidFill>
              <a:effectLst/>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Πώς αντιμετώπισαν την Α σ τ ρ α δ ε ν ή   στο νέο της σχολείο; Να υπογραμμίσετε στο κείμενο τις φράσεις που δείχνουν αυτή την αντιμετώπιση.</a:t>
            </a:r>
          </a:p>
          <a:p>
            <a:pPr marL="0" marR="0" lvl="0" indent="0" algn="just" defTabSz="914400" rtl="0" eaLnBrk="0" fontAlgn="base" latinLnBrk="0" hangingPunct="0">
              <a:lnSpc>
                <a:spcPct val="100000"/>
              </a:lnSpc>
              <a:spcBef>
                <a:spcPct val="0"/>
              </a:spcBef>
              <a:spcAft>
                <a:spcPct val="0"/>
              </a:spcAft>
              <a:buClrTx/>
              <a:buSzTx/>
              <a:buFontTx/>
              <a:buAutoNum type="arabicPeriod"/>
              <a:tabLst/>
            </a:pPr>
            <a:endPar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endPar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Πώς κρίνετε τη συμπεριφορά της δασκάλας και των συμμαθητών της </a:t>
            </a:r>
            <a:r>
              <a:rPr kumimoji="0" lang="el-GR" altLang="el-GR" sz="1400" b="0" i="0" u="none" strike="noStrike" cap="none" normalizeH="0" baseline="0" dirty="0" err="1">
                <a:ln>
                  <a:noFill/>
                </a:ln>
                <a:solidFill>
                  <a:srgbClr val="000000"/>
                </a:solidFill>
                <a:effectLst/>
                <a:latin typeface="Tahoma" panose="020B0604030504040204" pitchFamily="34" charset="0"/>
                <a:cs typeface="Tahoma" panose="020B0604030504040204" pitchFamily="34" charset="0"/>
              </a:rPr>
              <a:t>Αστραδενής</a:t>
            </a: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a:t>
            </a:r>
          </a:p>
          <a:p>
            <a:pPr marL="0" marR="0" lvl="0" indent="0" algn="just" defTabSz="914400" rtl="0" eaLnBrk="0" fontAlgn="base" latinLnBrk="0" hangingPunct="0">
              <a:lnSpc>
                <a:spcPct val="100000"/>
              </a:lnSpc>
              <a:spcBef>
                <a:spcPct val="0"/>
              </a:spcBef>
              <a:spcAft>
                <a:spcPct val="0"/>
              </a:spcAft>
              <a:buClrTx/>
              <a:buSzTx/>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Εσείς, στη θέση τους, πώς θα ενεργούσατε;</a:t>
            </a:r>
          </a:p>
          <a:p>
            <a:pPr marL="0" marR="0" lvl="0" indent="0" algn="just" defTabSz="914400" rtl="0" eaLnBrk="0" fontAlgn="base" latinLnBrk="0" hangingPunct="0">
              <a:lnSpc>
                <a:spcPct val="100000"/>
              </a:lnSpc>
              <a:spcBef>
                <a:spcPct val="0"/>
              </a:spcBef>
              <a:spcAft>
                <a:spcPct val="0"/>
              </a:spcAft>
              <a:buClrTx/>
              <a:buSzTx/>
              <a:tabLst/>
            </a:pPr>
            <a:endPar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endPar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3"/>
              <a:tabLst/>
            </a:pP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Μπορείτε να γράψετε ένα κείμενο, όπου να φαίνεται η εξέλιξη των σχέσεων της </a:t>
            </a:r>
            <a:r>
              <a:rPr kumimoji="0" lang="el-GR" altLang="el-GR" sz="1400" b="0" i="0" u="none" strike="noStrike" cap="none" normalizeH="0" baseline="0" dirty="0" err="1">
                <a:ln>
                  <a:noFill/>
                </a:ln>
                <a:solidFill>
                  <a:srgbClr val="000000"/>
                </a:solidFill>
                <a:effectLst/>
                <a:latin typeface="Tahoma" panose="020B0604030504040204" pitchFamily="34" charset="0"/>
                <a:cs typeface="Tahoma" panose="020B0604030504040204" pitchFamily="34" charset="0"/>
              </a:rPr>
              <a:t>Αστραδενής</a:t>
            </a:r>
            <a:r>
              <a:rPr kumimoji="0" lang="el-GR" altLang="el-GR" sz="1400" b="0" i="0" u="none" strike="noStrike" cap="none" normalizeH="0" baseline="0" dirty="0">
                <a:ln>
                  <a:noFill/>
                </a:ln>
                <a:solidFill>
                  <a:srgbClr val="000000"/>
                </a:solidFill>
                <a:effectLst/>
                <a:latin typeface="Tahoma" panose="020B0604030504040204" pitchFamily="34" charset="0"/>
                <a:cs typeface="Tahoma" panose="020B0604030504040204" pitchFamily="34" charset="0"/>
              </a:rPr>
              <a:t> με τους συμμαθητές και τη δασκάλα της ώσπου να τελειώσει η χρονιά;</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altLang="el-GR" sz="1400" b="0" i="0" u="none" strike="noStrike" cap="none" normalizeH="0" baseline="0" dirty="0">
              <a:ln>
                <a:noFill/>
              </a:ln>
              <a:solidFill>
                <a:schemeClr val="tx1"/>
              </a:solidFill>
              <a:effectLst/>
              <a:latin typeface="Arial" panose="020B0604020202020204" pitchFamily="34" charset="0"/>
            </a:endParaRPr>
          </a:p>
        </p:txBody>
      </p:sp>
      <p:pic>
        <p:nvPicPr>
          <p:cNvPr id="2052" name="Picture 4" descr="image190">
            <a:extLst>
              <a:ext uri="{FF2B5EF4-FFF2-40B4-BE49-F238E27FC236}">
                <a16:creationId xmlns:a16="http://schemas.microsoft.com/office/drawing/2014/main" id="{812A5436-4C54-4EE0-87B8-4F823C5FB0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7960" y="146089"/>
            <a:ext cx="4287911" cy="5191125"/>
          </a:xfrm>
          <a:prstGeom prst="rect">
            <a:avLst/>
          </a:prstGeom>
          <a:noFill/>
          <a:extLst>
            <a:ext uri="{909E8E84-426E-40DD-AFC4-6F175D3DCCD1}">
              <a14:hiddenFill xmlns:a14="http://schemas.microsoft.com/office/drawing/2010/main">
                <a:solidFill>
                  <a:srgbClr val="FFFFFF"/>
                </a:solidFill>
              </a14:hiddenFill>
            </a:ext>
          </a:extLst>
        </p:spPr>
      </p:pic>
      <p:sp>
        <p:nvSpPr>
          <p:cNvPr id="3" name="Ορθογώνιο 2">
            <a:extLst>
              <a:ext uri="{FF2B5EF4-FFF2-40B4-BE49-F238E27FC236}">
                <a16:creationId xmlns:a16="http://schemas.microsoft.com/office/drawing/2014/main" id="{4150008C-A244-4CB5-84AE-5937D46AD411}"/>
              </a:ext>
            </a:extLst>
          </p:cNvPr>
          <p:cNvSpPr/>
          <p:nvPr/>
        </p:nvSpPr>
        <p:spPr>
          <a:xfrm>
            <a:off x="7986296" y="5749590"/>
            <a:ext cx="3971925" cy="707886"/>
          </a:xfrm>
          <a:prstGeom prst="rect">
            <a:avLst/>
          </a:prstGeom>
        </p:spPr>
        <p:txBody>
          <a:bodyPr wrap="square">
            <a:spAutoFit/>
          </a:bodyPr>
          <a:lstStyle/>
          <a:p>
            <a:pPr algn="r"/>
            <a:r>
              <a:rPr lang="el-GR" sz="1000" b="1" i="1" dirty="0">
                <a:solidFill>
                  <a:srgbClr val="000000"/>
                </a:solidFill>
                <a:latin typeface="Tahoma" panose="020B0604030504040204" pitchFamily="34" charset="0"/>
              </a:rPr>
              <a:t>Γιώργου Γουναρόπουλου, Κορίτσι (λεπτομέρεια, </a:t>
            </a:r>
          </a:p>
          <a:p>
            <a:pPr algn="r"/>
            <a:r>
              <a:rPr lang="el-GR" sz="1000" b="1" i="1" dirty="0">
                <a:solidFill>
                  <a:srgbClr val="000000"/>
                </a:solidFill>
                <a:latin typeface="Tahoma" panose="020B0604030504040204" pitchFamily="34" charset="0"/>
              </a:rPr>
              <a:t>Οι Έλληνες ζωγράφοι, </a:t>
            </a:r>
            <a:r>
              <a:rPr lang="el-GR" sz="1000" b="1" i="1" dirty="0" err="1">
                <a:solidFill>
                  <a:srgbClr val="000000"/>
                </a:solidFill>
                <a:latin typeface="Tahoma" panose="020B0604030504040204" pitchFamily="34" charset="0"/>
              </a:rPr>
              <a:t>εκδ</a:t>
            </a:r>
            <a:r>
              <a:rPr lang="el-GR" sz="1000" b="1" i="1" dirty="0">
                <a:solidFill>
                  <a:srgbClr val="000000"/>
                </a:solidFill>
                <a:latin typeface="Tahoma" panose="020B0604030504040204" pitchFamily="34" charset="0"/>
              </a:rPr>
              <a:t>. Μέλισσα)</a:t>
            </a:r>
          </a:p>
          <a:p>
            <a:pPr algn="r"/>
            <a:br>
              <a:rPr lang="el-GR" sz="1000" b="1" i="1" dirty="0"/>
            </a:br>
            <a:endParaRPr lang="el-GR" sz="1000" b="1" i="1" dirty="0"/>
          </a:p>
        </p:txBody>
      </p:sp>
    </p:spTree>
    <p:extLst>
      <p:ext uri="{BB962C8B-B14F-4D97-AF65-F5344CB8AC3E}">
        <p14:creationId xmlns:p14="http://schemas.microsoft.com/office/powerpoint/2010/main" val="2030220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05D931E2-1461-4231-844F-841A11E4CC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4518734"/>
          </a:xfrm>
          <a:prstGeom prst="rect">
            <a:avLst/>
          </a:prstGeom>
          <a:noFill/>
          <a:extLst>
            <a:ext uri="{909E8E84-426E-40DD-AFC4-6F175D3DCCD1}">
              <a14:hiddenFill xmlns:a14="http://schemas.microsoft.com/office/drawing/2010/main">
                <a:solidFill>
                  <a:srgbClr val="FFFFFF"/>
                </a:solidFill>
              </a14:hiddenFill>
            </a:ext>
          </a:extLst>
        </p:spPr>
      </p:pic>
      <p:sp>
        <p:nvSpPr>
          <p:cNvPr id="3" name="Ορθογώνιο 2">
            <a:extLst>
              <a:ext uri="{FF2B5EF4-FFF2-40B4-BE49-F238E27FC236}">
                <a16:creationId xmlns:a16="http://schemas.microsoft.com/office/drawing/2014/main" id="{63C7B66E-4B43-4661-810C-90ABEF68ADF8}"/>
              </a:ext>
            </a:extLst>
          </p:cNvPr>
          <p:cNvSpPr/>
          <p:nvPr/>
        </p:nvSpPr>
        <p:spPr>
          <a:xfrm>
            <a:off x="792676" y="5517018"/>
            <a:ext cx="2845651" cy="923330"/>
          </a:xfrm>
          <a:prstGeom prst="rect">
            <a:avLst/>
          </a:prstGeom>
        </p:spPr>
        <p:txBody>
          <a:bodyPr wrap="none">
            <a:spAutoFit/>
          </a:bodyPr>
          <a:lstStyle/>
          <a:p>
            <a:r>
              <a:rPr lang="el-GR" b="1" i="1" dirty="0">
                <a:solidFill>
                  <a:srgbClr val="000000"/>
                </a:solidFill>
                <a:latin typeface="Tahoma" panose="020B0604030504040204" pitchFamily="34" charset="0"/>
              </a:rPr>
              <a:t>ΕΥΓΕΝΙΑ ΦΑΚΙΝΟΥ</a:t>
            </a:r>
          </a:p>
          <a:p>
            <a:endParaRPr lang="el-GR" b="1" i="1" dirty="0">
              <a:solidFill>
                <a:srgbClr val="000000"/>
              </a:solidFill>
              <a:latin typeface="Tahoma" panose="020B0604030504040204" pitchFamily="34" charset="0"/>
            </a:endParaRPr>
          </a:p>
          <a:p>
            <a:r>
              <a:rPr lang="el-GR" b="1" i="1" dirty="0">
                <a:solidFill>
                  <a:srgbClr val="000000"/>
                </a:solidFill>
                <a:latin typeface="Tahoma" panose="020B0604030504040204" pitchFamily="34" charset="0"/>
              </a:rPr>
              <a:t>[</a:t>
            </a:r>
            <a:r>
              <a:rPr lang="el-GR" b="1" i="1" dirty="0">
                <a:solidFill>
                  <a:schemeClr val="accent6">
                    <a:lumMod val="60000"/>
                    <a:lumOff val="40000"/>
                  </a:schemeClr>
                </a:solidFill>
                <a:latin typeface="Tahoma" panose="020B0604030504040204" pitchFamily="34" charset="0"/>
              </a:rPr>
              <a:t>Η </a:t>
            </a:r>
            <a:r>
              <a:rPr lang="el-GR" b="1" i="1" dirty="0">
                <a:solidFill>
                  <a:srgbClr val="000000"/>
                </a:solidFill>
                <a:latin typeface="Tahoma" panose="020B0604030504040204" pitchFamily="34" charset="0"/>
              </a:rPr>
              <a:t>   </a:t>
            </a:r>
            <a:r>
              <a:rPr lang="el-GR" b="1" i="1" dirty="0">
                <a:solidFill>
                  <a:srgbClr val="0070C0"/>
                </a:solidFill>
                <a:latin typeface="Tahoma" panose="020B0604030504040204" pitchFamily="34" charset="0"/>
              </a:rPr>
              <a:t>Α σ τ ρ α </a:t>
            </a:r>
            <a:r>
              <a:rPr lang="el-GR" b="1" i="1" dirty="0">
                <a:solidFill>
                  <a:srgbClr val="002060"/>
                </a:solidFill>
                <a:latin typeface="Tahoma" panose="020B0604030504040204" pitchFamily="34" charset="0"/>
              </a:rPr>
              <a:t>δ ε ν ή   </a:t>
            </a:r>
            <a:r>
              <a:rPr lang="el-GR" b="1" i="1" dirty="0">
                <a:solidFill>
                  <a:srgbClr val="000000"/>
                </a:solidFill>
                <a:latin typeface="Tahoma" panose="020B0604030504040204" pitchFamily="34" charset="0"/>
              </a:rPr>
              <a:t>]</a:t>
            </a:r>
            <a:endParaRPr lang="el-GR" b="1" i="1" dirty="0">
              <a:solidFill>
                <a:srgbClr val="000000"/>
              </a:solidFill>
              <a:effectLst/>
              <a:latin typeface="Tahoma" panose="020B0604030504040204" pitchFamily="34" charset="0"/>
            </a:endParaRPr>
          </a:p>
        </p:txBody>
      </p:sp>
    </p:spTree>
    <p:extLst>
      <p:ext uri="{BB962C8B-B14F-4D97-AF65-F5344CB8AC3E}">
        <p14:creationId xmlns:p14="http://schemas.microsoft.com/office/powerpoint/2010/main" val="1895704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B41A0A3-CAE0-4B87-A0F8-1610B434A1AE}"/>
              </a:ext>
            </a:extLst>
          </p:cNvPr>
          <p:cNvSpPr/>
          <p:nvPr/>
        </p:nvSpPr>
        <p:spPr>
          <a:xfrm>
            <a:off x="908482" y="1063971"/>
            <a:ext cx="4027502" cy="923330"/>
          </a:xfrm>
          <a:prstGeom prst="rect">
            <a:avLst/>
          </a:prstGeom>
          <a:ln>
            <a:solidFill>
              <a:srgbClr val="FF0000"/>
            </a:solidFill>
          </a:ln>
        </p:spPr>
        <p:txBody>
          <a:bodyPr wrap="square">
            <a:spAutoFit/>
          </a:bodyPr>
          <a:lstStyle/>
          <a:p>
            <a:pPr algn="ctr"/>
            <a:r>
              <a:rPr lang="el-GR" b="1" i="1" dirty="0">
                <a:solidFill>
                  <a:srgbClr val="333333"/>
                </a:solidFill>
                <a:latin typeface="arial" panose="020B0604020202020204" pitchFamily="34" charset="0"/>
              </a:rPr>
              <a:t>Κλασσική Ελληνική Πεζογραφία</a:t>
            </a:r>
          </a:p>
          <a:p>
            <a:pPr algn="ctr"/>
            <a:endParaRPr lang="el-GR" b="1" i="1" dirty="0">
              <a:solidFill>
                <a:srgbClr val="333333"/>
              </a:solidFill>
              <a:latin typeface="arial" panose="020B0604020202020204" pitchFamily="34" charset="0"/>
            </a:endParaRPr>
          </a:p>
          <a:p>
            <a:pPr algn="ctr"/>
            <a:r>
              <a:rPr lang="el-GR" b="1" i="1" dirty="0">
                <a:solidFill>
                  <a:srgbClr val="333333"/>
                </a:solidFill>
                <a:latin typeface="arial" panose="020B0604020202020204" pitchFamily="34" charset="0"/>
              </a:rPr>
              <a:t>Είδος :  Εφηβικό-Κοινωνικό</a:t>
            </a:r>
            <a:endParaRPr lang="el-GR" i="1" dirty="0"/>
          </a:p>
        </p:txBody>
      </p:sp>
      <p:sp>
        <p:nvSpPr>
          <p:cNvPr id="3" name="Ορθογώνιο 2">
            <a:extLst>
              <a:ext uri="{FF2B5EF4-FFF2-40B4-BE49-F238E27FC236}">
                <a16:creationId xmlns:a16="http://schemas.microsoft.com/office/drawing/2014/main" id="{25933BE9-0051-4A08-8764-C8E68DE457AE}"/>
              </a:ext>
            </a:extLst>
          </p:cNvPr>
          <p:cNvSpPr/>
          <p:nvPr/>
        </p:nvSpPr>
        <p:spPr>
          <a:xfrm>
            <a:off x="5418338" y="1063971"/>
            <a:ext cx="6096000" cy="5078313"/>
          </a:xfrm>
          <a:prstGeom prst="rect">
            <a:avLst/>
          </a:prstGeom>
          <a:ln>
            <a:solidFill>
              <a:srgbClr val="FF0000"/>
            </a:solidFill>
          </a:ln>
        </p:spPr>
        <p:txBody>
          <a:bodyPr>
            <a:spAutoFit/>
          </a:bodyPr>
          <a:lstStyle/>
          <a:p>
            <a:pPr algn="just"/>
            <a:r>
              <a:rPr lang="el-GR" i="1" dirty="0">
                <a:solidFill>
                  <a:srgbClr val="0070C0"/>
                </a:solidFill>
                <a:latin typeface="arial" panose="020B0604020202020204" pitchFamily="34" charset="0"/>
              </a:rPr>
              <a:t>Η </a:t>
            </a:r>
            <a:r>
              <a:rPr lang="el-GR" b="1" i="1" dirty="0">
                <a:solidFill>
                  <a:srgbClr val="0070C0"/>
                </a:solidFill>
                <a:latin typeface="arial" panose="020B0604020202020204" pitchFamily="34" charset="0"/>
              </a:rPr>
              <a:t>Α σ τ ρ α δ ε ν ή</a:t>
            </a:r>
            <a:r>
              <a:rPr lang="el-GR" i="1" dirty="0">
                <a:solidFill>
                  <a:srgbClr val="0070C0"/>
                </a:solidFill>
                <a:latin typeface="arial" panose="020B0604020202020204" pitchFamily="34" charset="0"/>
              </a:rPr>
              <a:t> είναι ένα 11χρονο κορίτσι που μεγαλώνει σε μια στοργική οικογένεια </a:t>
            </a:r>
            <a:r>
              <a:rPr lang="el-GR" b="1" i="1" dirty="0">
                <a:solidFill>
                  <a:srgbClr val="0070C0"/>
                </a:solidFill>
                <a:latin typeface="arial" panose="020B0604020202020204" pitchFamily="34" charset="0"/>
              </a:rPr>
              <a:t>στη Σύμη</a:t>
            </a:r>
            <a:r>
              <a:rPr lang="el-GR" i="1" dirty="0">
                <a:solidFill>
                  <a:srgbClr val="0070C0"/>
                </a:solidFill>
                <a:latin typeface="arial" panose="020B0604020202020204" pitchFamily="34" charset="0"/>
              </a:rPr>
              <a:t> και μαθαίνει να αποκωδικοποιεί τα γητέματα της ζωής με ΄΄αστρολάβο΄΄ την ψυχή.</a:t>
            </a:r>
          </a:p>
          <a:p>
            <a:pPr algn="just"/>
            <a:endParaRPr lang="el-GR" dirty="0">
              <a:solidFill>
                <a:srgbClr val="0070C0"/>
              </a:solidFill>
              <a:latin typeface="Arial" panose="020B0604020202020204" pitchFamily="34" charset="0"/>
            </a:endParaRPr>
          </a:p>
          <a:p>
            <a:pPr algn="just"/>
            <a:r>
              <a:rPr lang="el-GR" i="1" dirty="0">
                <a:solidFill>
                  <a:srgbClr val="0070C0"/>
                </a:solidFill>
                <a:latin typeface="arial" panose="020B0604020202020204" pitchFamily="34" charset="0"/>
              </a:rPr>
              <a:t>Σύντομα, </a:t>
            </a:r>
            <a:r>
              <a:rPr lang="el-GR" b="1" i="1" dirty="0">
                <a:solidFill>
                  <a:srgbClr val="0070C0"/>
                </a:solidFill>
                <a:latin typeface="arial" panose="020B0604020202020204" pitchFamily="34" charset="0"/>
              </a:rPr>
              <a:t>οικονομικά προβλήματα αναγκάζουν την οικογένεια να μετακομίσει στην Αθήνα.</a:t>
            </a:r>
          </a:p>
          <a:p>
            <a:pPr algn="just"/>
            <a:endParaRPr lang="el-GR" dirty="0">
              <a:solidFill>
                <a:srgbClr val="0070C0"/>
              </a:solidFill>
              <a:latin typeface="Arial" panose="020B0604020202020204" pitchFamily="34" charset="0"/>
            </a:endParaRPr>
          </a:p>
          <a:p>
            <a:pPr algn="just"/>
            <a:r>
              <a:rPr lang="el-GR" i="1" dirty="0">
                <a:solidFill>
                  <a:srgbClr val="0070C0"/>
                </a:solidFill>
                <a:latin typeface="arial" panose="020B0604020202020204" pitchFamily="34" charset="0"/>
              </a:rPr>
              <a:t>Εκεί, η </a:t>
            </a:r>
            <a:r>
              <a:rPr lang="el-GR" b="1" i="1" dirty="0" err="1">
                <a:solidFill>
                  <a:srgbClr val="0070C0"/>
                </a:solidFill>
                <a:latin typeface="arial" panose="020B0604020202020204" pitchFamily="34" charset="0"/>
              </a:rPr>
              <a:t>Αστραδενή</a:t>
            </a:r>
            <a:r>
              <a:rPr lang="el-GR" i="1" dirty="0">
                <a:solidFill>
                  <a:srgbClr val="0070C0"/>
                </a:solidFill>
                <a:latin typeface="arial" panose="020B0604020202020204" pitchFamily="34" charset="0"/>
              </a:rPr>
              <a:t> θα ανακαλύψει την αδηφαγία μιας ηθικά διαβρωμένης κοινωνίας, που έχει παραδοθεί στο όνειρο της αστυφιλίας και δε </a:t>
            </a:r>
            <a:r>
              <a:rPr lang="el-GR" i="1" dirty="0" err="1">
                <a:solidFill>
                  <a:srgbClr val="0070C0"/>
                </a:solidFill>
                <a:latin typeface="arial" panose="020B0604020202020204" pitchFamily="34" charset="0"/>
              </a:rPr>
              <a:t>συγχωρεί</a:t>
            </a:r>
            <a:r>
              <a:rPr lang="el-GR" i="1" dirty="0">
                <a:solidFill>
                  <a:srgbClr val="0070C0"/>
                </a:solidFill>
                <a:latin typeface="arial" panose="020B0604020202020204" pitchFamily="34" charset="0"/>
              </a:rPr>
              <a:t> τους Αθώους...</a:t>
            </a:r>
          </a:p>
          <a:p>
            <a:pPr algn="just"/>
            <a:br>
              <a:rPr lang="el-GR" dirty="0">
                <a:solidFill>
                  <a:srgbClr val="0070C0"/>
                </a:solidFill>
                <a:latin typeface="Arial" panose="020B0604020202020204" pitchFamily="34" charset="0"/>
              </a:rPr>
            </a:br>
            <a:r>
              <a:rPr lang="el-GR" i="1" dirty="0">
                <a:solidFill>
                  <a:srgbClr val="0070C0"/>
                </a:solidFill>
                <a:latin typeface="arial" panose="020B0604020202020204" pitchFamily="34" charset="0"/>
              </a:rPr>
              <a:t>Ελάχιστοι οι φίλοι και </a:t>
            </a:r>
            <a:r>
              <a:rPr lang="el-GR" i="1" u="sng" dirty="0">
                <a:solidFill>
                  <a:srgbClr val="0070C0"/>
                </a:solidFill>
                <a:latin typeface="arial" panose="020B0604020202020204" pitchFamily="34" charset="0"/>
              </a:rPr>
              <a:t>μοναδικός της σύμμαχος, η ζωηρή σκέψη της.</a:t>
            </a:r>
          </a:p>
          <a:p>
            <a:pPr algn="just"/>
            <a:endParaRPr lang="el-GR" dirty="0">
              <a:solidFill>
                <a:srgbClr val="0070C0"/>
              </a:solidFill>
              <a:latin typeface="Arial" panose="020B0604020202020204" pitchFamily="34" charset="0"/>
            </a:endParaRPr>
          </a:p>
          <a:p>
            <a:pPr algn="just"/>
            <a:r>
              <a:rPr lang="el-GR" i="1" dirty="0">
                <a:solidFill>
                  <a:srgbClr val="0070C0"/>
                </a:solidFill>
                <a:latin typeface="arial" panose="020B0604020202020204" pitchFamily="34" charset="0"/>
              </a:rPr>
              <a:t>            Θα σταθεί το </a:t>
            </a:r>
            <a:r>
              <a:rPr lang="el-GR" i="1" u="sng" dirty="0">
                <a:solidFill>
                  <a:srgbClr val="0070C0"/>
                </a:solidFill>
                <a:latin typeface="arial" panose="020B0604020202020204" pitchFamily="34" charset="0"/>
              </a:rPr>
              <a:t>ηθικό της μεγαλείο </a:t>
            </a:r>
            <a:r>
              <a:rPr lang="el-GR" i="1" dirty="0">
                <a:solidFill>
                  <a:srgbClr val="0070C0"/>
                </a:solidFill>
                <a:latin typeface="arial" panose="020B0604020202020204" pitchFamily="34" charset="0"/>
              </a:rPr>
              <a:t>και </a:t>
            </a:r>
            <a:r>
              <a:rPr lang="el-GR" i="1" u="sng" dirty="0">
                <a:solidFill>
                  <a:srgbClr val="0070C0"/>
                </a:solidFill>
                <a:latin typeface="arial" panose="020B0604020202020204" pitchFamily="34" charset="0"/>
              </a:rPr>
              <a:t>η απόδραση στους μαγικούς κόσμους της φαντασίας</a:t>
            </a:r>
            <a:r>
              <a:rPr lang="el-GR" i="1" dirty="0">
                <a:solidFill>
                  <a:srgbClr val="0070C0"/>
                </a:solidFill>
                <a:latin typeface="arial" panose="020B0604020202020204" pitchFamily="34" charset="0"/>
              </a:rPr>
              <a:t> ικανό αντίβαρο στην άδικη σκληρότητα της πραγματικότητας;</a:t>
            </a:r>
            <a:endParaRPr lang="el-GR" b="0" i="0" dirty="0">
              <a:solidFill>
                <a:srgbClr val="0070C0"/>
              </a:solidFill>
              <a:effectLst/>
              <a:latin typeface="Arial" panose="020B0604020202020204" pitchFamily="34" charset="0"/>
            </a:endParaRPr>
          </a:p>
        </p:txBody>
      </p:sp>
    </p:spTree>
    <p:extLst>
      <p:ext uri="{BB962C8B-B14F-4D97-AF65-F5344CB8AC3E}">
        <p14:creationId xmlns:p14="http://schemas.microsoft.com/office/powerpoint/2010/main" val="3449504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ουσίαση στον καταιγισμό ιδεών">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477_TF03460637" id="{5CBCBC73-6D11-4CD8-AD29-EF0C8EB397A9}" vid="{9EA80047-4D00-4394-8264-441733933A12}"/>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Εταιρική παρουσίαση καταιγισμού ιδεών</Template>
  <TotalTime>48</TotalTime>
  <Words>2313</Words>
  <Application>Microsoft Office PowerPoint</Application>
  <PresentationFormat>Ευρεία οθόνη</PresentationFormat>
  <Paragraphs>145</Paragraphs>
  <Slides>10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10</vt:i4>
      </vt:variant>
    </vt:vector>
  </HeadingPairs>
  <TitlesOfParts>
    <vt:vector size="17" baseType="lpstr">
      <vt:lpstr>Arial</vt:lpstr>
      <vt:lpstr>Arial</vt:lpstr>
      <vt:lpstr>Calibri</vt:lpstr>
      <vt:lpstr>Palatino Linotype</vt:lpstr>
      <vt:lpstr>Tahoma</vt:lpstr>
      <vt:lpstr>Wingdings 2</vt:lpstr>
      <vt:lpstr>Παρουσίαση στον καταιγισμό ιδεών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 ΤΑΣΙΟΠΟΥΛΟΥ</dc:creator>
  <cp:lastModifiedBy>User</cp:lastModifiedBy>
  <cp:revision>6</cp:revision>
  <dcterms:created xsi:type="dcterms:W3CDTF">2020-05-31T17:16:11Z</dcterms:created>
  <dcterms:modified xsi:type="dcterms:W3CDTF">2020-05-31T18:04:25Z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