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54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18/12/2023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18/12/2023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18/12/2023</a:t>
            </a:fld>
            <a:endParaRPr lang="el-GR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42CEA3-3058-4D43-AE35-B3DA76CB4003}" type="datetimeFigureOut">
              <a:rPr lang="el-GR" smtClean="0"/>
              <a:pPr/>
              <a:t>18/12/2023</a:t>
            </a:fld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42CEA3-3058-4D43-AE35-B3DA76CB4003}" type="datetimeFigureOut">
              <a:rPr lang="el-GR" smtClean="0"/>
              <a:pPr/>
              <a:t>18/12/2023</a:t>
            </a:fld>
            <a:endParaRPr lang="el-GR"/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15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5" name="1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18/12/2023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18/12/2023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18/12/2023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42CEA3-3058-4D43-AE35-B3DA76CB4003}" type="datetimeFigureOut">
              <a:rPr lang="el-GR" smtClean="0"/>
              <a:pPr/>
              <a:t>18/12/2023</a:t>
            </a:fld>
            <a:endParaRPr lang="el-GR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18/12/2023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ΠΕΡΙΛΗΨΗ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Β’ ΓΥΜΝΑΣΙΟΥ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σημαίνει γράφω περίληψη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♦ </a:t>
            </a:r>
            <a:r>
              <a:rPr lang="el-GR" dirty="0" smtClean="0"/>
              <a:t>Πρέπει να «πυκνώσω» ένα κείμενο, δηλαδή να το ξαναγράψω με δικά μου λόγια κρατώντας μόνο τα σημαντικά σημεία που περιέχει</a:t>
            </a:r>
            <a:r>
              <a:rPr lang="el-GR" dirty="0" smtClean="0"/>
              <a:t>.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♦ Επομένως, η περίληψη μου θα είναι ένα νέο κείμενο με το αρχικό κείμενο, αλλά θα είναι μικρότερο.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r>
              <a:rPr lang="el-GR" dirty="0" smtClean="0"/>
              <a:t>ΠΩΣ ΓΡΑΦΩ ΜΙΑ ΠΕΡΙΛΗΨΗ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43050"/>
            <a:ext cx="8229600" cy="4483113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l-GR" dirty="0" smtClean="0"/>
              <a:t>     </a:t>
            </a:r>
            <a:r>
              <a:rPr lang="el-GR" dirty="0" smtClean="0">
                <a:solidFill>
                  <a:srgbClr val="C00000"/>
                </a:solidFill>
              </a:rPr>
              <a:t>ΣΤΑΔΙΟ 1°</a:t>
            </a:r>
          </a:p>
          <a:p>
            <a:pPr algn="just">
              <a:buNone/>
            </a:pPr>
            <a:endParaRPr lang="el-GR" dirty="0" smtClean="0"/>
          </a:p>
          <a:p>
            <a:pPr algn="just"/>
            <a:r>
              <a:rPr lang="el-GR" i="1" dirty="0" smtClean="0"/>
              <a:t>1. Διαβάζω καλά για να καταλάβω το κείμενο που πρέπει να πυκνώσω</a:t>
            </a:r>
          </a:p>
          <a:p>
            <a:pPr algn="just"/>
            <a:endParaRPr lang="el-GR" dirty="0" smtClean="0"/>
          </a:p>
          <a:p>
            <a:pPr algn="just"/>
            <a:r>
              <a:rPr lang="el-GR" i="1" dirty="0" smtClean="0"/>
              <a:t>2. Υπογραμμίζω τις σημαντικές</a:t>
            </a:r>
          </a:p>
          <a:p>
            <a:pPr algn="just">
              <a:buNone/>
            </a:pPr>
            <a:r>
              <a:rPr lang="el-GR" i="1" dirty="0" smtClean="0"/>
              <a:t>    φράσεις ή λέξεις (δηλαδή τις λέξεις-κλειδιά)</a:t>
            </a:r>
          </a:p>
          <a:p>
            <a:pPr algn="just">
              <a:buNone/>
            </a:pPr>
            <a:endParaRPr lang="el-GR" dirty="0" smtClean="0"/>
          </a:p>
          <a:p>
            <a:r>
              <a:rPr lang="el-GR" i="1" dirty="0" smtClean="0"/>
              <a:t>3. Με βάση τις λέξεις κλειδιά φτιάχνω τους πλαγιότιτλους κάθε παραγράφου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ΠΩΣ ΓΡΑΦΩ ΜΙΑ ΠΕΡΙΛΗΨΗ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l-GR" dirty="0" smtClean="0">
                <a:solidFill>
                  <a:srgbClr val="C00000"/>
                </a:solidFill>
              </a:rPr>
              <a:t>      </a:t>
            </a:r>
            <a:r>
              <a:rPr lang="el-GR" sz="3000" dirty="0" smtClean="0">
                <a:solidFill>
                  <a:srgbClr val="C00000"/>
                </a:solidFill>
              </a:rPr>
              <a:t>ΣΤΑΔΙΟ 2°</a:t>
            </a:r>
          </a:p>
          <a:p>
            <a:pPr marL="514350" indent="-514350">
              <a:buAutoNum type="arabicPeriod"/>
            </a:pPr>
            <a:r>
              <a:rPr lang="el-GR" sz="3000" dirty="0" smtClean="0"/>
              <a:t>Γράφω στην αρχή της περίληψής μου μια φράση που να παρουσιάζει </a:t>
            </a:r>
            <a:r>
              <a:rPr lang="el-GR" sz="3000" u="sng" dirty="0" smtClean="0"/>
              <a:t>τον-την συγγραφέα </a:t>
            </a:r>
            <a:r>
              <a:rPr lang="el-GR" sz="3000" dirty="0" smtClean="0"/>
              <a:t>και </a:t>
            </a:r>
            <a:r>
              <a:rPr lang="el-GR" sz="3000" u="sng" dirty="0" smtClean="0"/>
              <a:t> το θέμα </a:t>
            </a:r>
            <a:r>
              <a:rPr lang="el-GR" sz="3000" dirty="0" smtClean="0"/>
              <a:t>του κειμένου</a:t>
            </a:r>
          </a:p>
          <a:p>
            <a:pPr marL="514350" indent="-514350">
              <a:buNone/>
            </a:pPr>
            <a:r>
              <a:rPr lang="el-GR" sz="3000" dirty="0" smtClean="0">
                <a:solidFill>
                  <a:srgbClr val="C00000"/>
                </a:solidFill>
              </a:rPr>
              <a:t>      </a:t>
            </a:r>
            <a:r>
              <a:rPr lang="el-GR" sz="3000" b="1" i="1" dirty="0" err="1" smtClean="0">
                <a:solidFill>
                  <a:srgbClr val="C00000"/>
                </a:solidFill>
              </a:rPr>
              <a:t>π.χ</a:t>
            </a:r>
            <a:r>
              <a:rPr lang="el-GR" sz="3000" b="1" i="1" dirty="0" smtClean="0">
                <a:solidFill>
                  <a:srgbClr val="C00000"/>
                </a:solidFill>
              </a:rPr>
              <a:t> Η συγγραφέας στο βιβλίο της ….. αναφέρεται στο θέμα της φιλίας</a:t>
            </a:r>
          </a:p>
          <a:p>
            <a:pPr marL="514350" indent="-514350">
              <a:buNone/>
            </a:pPr>
            <a:endParaRPr lang="el-GR" sz="3000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l-GR" sz="3000" dirty="0" smtClean="0"/>
              <a:t>2. Στη συνέχεια αναφέρω τις ιδέες με τη σειρά που βρίσκονται στο κείμενο-δηλαδή γράφω τους πλαγιότιτλους των παραγράφων χρησιμοποιώντας συνδετικές λέξεις. (Οι βασικές ιδέες των παραγράφων είναι οι πλαγιότιτλοι)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100" b="1" dirty="0" smtClean="0"/>
              <a:t/>
            </a:r>
            <a:br>
              <a:rPr lang="el-GR" sz="3100" b="1" dirty="0" smtClean="0"/>
            </a:br>
            <a:r>
              <a:rPr lang="el-GR" sz="3100" b="1" i="1" dirty="0" smtClean="0"/>
              <a:t>ΠΑΡΑΔΕΙΓΜΑ ΠΕΡΙΛΗΨΗΣ </a:t>
            </a:r>
            <a:r>
              <a:rPr lang="el-GR" sz="3100" b="1" dirty="0" smtClean="0"/>
              <a:t>(Αναμνήσεις της Κωνσταντίνας από τη Γερμανία)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endParaRPr lang="el-GR" dirty="0" smtClean="0"/>
          </a:p>
          <a:p>
            <a:r>
              <a:rPr lang="el-GR" dirty="0" smtClean="0"/>
              <a:t>Η </a:t>
            </a:r>
            <a:r>
              <a:rPr lang="el-GR" dirty="0" err="1" smtClean="0"/>
              <a:t>Άλκη</a:t>
            </a:r>
            <a:r>
              <a:rPr lang="el-GR" dirty="0" smtClean="0"/>
              <a:t> </a:t>
            </a:r>
            <a:r>
              <a:rPr lang="el-GR" dirty="0" err="1" smtClean="0"/>
              <a:t>Ζέη</a:t>
            </a:r>
            <a:r>
              <a:rPr lang="el-GR" dirty="0" smtClean="0"/>
              <a:t> στο συγκεκριμένο απόσπασμα αναφέρεται στις αναμνήσεις της Κωνσταντίνας από τη Γερμανία και ειδικότερα από το γερμανικό σχολείο </a:t>
            </a:r>
            <a:r>
              <a:rPr lang="el-GR" b="1" dirty="0" smtClean="0"/>
              <a:t>(ΘΕΜΑ</a:t>
            </a:r>
            <a:r>
              <a:rPr lang="el-GR" b="1" dirty="0" smtClean="0"/>
              <a:t>)</a:t>
            </a:r>
          </a:p>
          <a:p>
            <a:endParaRPr lang="el-GR" dirty="0" smtClean="0"/>
          </a:p>
          <a:p>
            <a:r>
              <a:rPr lang="el-GR" i="1" u="sng" dirty="0" smtClean="0"/>
              <a:t> Στην αρχή</a:t>
            </a:r>
            <a:r>
              <a:rPr lang="el-GR" dirty="0" smtClean="0"/>
              <a:t> η Κωνσταντίνα μιλά για το σπίτι της στο Άαχεν, περιγράφει το δωμάτιό της, και θυμάται τις βόλτες με τον μπαμπά της, κατά τη διάρκεια των οποίων του μιλούσε για το σχολείο</a:t>
            </a:r>
            <a:r>
              <a:rPr lang="el-GR" b="1" dirty="0" smtClean="0"/>
              <a:t>.(ΠΛΑΓΙΟΤΙΤΛΟΣ 1</a:t>
            </a:r>
            <a:r>
              <a:rPr lang="el-GR" b="1" baseline="30000" dirty="0" smtClean="0"/>
              <a:t>ης</a:t>
            </a:r>
            <a:r>
              <a:rPr lang="el-GR" b="1" dirty="0" smtClean="0"/>
              <a:t> ΕΝΟΤΗΤΑΣ</a:t>
            </a:r>
            <a:r>
              <a:rPr lang="el-GR" b="1" dirty="0" smtClean="0"/>
              <a:t>)</a:t>
            </a:r>
          </a:p>
          <a:p>
            <a:endParaRPr lang="el-GR" dirty="0" smtClean="0"/>
          </a:p>
          <a:p>
            <a:r>
              <a:rPr lang="el-GR" dirty="0" smtClean="0"/>
              <a:t> </a:t>
            </a:r>
            <a:r>
              <a:rPr lang="el-GR" i="1" u="sng" dirty="0" smtClean="0"/>
              <a:t>Στη συνέχεια</a:t>
            </a:r>
            <a:r>
              <a:rPr lang="el-GR" dirty="0" smtClean="0"/>
              <a:t> καταγράφει πώς αισθάνθηκε την πρώτη μέρα στο γερμανικό σχολείο και περιγράφει το απογευματινό ελληνικό σχολείο, όπου δίδασκε η μητέρα της</a:t>
            </a:r>
            <a:r>
              <a:rPr lang="el-GR" b="1" dirty="0" smtClean="0"/>
              <a:t>. (ΠΛΑΓΙΟΤΙΤΛΟΙ 2ης-3ης </a:t>
            </a:r>
            <a:r>
              <a:rPr lang="el-GR" b="1" smtClean="0"/>
              <a:t>ΕΝΟΤΗΤΑΣ</a:t>
            </a:r>
            <a:r>
              <a:rPr lang="el-GR" b="1" smtClean="0"/>
              <a:t>)</a:t>
            </a:r>
          </a:p>
          <a:p>
            <a:endParaRPr lang="el-GR" dirty="0" smtClean="0"/>
          </a:p>
          <a:p>
            <a:r>
              <a:rPr lang="el-GR" i="1" u="sng" dirty="0" smtClean="0"/>
              <a:t> Έπειτα</a:t>
            </a:r>
            <a:r>
              <a:rPr lang="el-GR" dirty="0" smtClean="0"/>
              <a:t> εξηγεί τα αρνητικά συναισθήματα της γιαγιάς για τη μητέρα της.(</a:t>
            </a:r>
            <a:r>
              <a:rPr lang="el-GR" b="1" dirty="0" smtClean="0"/>
              <a:t>ΠΛΑΓΙΟΤΙΤΛΟΣ 4</a:t>
            </a:r>
            <a:r>
              <a:rPr lang="el-GR" b="1" baseline="30000" dirty="0" smtClean="0"/>
              <a:t>ης</a:t>
            </a:r>
            <a:r>
              <a:rPr lang="el-GR" b="1" dirty="0" smtClean="0"/>
              <a:t> ΕΝΟΤΗΤΑΣ</a:t>
            </a:r>
            <a:r>
              <a:rPr lang="el-GR" b="1" dirty="0" smtClean="0"/>
              <a:t>)</a:t>
            </a:r>
          </a:p>
          <a:p>
            <a:endParaRPr lang="el-GR" dirty="0" smtClean="0"/>
          </a:p>
          <a:p>
            <a:r>
              <a:rPr lang="el-GR" i="1" u="sng" dirty="0" smtClean="0"/>
              <a:t>Στο τέλος</a:t>
            </a:r>
            <a:r>
              <a:rPr lang="el-GR" dirty="0" smtClean="0"/>
              <a:t> σχολιάζει την αυστηρότητα του γερμανικού εκπαιδευτικού συστήματος και θυμάται τους καλύτερους φίλους της. </a:t>
            </a:r>
            <a:r>
              <a:rPr lang="el-GR" b="1" dirty="0" smtClean="0"/>
              <a:t>(ΠΛΑΓΙΟΤΙΤΛΟΣ 5</a:t>
            </a:r>
            <a:r>
              <a:rPr lang="el-GR" b="1" baseline="30000" dirty="0" smtClean="0"/>
              <a:t>ης </a:t>
            </a:r>
            <a:r>
              <a:rPr lang="el-GR" b="1" dirty="0" smtClean="0"/>
              <a:t>ΕΝΟΤΗΤΑΣ)</a:t>
            </a:r>
            <a:endParaRPr lang="el-GR" dirty="0" smtClean="0"/>
          </a:p>
          <a:p>
            <a:pPr>
              <a:buNone/>
            </a:pPr>
            <a:r>
              <a:rPr lang="el-GR" b="1" dirty="0" smtClean="0"/>
              <a:t> 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000" b="1" dirty="0" smtClean="0"/>
              <a:t/>
            </a:r>
            <a:br>
              <a:rPr lang="el-GR" sz="4000" b="1" dirty="0" smtClean="0"/>
            </a:br>
            <a:r>
              <a:rPr lang="el-GR" sz="4000" b="1" dirty="0" smtClean="0"/>
              <a:t>Η ΤΕΛΙΚΗ ΕΙΚΟΝΑ ΤΗΣ ΠΕΡΙΛΗΨΗΣ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l-GR" dirty="0" smtClean="0"/>
              <a:t>     </a:t>
            </a:r>
          </a:p>
          <a:p>
            <a:pPr algn="just">
              <a:buNone/>
            </a:pPr>
            <a:r>
              <a:rPr lang="el-GR" dirty="0" smtClean="0"/>
              <a:t>     Η </a:t>
            </a:r>
            <a:r>
              <a:rPr lang="el-GR" dirty="0" err="1" smtClean="0"/>
              <a:t>Άλκη</a:t>
            </a:r>
            <a:r>
              <a:rPr lang="el-GR" dirty="0" smtClean="0"/>
              <a:t> </a:t>
            </a:r>
            <a:r>
              <a:rPr lang="el-GR" dirty="0" err="1" smtClean="0"/>
              <a:t>Ζέη</a:t>
            </a:r>
            <a:r>
              <a:rPr lang="el-GR" dirty="0" smtClean="0"/>
              <a:t> στο συγκεκριμένο απόσπασμα αναφέρεται στις αναμνήσεις της Κωνσταντίνας από τη Γερμανία και ειδικότερα από το γερμανικό σχολείο. </a:t>
            </a:r>
            <a:r>
              <a:rPr lang="el-GR" i="1" u="sng" dirty="0" smtClean="0">
                <a:solidFill>
                  <a:srgbClr val="C00000"/>
                </a:solidFill>
              </a:rPr>
              <a:t>Στην αρχή</a:t>
            </a:r>
            <a:r>
              <a:rPr lang="el-GR" dirty="0" smtClean="0">
                <a:solidFill>
                  <a:srgbClr val="C00000"/>
                </a:solidFill>
              </a:rPr>
              <a:t> </a:t>
            </a:r>
            <a:r>
              <a:rPr lang="el-GR" dirty="0" smtClean="0"/>
              <a:t>η Κωνσταντίνα μιλά για το σπίτι της στο Άαχεν, περιγράφει το δωμάτιό της, και θυμάται τις βόλτες με τον μπαμπά της, κατά τη διάρκεια των οποίων του μιλούσε για το σχολείο</a:t>
            </a:r>
            <a:r>
              <a:rPr lang="el-GR" b="1" dirty="0" smtClean="0"/>
              <a:t>.</a:t>
            </a:r>
            <a:r>
              <a:rPr lang="el-GR" dirty="0" smtClean="0"/>
              <a:t> </a:t>
            </a:r>
            <a:r>
              <a:rPr lang="el-GR" i="1" u="sng" dirty="0" smtClean="0">
                <a:solidFill>
                  <a:srgbClr val="C00000"/>
                </a:solidFill>
              </a:rPr>
              <a:t>Στη συνέχεια</a:t>
            </a:r>
            <a:r>
              <a:rPr lang="el-GR" dirty="0" smtClean="0">
                <a:solidFill>
                  <a:srgbClr val="C00000"/>
                </a:solidFill>
              </a:rPr>
              <a:t> </a:t>
            </a:r>
            <a:r>
              <a:rPr lang="el-GR" dirty="0" smtClean="0"/>
              <a:t>καταγράφει πώς αισθάνθηκε την πρώτη μέρα στο γερμανικό σχολείο και περιγράφει το απογευματινό ελληνικό σχολείο, όπου δίδασκε η μητέρα της</a:t>
            </a:r>
            <a:r>
              <a:rPr lang="el-GR" b="1" dirty="0" smtClean="0">
                <a:solidFill>
                  <a:srgbClr val="C00000"/>
                </a:solidFill>
              </a:rPr>
              <a:t>. </a:t>
            </a:r>
            <a:r>
              <a:rPr lang="el-GR" i="1" u="sng" dirty="0" smtClean="0">
                <a:solidFill>
                  <a:srgbClr val="C00000"/>
                </a:solidFill>
              </a:rPr>
              <a:t> Έπειτα</a:t>
            </a:r>
            <a:r>
              <a:rPr lang="el-GR" dirty="0" smtClean="0">
                <a:solidFill>
                  <a:srgbClr val="C00000"/>
                </a:solidFill>
              </a:rPr>
              <a:t> </a:t>
            </a:r>
            <a:r>
              <a:rPr lang="el-GR" dirty="0" smtClean="0"/>
              <a:t>εξηγεί τα αρνητικά συναισθήματα της γιαγιάς για τη μητέρα της. </a:t>
            </a:r>
            <a:r>
              <a:rPr lang="el-GR" i="1" u="sng" dirty="0" smtClean="0">
                <a:solidFill>
                  <a:srgbClr val="C00000"/>
                </a:solidFill>
              </a:rPr>
              <a:t>Στο τέλος</a:t>
            </a:r>
            <a:r>
              <a:rPr lang="el-GR" dirty="0" smtClean="0">
                <a:solidFill>
                  <a:srgbClr val="C00000"/>
                </a:solidFill>
              </a:rPr>
              <a:t> </a:t>
            </a:r>
            <a:r>
              <a:rPr lang="el-GR" dirty="0" smtClean="0"/>
              <a:t>σχολιάζει την αυστηρότητα του γερμανικού εκπαιδευτικού συστήματος και θυμάται τους καλύτερους φίλους της.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Συνδετικές λέξεις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b="1" i="1" dirty="0" smtClean="0"/>
              <a:t>Προσθήκη</a:t>
            </a:r>
            <a:r>
              <a:rPr lang="el-GR" dirty="0" smtClean="0"/>
              <a:t>: επίσης, ακόμα, επιπλέον,</a:t>
            </a:r>
          </a:p>
          <a:p>
            <a:pPr>
              <a:buNone/>
            </a:pPr>
            <a:r>
              <a:rPr lang="el-GR" dirty="0" smtClean="0"/>
              <a:t>    Επιπρόσθετα, πρώτον... Δεύτερον…</a:t>
            </a:r>
          </a:p>
          <a:p>
            <a:r>
              <a:rPr lang="el-GR" b="1" i="1" dirty="0" smtClean="0"/>
              <a:t>Αντίθεση</a:t>
            </a:r>
            <a:r>
              <a:rPr lang="el-GR" dirty="0" smtClean="0"/>
              <a:t>: αντίθετα, όμως, ωστόσο, </a:t>
            </a:r>
          </a:p>
          <a:p>
            <a:pPr>
              <a:buNone/>
            </a:pPr>
            <a:r>
              <a:rPr lang="el-GR" dirty="0" smtClean="0"/>
              <a:t>    παρ’ όλα αυτά, από τη μια ... από την άλλη, μεν... δε</a:t>
            </a:r>
          </a:p>
          <a:p>
            <a:r>
              <a:rPr lang="el-GR" b="1" i="1" dirty="0" smtClean="0"/>
              <a:t>Συμπέρασμα</a:t>
            </a:r>
            <a:r>
              <a:rPr lang="el-GR" dirty="0" smtClean="0"/>
              <a:t>: επομένως, συμπερασματικά, λοιπόν, άρα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άμεσος">
  <a:themeElements>
    <a:clrScheme name="Διάμεσος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75</TotalTime>
  <Words>469</Words>
  <PresentationFormat>Προβολή στην οθόνη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Διάμεσος</vt:lpstr>
      <vt:lpstr>ΠΕΡΙΛΗΨΗ</vt:lpstr>
      <vt:lpstr>Τι σημαίνει γράφω περίληψη</vt:lpstr>
      <vt:lpstr>ΠΩΣ ΓΡΑΦΩ ΜΙΑ ΠΕΡΙΛΗΨΗ</vt:lpstr>
      <vt:lpstr>ΠΩΣ ΓΡΑΦΩ ΜΙΑ ΠΕΡΙΛΗΨΗ</vt:lpstr>
      <vt:lpstr> ΠΑΡΑΔΕΙΓΜΑ ΠΕΡΙΛΗΨΗΣ (Αναμνήσεις της Κωνσταντίνας από τη Γερμανία) </vt:lpstr>
      <vt:lpstr> Η ΤΕΛΙΚΗ ΕΙΚΟΝΑ ΤΗΣ ΠΕΡΙΛΗΨΗΣ </vt:lpstr>
      <vt:lpstr>Συνδετικές λέξεις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ΠΕΡΙΛΗΨΗ</dc:title>
  <dc:creator>USER</dc:creator>
  <cp:lastModifiedBy>USER</cp:lastModifiedBy>
  <cp:revision>10</cp:revision>
  <dcterms:created xsi:type="dcterms:W3CDTF">2023-12-17T14:52:44Z</dcterms:created>
  <dcterms:modified xsi:type="dcterms:W3CDTF">2023-12-17T23:26:02Z</dcterms:modified>
</cp:coreProperties>
</file>